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7"/>
  </p:notesMasterIdLst>
  <p:sldIdLst>
    <p:sldId id="256" r:id="rId2"/>
    <p:sldId id="257" r:id="rId3"/>
    <p:sldId id="278" r:id="rId4"/>
    <p:sldId id="281" r:id="rId5"/>
    <p:sldId id="258" r:id="rId6"/>
    <p:sldId id="259" r:id="rId7"/>
    <p:sldId id="261" r:id="rId8"/>
    <p:sldId id="262" r:id="rId9"/>
    <p:sldId id="274" r:id="rId10"/>
    <p:sldId id="263" r:id="rId11"/>
    <p:sldId id="275" r:id="rId12"/>
    <p:sldId id="264" r:id="rId13"/>
    <p:sldId id="267" r:id="rId14"/>
    <p:sldId id="288" r:id="rId15"/>
    <p:sldId id="276" r:id="rId16"/>
    <p:sldId id="291" r:id="rId17"/>
    <p:sldId id="286" r:id="rId18"/>
    <p:sldId id="290" r:id="rId19"/>
    <p:sldId id="292" r:id="rId20"/>
    <p:sldId id="293" r:id="rId21"/>
    <p:sldId id="294" r:id="rId22"/>
    <p:sldId id="295" r:id="rId23"/>
    <p:sldId id="283" r:id="rId24"/>
    <p:sldId id="272" r:id="rId25"/>
    <p:sldId id="284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A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2C4C1-CB25-4E2F-B0FD-1CC2B0A224A0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CF8D5-E852-472E-A9A0-407470752B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777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E26D3-3867-4D52-8C9C-A2FF6313F3E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F9953-C706-48EE-B3C4-80C208A14519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3400" y="1052736"/>
            <a:ext cx="5118720" cy="525658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300" dirty="0" smtClean="0">
                <a:latin typeface="Berlin Sans FB" pitchFamily="34" charset="0"/>
              </a:rPr>
              <a:t>Taahhüt Evrakı ve Sözleşme Tasarılarının Ön </a:t>
            </a:r>
            <a:r>
              <a:rPr lang="tr-TR" sz="5300" dirty="0" err="1" smtClean="0">
                <a:latin typeface="Berlin Sans FB" pitchFamily="34" charset="0"/>
              </a:rPr>
              <a:t>Malİ</a:t>
            </a:r>
            <a:r>
              <a:rPr lang="tr-TR" sz="5300" dirty="0" smtClean="0">
                <a:latin typeface="Berlin Sans FB" pitchFamily="34" charset="0"/>
              </a:rPr>
              <a:t> Kontrolü</a:t>
            </a:r>
            <a:r>
              <a:rPr lang="tr-TR" dirty="0" smtClean="0">
                <a:latin typeface="Berlin Sans FB" pitchFamily="34" charset="0"/>
              </a:rPr>
              <a:t/>
            </a:r>
            <a:br>
              <a:rPr lang="tr-TR" dirty="0" smtClean="0">
                <a:latin typeface="Berlin Sans FB" pitchFamily="34" charset="0"/>
              </a:rPr>
            </a:br>
            <a:r>
              <a:rPr lang="tr-TR" dirty="0">
                <a:latin typeface="Berlin Sans FB" pitchFamily="34" charset="0"/>
              </a:rPr>
              <a:t/>
            </a:r>
            <a:br>
              <a:rPr lang="tr-TR" dirty="0">
                <a:latin typeface="Berlin Sans FB" pitchFamily="34" charset="0"/>
              </a:rPr>
            </a:br>
            <a:endParaRPr lang="tr-TR" dirty="0">
              <a:latin typeface="Berlin Sans FB" pitchFamily="34" charset="0"/>
            </a:endParaRPr>
          </a:p>
        </p:txBody>
      </p:sp>
      <p:pic>
        <p:nvPicPr>
          <p:cNvPr id="1026" name="Picture 2" descr="C:\Users\filiz.yuncu\Desktop\ihall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96752"/>
            <a:ext cx="324036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41"/>
            <a:ext cx="1187624" cy="115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568952" cy="554461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endParaRPr lang="tr-TR" sz="20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tr-TR" sz="20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C00000"/>
                </a:solidFill>
                <a:latin typeface="Comic Sans MS" pitchFamily="66" charset="0"/>
              </a:rPr>
              <a:t>YAKLAŞIK MALİYET VE DAYANAĞINI OLUŞTURAN HESAP CETVELLERİ</a:t>
            </a:r>
          </a:p>
          <a:p>
            <a:pPr>
              <a:buFont typeface="Wingdings" pitchFamily="2" charset="2"/>
              <a:buChar char="Ø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İhale yapılmadan önce idarece her türlü fiyat araştırması yapılır ve  tahmini alım miktarı/yapı tekniği  ve fiziki miktarı esas alınarak hesaplanır</a:t>
            </a:r>
            <a:r>
              <a:rPr lang="tr-TR" sz="2400" dirty="0">
                <a:latin typeface="Comic Sans MS" pitchFamily="66" charset="0"/>
              </a:rPr>
              <a:t> </a:t>
            </a:r>
            <a:r>
              <a:rPr lang="tr-TR" sz="2400" dirty="0" smtClean="0">
                <a:latin typeface="Comic Sans MS" pitchFamily="66" charset="0"/>
              </a:rPr>
              <a:t>ve dayanakları ile birlikte  bir hesap cetvelinde gösterilir. </a:t>
            </a:r>
          </a:p>
          <a:p>
            <a:pPr>
              <a:buFont typeface="Wingdings" pitchFamily="2" charset="2"/>
              <a:buChar char="Ø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İhale ve ön yeterlik ilanlarında yer </a:t>
            </a:r>
            <a:r>
              <a:rPr lang="tr-TR" sz="2400" dirty="0">
                <a:latin typeface="Comic Sans MS" pitchFamily="66" charset="0"/>
              </a:rPr>
              <a:t>v</a:t>
            </a:r>
            <a:r>
              <a:rPr lang="tr-TR" sz="2400" dirty="0" smtClean="0">
                <a:latin typeface="Comic Sans MS" pitchFamily="66" charset="0"/>
              </a:rPr>
              <a:t>erilmez, isteklilere veya ihale süreci ile resmi ilişkisi olmayan diğer kişilere açıklanmaz.</a:t>
            </a:r>
          </a:p>
          <a:p>
            <a:pPr>
              <a:buFont typeface="Wingdings" pitchFamily="2" charset="2"/>
              <a:buChar char="Ø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KDV dahil değildir.</a:t>
            </a:r>
            <a:endParaRPr lang="tr-T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8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F-7b Yaklasik Maliyet (1) [Uyumluluk Modu] - Microsoft Word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6"/>
            <a:ext cx="8496944" cy="5472608"/>
          </a:xfr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6624736" cy="504056"/>
          </a:xfrm>
        </p:spPr>
        <p:txBody>
          <a:bodyPr>
            <a:noAutofit/>
          </a:bodyPr>
          <a:lstStyle/>
          <a:p>
            <a:r>
              <a:rPr lang="tr-TR" sz="2800" dirty="0" err="1" smtClean="0">
                <a:solidFill>
                  <a:srgbClr val="002060"/>
                </a:solidFill>
                <a:latin typeface="Berlin Sans FB" pitchFamily="34" charset="0"/>
              </a:rPr>
              <a:t>YaklaşIk</a:t>
            </a:r>
            <a:r>
              <a:rPr lang="tr-TR" sz="2800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tr-TR" sz="2800" dirty="0" err="1" smtClean="0">
                <a:solidFill>
                  <a:srgbClr val="002060"/>
                </a:solidFill>
                <a:latin typeface="Berlin Sans FB" pitchFamily="34" charset="0"/>
              </a:rPr>
              <a:t>Malİyet</a:t>
            </a:r>
            <a:r>
              <a:rPr lang="tr-TR" sz="2800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tr-TR" sz="2800" dirty="0" err="1" smtClean="0">
                <a:solidFill>
                  <a:srgbClr val="002060"/>
                </a:solidFill>
                <a:latin typeface="Berlin Sans FB" pitchFamily="34" charset="0"/>
              </a:rPr>
              <a:t>İcmalİ</a:t>
            </a:r>
            <a:r>
              <a:rPr lang="tr-TR" sz="2800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tr-TR" sz="2800" dirty="0" err="1" smtClean="0">
                <a:solidFill>
                  <a:srgbClr val="002060"/>
                </a:solidFill>
                <a:latin typeface="Berlin Sans FB" pitchFamily="34" charset="0"/>
              </a:rPr>
              <a:t>Örneğİ</a:t>
            </a:r>
            <a:endParaRPr lang="tr-TR" sz="2800" dirty="0">
              <a:solidFill>
                <a:srgbClr val="00206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08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79512" y="1124744"/>
            <a:ext cx="8712968" cy="430679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İhale komisyonlarının kurulmasına ilişkin (asil ve yedek üyelerin belirtildiği) ihale yetkilisi onayı, </a:t>
            </a:r>
          </a:p>
          <a:p>
            <a:pPr>
              <a:buFont typeface="Wingdings" pitchFamily="2" charset="2"/>
              <a:buChar char="Ø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İlanın yapıldığına ilişkin belgeler,  (gazete ilanı ve tutanağı, KİK bülteni, ilanın Hükümet ve Belediye ilan tahtalarına asılacak yazılarla yapılması halinde ise buna ilişkin tutanaklar, </a:t>
            </a:r>
            <a:r>
              <a:rPr lang="tr-TR" sz="2400" dirty="0" err="1" smtClean="0">
                <a:latin typeface="Comic Sans MS" pitchFamily="66" charset="0"/>
              </a:rPr>
              <a:t>vs</a:t>
            </a:r>
            <a:r>
              <a:rPr lang="tr-TR" sz="2400" dirty="0" smtClean="0">
                <a:latin typeface="Comic Sans MS" pitchFamily="66" charset="0"/>
              </a:rPr>
              <a:t>) </a:t>
            </a:r>
          </a:p>
          <a:p>
            <a:pPr>
              <a:buFont typeface="Wingdings" pitchFamily="2" charset="2"/>
              <a:buChar char="Ø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Comic Sans MS" pitchFamily="66" charset="0"/>
              </a:rPr>
              <a:t>İlan zorunluluğu bulunmayan ihalelerde, isteklilerin davet edildiğine ilişkin davet </a:t>
            </a:r>
            <a:r>
              <a:rPr lang="tr-TR" sz="2400" dirty="0" smtClean="0">
                <a:latin typeface="Comic Sans MS" pitchFamily="66" charset="0"/>
              </a:rPr>
              <a:t>yazıları</a:t>
            </a:r>
          </a:p>
          <a:p>
            <a:pPr>
              <a:buFont typeface="Wingdings" pitchFamily="2" charset="2"/>
              <a:buChar char="Ø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Comic Sans MS" pitchFamily="66" charset="0"/>
              </a:rPr>
              <a:t>Düzenlenmiş ise zeyilnameler, açıklamalar ve bunların isteklilere gönderildiğine dair belgeler, </a:t>
            </a:r>
          </a:p>
          <a:p>
            <a:pPr>
              <a:buFont typeface="Wingdings" pitchFamily="2" charset="2"/>
              <a:buChar char="Ø"/>
            </a:pPr>
            <a:endParaRPr lang="tr-TR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tr-T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84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51520" y="476672"/>
            <a:ext cx="8424936" cy="568863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C00000"/>
                </a:solidFill>
              </a:rPr>
              <a:t> </a:t>
            </a:r>
            <a:r>
              <a:rPr lang="tr-TR" sz="2000" b="1" dirty="0" smtClean="0">
                <a:solidFill>
                  <a:srgbClr val="C00000"/>
                </a:solidFill>
                <a:latin typeface="Comic Sans MS" pitchFamily="66" charset="0"/>
              </a:rPr>
              <a:t>İHALEYE İLİŞKİN TÜM ŞARTNAMELER, </a:t>
            </a:r>
          </a:p>
          <a:p>
            <a:pPr>
              <a:buFont typeface="Wingdings" pitchFamily="2" charset="2"/>
              <a:buChar char="Ø"/>
            </a:pPr>
            <a:r>
              <a:rPr lang="tr-TR" sz="2000" b="1" dirty="0" smtClean="0">
                <a:latin typeface="Comic Sans MS" pitchFamily="66" charset="0"/>
              </a:rPr>
              <a:t>Yapım </a:t>
            </a:r>
            <a:r>
              <a:rPr lang="tr-TR" sz="2000" b="1" dirty="0">
                <a:latin typeface="Comic Sans MS" pitchFamily="66" charset="0"/>
              </a:rPr>
              <a:t>işi ihalelerinde idari şartname, diğer ihalelerde idari ve teknik </a:t>
            </a:r>
            <a:r>
              <a:rPr lang="tr-TR" sz="2000" b="1" dirty="0" smtClean="0">
                <a:latin typeface="Comic Sans MS" pitchFamily="66" charset="0"/>
              </a:rPr>
              <a:t>şartnameler,</a:t>
            </a:r>
          </a:p>
          <a:p>
            <a:pPr>
              <a:buFont typeface="Wingdings" pitchFamily="2" charset="2"/>
              <a:buChar char="Ø"/>
            </a:pPr>
            <a:endParaRPr lang="tr-TR" sz="20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b="1" u="sng" dirty="0" smtClean="0">
                <a:latin typeface="Comic Sans MS" pitchFamily="66" charset="0"/>
              </a:rPr>
              <a:t>Teknik şartname; </a:t>
            </a:r>
            <a:r>
              <a:rPr lang="tr-TR" dirty="0" smtClean="0">
                <a:latin typeface="Comic Sans MS" pitchFamily="66" charset="0"/>
              </a:rPr>
              <a:t>malın veya yaptırılacak işin teknik kriterleri ve özellikleri gösterilir</a:t>
            </a:r>
          </a:p>
          <a:p>
            <a:r>
              <a:rPr lang="tr-TR" dirty="0" smtClean="0">
                <a:latin typeface="Comic Sans MS" pitchFamily="66" charset="0"/>
              </a:rPr>
              <a:t>Mal ve hizmet alımı ile  yapım işlerine ilişkin ihalelerde teknik şartname hazırlanması zorunludur.</a:t>
            </a:r>
          </a:p>
          <a:p>
            <a:r>
              <a:rPr lang="tr-TR" dirty="0" smtClean="0">
                <a:latin typeface="Comic Sans MS" pitchFamily="66" charset="0"/>
              </a:rPr>
              <a:t>Teknik kriterlerin ve özelliklerin,  verimliliği ve fonksiyonelliği sağlamaya yönelik  olması, rekabeti engelleyici hususlar içermemesi ve fırsat eşitliğini sağlaması </a:t>
            </a:r>
            <a:r>
              <a:rPr lang="tr-TR" b="1" dirty="0" smtClean="0">
                <a:latin typeface="Comic Sans MS" pitchFamily="66" charset="0"/>
              </a:rPr>
              <a:t>zorunludur</a:t>
            </a:r>
            <a:r>
              <a:rPr lang="tr-TR" dirty="0" smtClean="0">
                <a:latin typeface="Comic Sans MS" pitchFamily="66" charset="0"/>
              </a:rPr>
              <a:t>.  </a:t>
            </a:r>
          </a:p>
          <a:p>
            <a:endParaRPr lang="tr-TR" dirty="0">
              <a:latin typeface="Comic Sans MS" pitchFamily="66" charset="0"/>
            </a:endParaRPr>
          </a:p>
          <a:p>
            <a:endParaRPr lang="tr-TR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b="1" u="sng" dirty="0" smtClean="0">
                <a:latin typeface="Comic Sans MS" pitchFamily="66" charset="0"/>
              </a:rPr>
              <a:t>İdari şartname; </a:t>
            </a:r>
            <a:r>
              <a:rPr lang="tr-TR" dirty="0" smtClean="0">
                <a:latin typeface="Comic Sans MS" pitchFamily="66" charset="0"/>
              </a:rPr>
              <a:t>ihalenin hangi şartlarda yapılacağını gösteren, ihaleye katılabilme şartlarını ve isteklilerin taşıması gereken özellikleri  içeren şartnamedir.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28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3"/>
          </p:nvPr>
        </p:nvSpPr>
        <p:spPr>
          <a:xfrm>
            <a:off x="467544" y="764704"/>
            <a:ext cx="7285424" cy="539836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Yapılan </a:t>
            </a:r>
            <a:r>
              <a:rPr lang="tr-TR" dirty="0"/>
              <a:t>ihalenin usul ve türüne göre ilgili yönetmelik kapsamındaki standart formlara uygun düzenlenmiş </a:t>
            </a:r>
            <a:r>
              <a:rPr lang="tr-TR" dirty="0" smtClean="0"/>
              <a:t>belgeler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Doğrudan teminde </a:t>
            </a:r>
            <a:r>
              <a:rPr lang="tr-TR" dirty="0">
                <a:solidFill>
                  <a:schemeClr val="tx2">
                    <a:lumMod val="25000"/>
                  </a:schemeClr>
                </a:solidFill>
              </a:rPr>
              <a:t>piyasa fiyat araştırması tutanağı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4734 sayılı Kanunun 22 </a:t>
            </a:r>
            <a:r>
              <a:rPr lang="tr-TR" dirty="0" err="1"/>
              <a:t>nci</a:t>
            </a:r>
            <a:r>
              <a:rPr lang="tr-TR" dirty="0"/>
              <a:t> maddesinin (a), (b) ve (c) bentleri kapsamında </a:t>
            </a:r>
            <a:r>
              <a:rPr lang="tr-TR" dirty="0">
                <a:solidFill>
                  <a:schemeClr val="tx2">
                    <a:lumMod val="25000"/>
                  </a:schemeClr>
                </a:solidFill>
              </a:rPr>
              <a:t>tek kaynaktan yapılan alımlara </a:t>
            </a:r>
            <a:r>
              <a:rPr lang="tr-TR" dirty="0"/>
              <a:t>ilişkin  olarak   ihale   mevzuatında  belirlenen standart forma göre hazırlanmış belgeler</a:t>
            </a:r>
            <a:r>
              <a:rPr lang="tr-TR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Sözleşme tasarısı</a:t>
            </a:r>
            <a:r>
              <a:rPr lang="tr-TR" dirty="0" smtClean="0"/>
              <a:t>,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Üzerine ihale yapılan istekliye ve ekonomik açıdan en avantajlı ikinci teklif sahibi istekliye ait geçici teminatların onaylı suretleri ile, ilgili muhasebe birimine teslim edildiğine dair alındı belgesi,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İhaleye katılan bütün isteklilere ait teklif mektupları,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Üzerinde </a:t>
            </a:r>
            <a:r>
              <a:rPr lang="tr-TR" dirty="0"/>
              <a:t>ihale kalan isteklinin tüzel kişi olması halinde son durumunu gösteren </a:t>
            </a:r>
            <a:r>
              <a:rPr lang="tr-TR" dirty="0">
                <a:solidFill>
                  <a:schemeClr val="tx2">
                    <a:lumMod val="25000"/>
                  </a:schemeClr>
                </a:solidFill>
              </a:rPr>
              <a:t>Türkiye Ticaret Sicil Gazetesi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Başvuru </a:t>
            </a:r>
            <a:r>
              <a:rPr lang="tr-TR" dirty="0"/>
              <a:t>veya teklif mektubunu imzalayan yetkililerin </a:t>
            </a:r>
            <a:r>
              <a:rPr lang="tr-TR" i="0" dirty="0">
                <a:solidFill>
                  <a:schemeClr val="tx2">
                    <a:lumMod val="25000"/>
                  </a:schemeClr>
                </a:solidFill>
              </a:rPr>
              <a:t>noter onaylı imza sirküleri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Üzerinde </a:t>
            </a:r>
            <a:r>
              <a:rPr lang="tr-TR" dirty="0"/>
              <a:t>ihale kalan isteklinin iş ortaklığı olması halinde </a:t>
            </a:r>
            <a:r>
              <a:rPr lang="tr-TR" dirty="0">
                <a:solidFill>
                  <a:schemeClr val="tx2">
                    <a:lumMod val="25000"/>
                  </a:schemeClr>
                </a:solidFill>
              </a:rPr>
              <a:t>ortaklık beyannamesi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Ön </a:t>
            </a:r>
            <a:r>
              <a:rPr lang="tr-TR" dirty="0"/>
              <a:t>yeterlik ve/veya ihale komisyonu değerlendirmelerinde elenen isteklilere ait eleme nedeni olan bütün belgeler</a:t>
            </a:r>
            <a:r>
              <a:rPr lang="tr-TR" dirty="0" smtClean="0"/>
              <a:t>,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525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435" y="1124744"/>
            <a:ext cx="2891381" cy="936104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Teklif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Mektubu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04664"/>
            <a:ext cx="5400600" cy="6120680"/>
          </a:xfrm>
        </p:spPr>
      </p:pic>
    </p:spTree>
    <p:extLst>
      <p:ext uri="{BB962C8B-B14F-4D97-AF65-F5344CB8AC3E}">
        <p14:creationId xmlns:p14="http://schemas.microsoft.com/office/powerpoint/2010/main" val="149780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3"/>
          </p:nvPr>
        </p:nvSpPr>
        <p:spPr>
          <a:xfrm>
            <a:off x="611560" y="836712"/>
            <a:ext cx="7704856" cy="54006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300" dirty="0"/>
              <a:t>İhale üzerinde kalan isteklinin, 4734 sayılı Kanunun 58 inci maddesine göre </a:t>
            </a:r>
            <a:r>
              <a:rPr lang="tr-TR" sz="2300" dirty="0">
                <a:solidFill>
                  <a:schemeClr val="tx2">
                    <a:lumMod val="25000"/>
                  </a:schemeClr>
                </a:solidFill>
              </a:rPr>
              <a:t>yasaklı olup olmadığına dair </a:t>
            </a:r>
            <a:r>
              <a:rPr lang="tr-TR" sz="2300" dirty="0"/>
              <a:t>Kamu İhale Kurumundan alınan teyit belgeleri,</a:t>
            </a:r>
          </a:p>
          <a:p>
            <a:pPr marL="0" indent="0">
              <a:buNone/>
            </a:pPr>
            <a:r>
              <a:rPr lang="tr-TR" sz="2300" dirty="0"/>
              <a:t>	-İhale komisyonu kararı ihale yetkilisince onaylanmadan önce,</a:t>
            </a:r>
          </a:p>
          <a:p>
            <a:pPr marL="0" indent="0">
              <a:buNone/>
            </a:pPr>
            <a:r>
              <a:rPr lang="tr-TR" sz="2300" dirty="0"/>
              <a:t>	-Şahıs şirketi olması durumunda ortakların tamamının,</a:t>
            </a:r>
          </a:p>
          <a:p>
            <a:pPr marL="0" indent="0">
              <a:buNone/>
            </a:pPr>
            <a:r>
              <a:rPr lang="tr-TR" sz="2300" dirty="0"/>
              <a:t>	-Sermaye şirketi olması durumunda şirkette %50’den fazla hisseye sahip olan gerçek veya tüzel kişi ortaklarının,</a:t>
            </a:r>
          </a:p>
          <a:p>
            <a:pPr marL="0" indent="0">
              <a:buNone/>
            </a:pPr>
            <a:r>
              <a:rPr lang="tr-TR" sz="2300" dirty="0"/>
              <a:t>	-Başvuru veya teklif mektubunu imzalayan yetkililerin yasaklılık sorgulaması yapılacaktır.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3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/>
              <a:t>Yapım işlerinde (4734 sayılı Kamu İhale Kanununun 62 </a:t>
            </a:r>
            <a:r>
              <a:rPr lang="tr-TR" sz="2300" dirty="0" err="1"/>
              <a:t>nci</a:t>
            </a:r>
            <a:r>
              <a:rPr lang="tr-TR" sz="2300" dirty="0"/>
              <a:t> maddesinin (c) bendinde istisna sayılanlar hariç), arsa temini, mülkiyet, kamulaştırma ve imar işlemlerinin tamamlandığına dair belgeler,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3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/>
              <a:t>İlgili mevzuatı gereğince çevresel etki değerlendirmesi (ÇED) raporu gerekli olan işlerde ÇED olumlu belgesi ve işle ilgili olarak alınması gereken özel komisyon izin veya kararları,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3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>
                <a:solidFill>
                  <a:schemeClr val="tx2">
                    <a:lumMod val="25000"/>
                  </a:schemeClr>
                </a:solidFill>
              </a:rPr>
              <a:t>İhale komisyonu tutanakları </a:t>
            </a:r>
            <a:r>
              <a:rPr lang="tr-TR" sz="2300" dirty="0"/>
              <a:t>(zarf açma ve belge kontrol tutanağı, teklif zarflarının ihale komisyonunca teslim alındığına dair tutanak</a:t>
            </a:r>
            <a:r>
              <a:rPr lang="tr-TR" sz="23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3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/>
              <a:t>İhale kararının onaylandığına ilişkin </a:t>
            </a:r>
            <a:r>
              <a:rPr lang="tr-TR" sz="2300" dirty="0">
                <a:solidFill>
                  <a:schemeClr val="tx2">
                    <a:lumMod val="25000"/>
                  </a:schemeClr>
                </a:solidFill>
              </a:rPr>
              <a:t>ihale yetkilisi onayı</a:t>
            </a:r>
            <a:r>
              <a:rPr lang="tr-TR" sz="2300" dirty="0"/>
              <a:t>, </a:t>
            </a:r>
            <a:endParaRPr lang="tr-TR" sz="2300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sz="23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/>
              <a:t>Kesinleşen ihale kararının tüm isteklilere bildirilmesine ilişkin belgeler</a:t>
            </a:r>
            <a:r>
              <a:rPr lang="tr-TR" sz="2300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3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/>
              <a:t>Ekonomik açıdan en avantajlı birinci ve ikinci isteklinin İhale tarihinden önceki beş yıl içinde, ihaleyi yapan idareye yaptığı işler sırasında iş veya meslek ahlakına aykırı faaliyetlerde bulunmadığına ilişkin tutanak</a:t>
            </a:r>
            <a:r>
              <a:rPr lang="tr-TR" sz="2300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3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/>
              <a:t>İhale işlem dosyasında bulunan bütün belgeleri gösteren sayfa numaralı ve onaylı dizi pusulası,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136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052736"/>
            <a:ext cx="7128791" cy="5544616"/>
          </a:xfrm>
        </p:spPr>
      </p:pic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34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3"/>
          </p:nvPr>
        </p:nvSpPr>
        <p:spPr>
          <a:xfrm>
            <a:off x="611560" y="1052736"/>
            <a:ext cx="7069400" cy="43788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Mesleki ve teknik yeterliliğe ilişkin belgeler EKAP üzerinden düzenlenmiş </a:t>
            </a:r>
            <a:r>
              <a:rPr lang="tr-TR" dirty="0">
                <a:solidFill>
                  <a:schemeClr val="bg1"/>
                </a:solidFill>
              </a:rPr>
              <a:t>iş deneyim belgesi </a:t>
            </a:r>
            <a:r>
              <a:rPr lang="tr-TR" dirty="0"/>
              <a:t>veya iş deneyim belgesinin EKAP üzerinden düzenlendiğini kanıtlayan belge veya şerh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İstenilmişse </a:t>
            </a:r>
            <a:r>
              <a:rPr lang="tr-TR" dirty="0">
                <a:solidFill>
                  <a:schemeClr val="bg1"/>
                </a:solidFill>
              </a:rPr>
              <a:t>ekonomik ve mali yeterliliğe ilişkin belgeler </a:t>
            </a:r>
            <a:r>
              <a:rPr lang="tr-TR" dirty="0"/>
              <a:t>ve bunlar dışında ihale komisyonuna ibraz ettiği belgelerin tamamı,)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dirty="0"/>
          </a:p>
          <a:p>
            <a:pPr algn="just">
              <a:buFont typeface="Wingdings" panose="05000000000000000000" pitchFamily="2" charset="2"/>
              <a:buChar char="Ø"/>
            </a:pPr>
            <a:endParaRPr lang="tr-T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/>
              <a:t>İhale </a:t>
            </a:r>
            <a:r>
              <a:rPr lang="tr-TR" dirty="0"/>
              <a:t>dosyasında sunulması gerekmeyen belgeler için </a:t>
            </a:r>
            <a:r>
              <a:rPr lang="tr-TR" dirty="0">
                <a:solidFill>
                  <a:schemeClr val="bg1"/>
                </a:solidFill>
              </a:rPr>
              <a:t>“Sunulmayacak Belgeler Tablosu” </a:t>
            </a:r>
            <a:r>
              <a:rPr lang="tr-TR" dirty="0"/>
              <a:t>(</a:t>
            </a:r>
            <a:r>
              <a:rPr lang="tr-TR" dirty="0" err="1"/>
              <a:t>Örn</a:t>
            </a:r>
            <a:r>
              <a:rPr lang="tr-TR" dirty="0"/>
              <a:t>: geçici teminat mektupları, ticaret sicil gazeteleri, iş deneyim belgeleri bilanço vb</a:t>
            </a:r>
            <a:r>
              <a:rPr lang="tr-TR" dirty="0" smtClean="0"/>
              <a:t>.)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Elektronik ihalelerde; </a:t>
            </a:r>
            <a:r>
              <a:rPr lang="tr-TR" dirty="0">
                <a:solidFill>
                  <a:schemeClr val="bg1"/>
                </a:solidFill>
              </a:rPr>
              <a:t>“Yeterlik Bilgileri Tablosu”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4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83568" y="980728"/>
            <a:ext cx="2459628" cy="2553218"/>
          </a:xfrm>
        </p:spPr>
        <p:txBody>
          <a:bodyPr/>
          <a:lstStyle/>
          <a:p>
            <a:r>
              <a:rPr lang="tr-TR" dirty="0" smtClean="0"/>
              <a:t>İŞ DENEYİM BELGESİ </a:t>
            </a:r>
            <a:br>
              <a:rPr lang="tr-TR" dirty="0" smtClean="0"/>
            </a:br>
            <a:r>
              <a:rPr lang="tr-TR" dirty="0" smtClean="0"/>
              <a:t>ÖRNEĞİ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48680"/>
            <a:ext cx="4608511" cy="6120680"/>
          </a:xfrm>
        </p:spPr>
      </p:pic>
    </p:spTree>
    <p:extLst>
      <p:ext uri="{BB962C8B-B14F-4D97-AF65-F5344CB8AC3E}">
        <p14:creationId xmlns:p14="http://schemas.microsoft.com/office/powerpoint/2010/main" val="204084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915816" y="1052736"/>
            <a:ext cx="5616624" cy="4378800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Clr>
                <a:srgbClr val="7FD13B"/>
              </a:buClr>
              <a:buSzPct val="90000"/>
              <a:buNone/>
            </a:pPr>
            <a:endParaRPr kumimoji="1" lang="tr-TR" altLang="tr-TR" kern="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7FD13B"/>
              </a:buClr>
              <a:buSzPct val="90000"/>
              <a:buNone/>
            </a:pPr>
            <a:endParaRPr kumimoji="1" lang="tr-TR" altLang="tr-TR" kern="0" dirty="0">
              <a:solidFill>
                <a:prstClr val="black"/>
              </a:solidFill>
              <a:latin typeface="Comic Sans MS" pitchFamily="66" charset="0"/>
            </a:endParaRPr>
          </a:p>
          <a:p>
            <a:pPr lvl="0" eaLnBrk="0" fontAlgn="base" hangingPunct="0">
              <a:spcAft>
                <a:spcPct val="0"/>
              </a:spcAft>
              <a:buClr>
                <a:schemeClr val="tx1"/>
              </a:buClr>
              <a:buSzPct val="90000"/>
              <a:buFont typeface="Wingdings" pitchFamily="2" charset="2"/>
              <a:buChar char="v"/>
            </a:pPr>
            <a:endParaRPr kumimoji="1" lang="tr-TR" altLang="tr-TR" sz="2400" kern="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lvl="0" eaLnBrk="0" fontAlgn="base" hangingPunct="0">
              <a:spcAft>
                <a:spcPct val="0"/>
              </a:spcAft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kumimoji="1" lang="tr-TR" altLang="tr-TR" sz="2400" kern="0" dirty="0" smtClean="0">
                <a:latin typeface="Comic Sans MS" pitchFamily="66" charset="0"/>
              </a:rPr>
              <a:t>İdarenin </a:t>
            </a:r>
            <a:r>
              <a:rPr kumimoji="1" lang="tr-TR" altLang="tr-TR" sz="2400" kern="0" dirty="0">
                <a:latin typeface="Comic Sans MS" pitchFamily="66" charset="0"/>
              </a:rPr>
              <a:t>gelir, gider, varlık ve yükümlülüklerine ilişkin malî karar ve işlemlerinin; mevzuata uygunluğu ve kaynakların etkili, ekonomik ve verimli bir şekilde kullanılması yönlerinden yapılan </a:t>
            </a:r>
            <a:r>
              <a:rPr kumimoji="1" lang="tr-TR" altLang="tr-TR" sz="2400" kern="0" dirty="0" smtClean="0">
                <a:latin typeface="Comic Sans MS" pitchFamily="66" charset="0"/>
              </a:rPr>
              <a:t>kontroldür. </a:t>
            </a:r>
          </a:p>
          <a:p>
            <a:pPr lvl="0" eaLnBrk="0" fontAlgn="base" hangingPunct="0">
              <a:spcAft>
                <a:spcPct val="0"/>
              </a:spcAft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kumimoji="1" lang="tr-TR" altLang="tr-TR" sz="2400" kern="0" dirty="0" smtClean="0">
                <a:latin typeface="Comic Sans MS" pitchFamily="66" charset="0"/>
              </a:rPr>
              <a:t>İç kontrolün bir parçasıdır, danışma, önleyici niteliktedir.</a:t>
            </a:r>
            <a:endParaRPr kumimoji="1" lang="tr-TR" altLang="tr-TR" sz="2400" kern="0" dirty="0">
              <a:latin typeface="Comic Sans MS" pitchFamily="66" charset="0"/>
            </a:endParaRPr>
          </a:p>
          <a:p>
            <a:pPr marL="0" indent="0">
              <a:buNone/>
            </a:pPr>
            <a:endParaRPr lang="tr-TR" sz="24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3456384" cy="2627538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2060"/>
                </a:solidFill>
                <a:latin typeface="Berlin Sans FB" pitchFamily="34" charset="0"/>
              </a:rPr>
              <a:t>Ön </a:t>
            </a:r>
            <a:r>
              <a:rPr lang="tr-TR" sz="3200" dirty="0" err="1" smtClean="0">
                <a:solidFill>
                  <a:srgbClr val="002060"/>
                </a:solidFill>
                <a:latin typeface="Berlin Sans FB" pitchFamily="34" charset="0"/>
              </a:rPr>
              <a:t>Malİ</a:t>
            </a:r>
            <a:r>
              <a:rPr lang="tr-TR" sz="3200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tr-TR" sz="3200" dirty="0" err="1" smtClean="0">
                <a:solidFill>
                  <a:srgbClr val="002060"/>
                </a:solidFill>
                <a:latin typeface="Berlin Sans FB" pitchFamily="34" charset="0"/>
              </a:rPr>
              <a:t>KontroL</a:t>
            </a:r>
            <a:r>
              <a:rPr lang="tr-TR" sz="3200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tr-TR" sz="3200" dirty="0" err="1" smtClean="0">
                <a:solidFill>
                  <a:srgbClr val="002060"/>
                </a:solidFill>
                <a:latin typeface="Berlin Sans FB" pitchFamily="34" charset="0"/>
              </a:rPr>
              <a:t>Nedİr</a:t>
            </a:r>
            <a:endParaRPr lang="tr-TR" sz="3200" dirty="0">
              <a:solidFill>
                <a:srgbClr val="002060"/>
              </a:solidFill>
              <a:latin typeface="Berlin Sans FB" pitchFamily="34" charset="0"/>
            </a:endParaRPr>
          </a:p>
        </p:txBody>
      </p:sp>
      <p:pic>
        <p:nvPicPr>
          <p:cNvPr id="2050" name="Picture 2" descr="C:\Users\filiz.yuncu\Desktop\mali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64" y="2780928"/>
            <a:ext cx="20478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32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60648"/>
            <a:ext cx="5400600" cy="64807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11871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76672"/>
            <a:ext cx="5112568" cy="6120680"/>
          </a:xfrm>
        </p:spPr>
      </p:pic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2819668" cy="2841250"/>
          </a:xfrm>
        </p:spPr>
        <p:txBody>
          <a:bodyPr/>
          <a:lstStyle/>
          <a:p>
            <a:r>
              <a:rPr lang="tr-TR" dirty="0" smtClean="0"/>
              <a:t>SUNULMAYACAK BELGELER TABLOSU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583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60648"/>
            <a:ext cx="5544616" cy="6408712"/>
          </a:xfrm>
        </p:spPr>
      </p:pic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9512" y="1554480"/>
            <a:ext cx="2963684" cy="1979466"/>
          </a:xfrm>
        </p:spPr>
        <p:txBody>
          <a:bodyPr/>
          <a:lstStyle/>
          <a:p>
            <a:r>
              <a:rPr lang="tr-TR" dirty="0" smtClean="0"/>
              <a:t>YETERLİK BİLGİLERİ TABLOSU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47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3"/>
          </p:nvPr>
        </p:nvSpPr>
        <p:spPr>
          <a:xfrm>
            <a:off x="323528" y="2276872"/>
            <a:ext cx="7704856" cy="315466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Uygun görüş yazısı, gerekçeli görüş yazısı veya eksikliklerin giderilmesi kaydı ile uygun görüş yazılarından biri yazılarak harcama yetkilisinin onayına sunulur.</a:t>
            </a:r>
          </a:p>
          <a:p>
            <a:pPr>
              <a:buFont typeface="Wingdings" pitchFamily="2" charset="2"/>
              <a:buChar char="v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Comic Sans MS" pitchFamily="66" charset="0"/>
              </a:rPr>
              <a:t>Uygun görüş verilmeyen ihaleye ait sözleşme </a:t>
            </a:r>
            <a:r>
              <a:rPr lang="tr-TR" sz="2400" dirty="0" smtClean="0">
                <a:latin typeface="Comic Sans MS" pitchFamily="66" charset="0"/>
              </a:rPr>
              <a:t>imzalanırsa</a:t>
            </a:r>
            <a:r>
              <a:rPr lang="tr-TR" sz="2400" dirty="0">
                <a:latin typeface="Comic Sans MS" pitchFamily="66" charset="0"/>
              </a:rPr>
              <a:t>;  bu durum  üst yöneticiye bildirilir.</a:t>
            </a:r>
          </a:p>
          <a:p>
            <a:pPr>
              <a:buFont typeface="Wingdings" pitchFamily="2" charset="2"/>
              <a:buChar char="v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İşlem dosyasının bir nüshası saklanır, aslı ise ilgili birime gönderilir.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23528" y="1554480"/>
            <a:ext cx="5184576" cy="578376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Kontrol sonucunda;</a:t>
            </a:r>
            <a:endParaRPr lang="tr-TR" sz="2400" dirty="0">
              <a:solidFill>
                <a:srgbClr val="00206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73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764704"/>
            <a:ext cx="7704856" cy="583272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*</a:t>
            </a:r>
            <a:r>
              <a:rPr lang="tr-TR" sz="2000" dirty="0">
                <a:latin typeface="Comic Sans MS" pitchFamily="66" charset="0"/>
              </a:rPr>
              <a:t>S</a:t>
            </a:r>
            <a:r>
              <a:rPr lang="tr-TR" sz="2000" dirty="0" smtClean="0">
                <a:latin typeface="Comic Sans MS" pitchFamily="66" charset="0"/>
              </a:rPr>
              <a:t>öz konusu işe ait sözleşmenin imzalanmasından sonra, sözleşmenin onaylı bir nüshası Başkanlığa gönderilecektir: </a:t>
            </a:r>
          </a:p>
          <a:p>
            <a:pPr marL="0" indent="0">
              <a:buNone/>
            </a:pPr>
            <a:endParaRPr lang="tr-TR" sz="2000" dirty="0" smtClean="0">
              <a:latin typeface="Comic Sans MS" pitchFamily="66" charset="0"/>
            </a:endParaRPr>
          </a:p>
        </p:txBody>
      </p:sp>
      <p:pic>
        <p:nvPicPr>
          <p:cNvPr id="3074" name="Picture 2" descr="C:\Users\filiz.yuncu\Desktop\kamu-ihale-yasasina-muhalefetten-tepki_946936_720_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56" y="3429000"/>
            <a:ext cx="756084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29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3"/>
          </p:nvPr>
        </p:nvSpPr>
        <p:spPr>
          <a:xfrm>
            <a:off x="539552" y="1545336"/>
            <a:ext cx="8208912" cy="4187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 smtClean="0">
                <a:latin typeface="Comic Sans MS" pitchFamily="66" charset="0"/>
              </a:rPr>
              <a:t> </a:t>
            </a:r>
          </a:p>
          <a:p>
            <a:pPr marL="0" indent="0" algn="ctr">
              <a:buNone/>
            </a:pPr>
            <a:endParaRPr lang="tr-TR" sz="3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tr-TR" sz="3600" dirty="0" smtClean="0">
                <a:latin typeface="Comic Sans MS" pitchFamily="66" charset="0"/>
              </a:rPr>
              <a:t>ÇEVRE VE ŞEHİRCİLİK BAKANLIĞI</a:t>
            </a:r>
          </a:p>
          <a:p>
            <a:pPr marL="0" indent="0" algn="ctr">
              <a:buNone/>
            </a:pPr>
            <a:r>
              <a:rPr lang="tr-TR" sz="2800" dirty="0" smtClean="0">
                <a:latin typeface="Comic Sans MS" pitchFamily="66" charset="0"/>
              </a:rPr>
              <a:t>STRATEJİ GELİŞİTRME BAŞKANLIĞI</a:t>
            </a:r>
          </a:p>
          <a:p>
            <a:pPr marL="0" indent="0" algn="ctr">
              <a:buNone/>
            </a:pPr>
            <a:r>
              <a:rPr lang="tr-TR" sz="2000" dirty="0" smtClean="0">
                <a:latin typeface="Comic Sans MS" pitchFamily="66" charset="0"/>
              </a:rPr>
              <a:t>İÇ KONTROL DAİRE BAŞKANLIĞI</a:t>
            </a:r>
          </a:p>
          <a:p>
            <a:pPr marL="0" indent="0" algn="ctr">
              <a:buNone/>
            </a:pPr>
            <a:r>
              <a:rPr lang="tr-TR" sz="2000" dirty="0" smtClean="0">
                <a:latin typeface="Comic Sans MS" pitchFamily="66" charset="0"/>
              </a:rPr>
              <a:t>2021</a:t>
            </a:r>
            <a:endParaRPr lang="tr-TR" sz="2000" dirty="0">
              <a:latin typeface="Comic Sans MS" pitchFamily="66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4" y="0"/>
            <a:ext cx="1800200" cy="175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2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915816" y="1196752"/>
            <a:ext cx="5472608" cy="50405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sz="2000" dirty="0" smtClean="0">
                <a:latin typeface="Comic Sans MS" pitchFamily="66" charset="0"/>
              </a:rPr>
              <a:t>5018 </a:t>
            </a:r>
            <a:r>
              <a:rPr lang="tr-TR" sz="2000" dirty="0">
                <a:latin typeface="Comic Sans MS" pitchFamily="66" charset="0"/>
              </a:rPr>
              <a:t>sayılı Kamu Mali Yönetimi ve Kontrol Kanunu (Madde 57</a:t>
            </a:r>
            <a:r>
              <a:rPr lang="tr-TR" sz="2000" dirty="0" smtClean="0">
                <a:latin typeface="Comic Sans MS" pitchFamily="66" charset="0"/>
              </a:rPr>
              <a:t>)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tr-T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sz="2000" dirty="0">
                <a:latin typeface="Comic Sans MS" pitchFamily="66" charset="0"/>
              </a:rPr>
              <a:t>4734 sayılı Kamu İhale Kanunu  </a:t>
            </a:r>
            <a:endParaRPr lang="tr-TR" sz="2000" dirty="0" smtClean="0">
              <a:latin typeface="Comic Sans MS" pitchFamily="66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tr-T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sz="2000" dirty="0">
                <a:latin typeface="Comic Sans MS" pitchFamily="66" charset="0"/>
              </a:rPr>
              <a:t>İç Kontrol ve Ön Mali Kontrole İlişkin Usul ve Esaslar (Madde 17</a:t>
            </a:r>
            <a:r>
              <a:rPr lang="tr-TR" sz="2000" dirty="0" smtClean="0">
                <a:latin typeface="Comic Sans MS" pitchFamily="66" charset="0"/>
              </a:rPr>
              <a:t>)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tr-T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sz="2000" dirty="0">
                <a:latin typeface="Comic Sans MS" pitchFamily="66" charset="0"/>
              </a:rPr>
              <a:t>Çevre ve Şehircilik Bakanlığı Ön Mali Kontrol İşlemleri Yönergesi (Madde 10)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2952328" cy="2481210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rgbClr val="002060"/>
                </a:solidFill>
                <a:latin typeface="Berlin Sans FB" pitchFamily="34" charset="0"/>
              </a:rPr>
              <a:t>İLGİLİ </a:t>
            </a:r>
            <a:br>
              <a:rPr lang="tr-TR" sz="3200" dirty="0" smtClean="0">
                <a:solidFill>
                  <a:srgbClr val="002060"/>
                </a:solidFill>
                <a:latin typeface="Berlin Sans FB" pitchFamily="34" charset="0"/>
              </a:rPr>
            </a:br>
            <a:r>
              <a:rPr lang="tr-TR" sz="3200" dirty="0" smtClean="0">
                <a:solidFill>
                  <a:srgbClr val="002060"/>
                </a:solidFill>
                <a:latin typeface="Berlin Sans FB" pitchFamily="34" charset="0"/>
              </a:rPr>
              <a:t>MEVZUATLAR</a:t>
            </a:r>
            <a:endParaRPr lang="tr-TR" sz="3200" dirty="0">
              <a:solidFill>
                <a:srgbClr val="00206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96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43528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>
                <a:latin typeface="Comic Sans MS" pitchFamily="66" charset="0"/>
              </a:rPr>
              <a:t>Mal veya hizmet alımları ile yapım işlerinin istekliler arasından seçilecek birisi üzerine bırakılması ve ihale yetkilisinin onayından sonra sözleşmenin imzalanması ile tamamlanan süreçtir.</a:t>
            </a:r>
          </a:p>
          <a:p>
            <a:pPr marL="0" indent="0">
              <a:buNone/>
            </a:pPr>
            <a:r>
              <a:rPr lang="tr-TR" sz="2000" b="1" dirty="0" smtClean="0">
                <a:solidFill>
                  <a:srgbClr val="002060"/>
                </a:solidFill>
                <a:latin typeface="Comic Sans MS" pitchFamily="66" charset="0"/>
              </a:rPr>
              <a:t>İhale Usulleri;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tr-TR" sz="2000" b="1" dirty="0" smtClean="0">
                <a:solidFill>
                  <a:srgbClr val="002060"/>
                </a:solidFill>
                <a:latin typeface="Comic Sans MS" pitchFamily="66" charset="0"/>
              </a:rPr>
              <a:t>Açık İhale Usulü; </a:t>
            </a:r>
            <a:r>
              <a:rPr lang="tr-TR" sz="2000" dirty="0" smtClean="0">
                <a:latin typeface="Comic Sans MS" pitchFamily="66" charset="0"/>
              </a:rPr>
              <a:t>bütün isteklilerin teklif verebildiği usuldür,(</a:t>
            </a:r>
            <a:r>
              <a:rPr lang="tr-TR" sz="2000" i="1" dirty="0" smtClean="0">
                <a:latin typeface="Comic Sans MS" pitchFamily="66" charset="0"/>
              </a:rPr>
              <a:t>KİK madde 19)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tr-TR" sz="2000" b="1" dirty="0" smtClean="0">
                <a:solidFill>
                  <a:srgbClr val="002060"/>
                </a:solidFill>
                <a:latin typeface="Comic Sans MS" pitchFamily="66" charset="0"/>
              </a:rPr>
              <a:t>Belli İstekliler Arasında </a:t>
            </a:r>
            <a:r>
              <a:rPr lang="tr-TR" sz="2000" b="1" dirty="0">
                <a:solidFill>
                  <a:srgbClr val="002060"/>
                </a:solidFill>
                <a:latin typeface="Comic Sans MS" pitchFamily="66" charset="0"/>
              </a:rPr>
              <a:t>İhale Usulü; </a:t>
            </a:r>
            <a:r>
              <a:rPr lang="tr-TR" sz="2000" dirty="0" smtClean="0">
                <a:latin typeface="Comic Sans MS" pitchFamily="66" charset="0"/>
              </a:rPr>
              <a:t>ön yeterli değerlendirmesi sonucunda idare tarafından davet edilen isteklilerin teklif verebildiği usul.(</a:t>
            </a:r>
            <a:r>
              <a:rPr lang="tr-TR" sz="2000" i="1" dirty="0" smtClean="0">
                <a:latin typeface="Comic Sans MS" pitchFamily="66" charset="0"/>
              </a:rPr>
              <a:t>KİK madde 20</a:t>
            </a:r>
            <a:r>
              <a:rPr lang="tr-TR" sz="2000" dirty="0" smtClean="0">
                <a:latin typeface="Comic Sans MS" pitchFamily="66" charset="0"/>
              </a:rPr>
              <a:t>)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tr-TR" sz="2000" b="1" dirty="0" smtClean="0">
                <a:solidFill>
                  <a:srgbClr val="002060"/>
                </a:solidFill>
                <a:latin typeface="Comic Sans MS" pitchFamily="66" charset="0"/>
              </a:rPr>
              <a:t>Pazarlık Usulü; </a:t>
            </a:r>
            <a:r>
              <a:rPr lang="tr-TR" sz="2000" dirty="0" smtClean="0">
                <a:latin typeface="Comic Sans MS" pitchFamily="66" charset="0"/>
              </a:rPr>
              <a:t>ihale kanununda belirtilen hallerde kullanılabilen, i  hale sürecinin iki aşamalı olarak gerçekleştirildiği ve idarenin ihale konusu işin teknik detayları ile gerçekleştirme yöntemlerini ve belli hallerde fiyatı isteklilerle görüştüğü </a:t>
            </a:r>
            <a:r>
              <a:rPr lang="tr-TR" sz="2000" dirty="0">
                <a:latin typeface="Comic Sans MS" pitchFamily="66" charset="0"/>
              </a:rPr>
              <a:t>usuldür. </a:t>
            </a:r>
            <a:r>
              <a:rPr lang="tr-TR" sz="2000" dirty="0" smtClean="0">
                <a:latin typeface="Comic Sans MS" pitchFamily="66" charset="0"/>
              </a:rPr>
              <a:t>(</a:t>
            </a:r>
            <a:r>
              <a:rPr lang="tr-TR" sz="2000" i="1" dirty="0">
                <a:latin typeface="Comic Sans MS" pitchFamily="66" charset="0"/>
              </a:rPr>
              <a:t>KİK madde </a:t>
            </a:r>
            <a:r>
              <a:rPr lang="tr-TR" sz="2000" i="1" dirty="0" smtClean="0">
                <a:latin typeface="Comic Sans MS" pitchFamily="66" charset="0"/>
              </a:rPr>
              <a:t>21</a:t>
            </a:r>
            <a:r>
              <a:rPr lang="tr-TR" sz="2000" dirty="0" smtClean="0">
                <a:latin typeface="Comic Sans MS" pitchFamily="66" charset="0"/>
              </a:rPr>
              <a:t>)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tr-TR" sz="2000" b="1" u="sng" dirty="0" smtClean="0">
                <a:latin typeface="Comic Sans MS" pitchFamily="66" charset="0"/>
              </a:rPr>
              <a:t>Doğrudan Temin </a:t>
            </a:r>
            <a:r>
              <a:rPr lang="tr-TR" sz="2000" b="1" u="sng" dirty="0">
                <a:latin typeface="Comic Sans MS" pitchFamily="66" charset="0"/>
              </a:rPr>
              <a:t>U</a:t>
            </a:r>
            <a:r>
              <a:rPr lang="tr-TR" sz="2000" b="1" u="sng" dirty="0" smtClean="0">
                <a:latin typeface="Comic Sans MS" pitchFamily="66" charset="0"/>
              </a:rPr>
              <a:t>sulü </a:t>
            </a:r>
            <a:r>
              <a:rPr lang="tr-TR" sz="2000" dirty="0" smtClean="0">
                <a:latin typeface="Comic Sans MS" pitchFamily="66" charset="0"/>
              </a:rPr>
              <a:t>ise bir ihale usulü değildir, ihtiyaçların ilan yapılmadan, teminat alınmadan piyasa araştırması yapılarak temin edilmesidir.(</a:t>
            </a:r>
            <a:r>
              <a:rPr lang="tr-TR" sz="2000" i="1" dirty="0" smtClean="0">
                <a:latin typeface="Comic Sans MS" pitchFamily="66" charset="0"/>
              </a:rPr>
              <a:t>KİK madde 22</a:t>
            </a:r>
            <a:r>
              <a:rPr lang="tr-TR" sz="2000" dirty="0" smtClean="0">
                <a:latin typeface="Comic Sans MS" pitchFamily="66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3200" dirty="0" smtClean="0">
                <a:solidFill>
                  <a:srgbClr val="002060"/>
                </a:solidFill>
                <a:latin typeface="Berlin Sans FB" pitchFamily="34" charset="0"/>
              </a:rPr>
              <a:t>İhale </a:t>
            </a:r>
            <a:r>
              <a:rPr lang="tr-TR" sz="3200" dirty="0" err="1" smtClean="0">
                <a:solidFill>
                  <a:srgbClr val="002060"/>
                </a:solidFill>
                <a:latin typeface="Berlin Sans FB" pitchFamily="34" charset="0"/>
              </a:rPr>
              <a:t>Nedİr</a:t>
            </a:r>
            <a:endParaRPr lang="tr-TR" sz="3200" dirty="0">
              <a:solidFill>
                <a:srgbClr val="00206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61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545336"/>
            <a:ext cx="8064896" cy="4475952"/>
          </a:xfrm>
        </p:spPr>
        <p:txBody>
          <a:bodyPr>
            <a:normAutofit lnSpcReduction="10000"/>
          </a:bodyPr>
          <a:lstStyle/>
          <a:p>
            <a:endParaRPr lang="tr-TR" sz="2400" b="0" i="0" dirty="0" smtClean="0">
              <a:solidFill>
                <a:srgbClr val="000000"/>
              </a:solidFill>
              <a:effectLst/>
              <a:latin typeface="Comic Sans MS" pitchFamily="66" charset="0"/>
            </a:endParaRPr>
          </a:p>
          <a:p>
            <a:pPr marL="0" indent="0">
              <a:buNone/>
            </a:pPr>
            <a:endParaRPr lang="tr-TR" sz="2400" b="0" i="0" dirty="0" smtClean="0">
              <a:effectLst/>
              <a:latin typeface="Comic Sans MS" pitchFamily="66" charset="0"/>
            </a:endParaRPr>
          </a:p>
          <a:p>
            <a:pPr marL="0" indent="0">
              <a:buNone/>
            </a:pPr>
            <a:r>
              <a:rPr lang="tr-TR" sz="2400" b="0" i="0" dirty="0" smtClean="0">
                <a:effectLst/>
                <a:latin typeface="Comic Sans MS" pitchFamily="66" charset="0"/>
              </a:rPr>
              <a:t>İdarelerin, ihale kanunlarına tâbi olsun veya olmasın, harcamayı gerektirecek taahhüt evrakı ve sözleşme tasarılarından tutarı; 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solidFill>
                  <a:srgbClr val="002060"/>
                </a:solidFill>
                <a:latin typeface="Comic Sans MS" pitchFamily="66" charset="0"/>
              </a:rPr>
              <a:t>M</a:t>
            </a:r>
            <a:r>
              <a:rPr lang="tr-TR" sz="2400" b="0" i="0" dirty="0" smtClean="0">
                <a:solidFill>
                  <a:srgbClr val="002060"/>
                </a:solidFill>
                <a:effectLst/>
                <a:latin typeface="Comic Sans MS" pitchFamily="66" charset="0"/>
              </a:rPr>
              <a:t>al ve hizmet alımları </a:t>
            </a:r>
            <a:r>
              <a:rPr lang="tr-TR" sz="2400" b="0" i="0" dirty="0" smtClean="0">
                <a:effectLst/>
                <a:latin typeface="Comic Sans MS" pitchFamily="66" charset="0"/>
              </a:rPr>
              <a:t>için </a:t>
            </a:r>
            <a:r>
              <a:rPr lang="tr-TR" sz="2400" b="1" i="1" dirty="0" smtClean="0">
                <a:effectLst/>
                <a:latin typeface="Comic Sans MS" pitchFamily="66" charset="0"/>
              </a:rPr>
              <a:t>bir milyon Yeni Türk Lirasını, 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Comic Sans MS" pitchFamily="66" charset="0"/>
              </a:rPr>
              <a:t>Y</a:t>
            </a:r>
            <a:r>
              <a:rPr lang="tr-TR" sz="2400" b="0" i="0" dirty="0" smtClean="0">
                <a:solidFill>
                  <a:srgbClr val="002060"/>
                </a:solidFill>
                <a:effectLst/>
                <a:latin typeface="Comic Sans MS" pitchFamily="66" charset="0"/>
              </a:rPr>
              <a:t>apım işleri için </a:t>
            </a:r>
            <a:r>
              <a:rPr lang="tr-TR" sz="2400" b="1" i="1" dirty="0" smtClean="0">
                <a:latin typeface="Comic Sans MS" pitchFamily="66" charset="0"/>
              </a:rPr>
              <a:t>üç </a:t>
            </a:r>
            <a:r>
              <a:rPr lang="tr-TR" sz="2400" b="1" i="1" dirty="0" smtClean="0">
                <a:effectLst/>
                <a:latin typeface="Comic Sans MS" pitchFamily="66" charset="0"/>
              </a:rPr>
              <a:t>milyon Yeni Türk Lirasını </a:t>
            </a:r>
          </a:p>
          <a:p>
            <a:pPr marL="0" indent="0">
              <a:buNone/>
            </a:pPr>
            <a:r>
              <a:rPr lang="tr-TR" sz="2400" b="0" i="0" dirty="0" smtClean="0">
                <a:effectLst/>
                <a:latin typeface="Comic Sans MS" pitchFamily="66" charset="0"/>
              </a:rPr>
              <a:t>aşanlar kontrole tâbidir.</a:t>
            </a:r>
          </a:p>
          <a:p>
            <a:pPr marL="0" indent="0">
              <a:buNone/>
            </a:pPr>
            <a:r>
              <a:rPr lang="tr-TR" sz="2400" b="0" i="0" dirty="0" smtClean="0">
                <a:effectLst/>
                <a:latin typeface="Comic Sans MS" pitchFamily="66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tr-TR" sz="2400" b="0" i="0" dirty="0" smtClean="0">
                <a:effectLst/>
                <a:latin typeface="Comic Sans MS" pitchFamily="66" charset="0"/>
              </a:rPr>
              <a:t>Bu tutarlara katma değer vergisi dahil değildir</a:t>
            </a:r>
            <a:endParaRPr lang="tr-TR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584176"/>
          </a:xfrm>
        </p:spPr>
        <p:txBody>
          <a:bodyPr>
            <a:normAutofit fontScale="90000"/>
          </a:bodyPr>
          <a:lstStyle/>
          <a:p>
            <a:pPr lvl="0" algn="just">
              <a:spcBef>
                <a:spcPct val="20000"/>
              </a:spcBef>
            </a:pPr>
            <a:r>
              <a:rPr lang="tr-TR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  <a:ea typeface="+mn-ea"/>
                <a:cs typeface="+mn-cs"/>
              </a:rPr>
              <a:t/>
            </a:r>
            <a:br>
              <a:rPr lang="tr-TR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tr-TR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  <a:ea typeface="+mn-ea"/>
                <a:cs typeface="+mn-cs"/>
              </a:rPr>
              <a:t/>
            </a:r>
            <a:br>
              <a:rPr lang="tr-TR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tr-TR" sz="3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İç </a:t>
            </a:r>
            <a:r>
              <a:rPr lang="tr-TR" sz="31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Kontrol ve Ön Malî Kontrole İlişkin Usul ve Esasların 17. maddesine göre;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8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771800" y="1545336"/>
            <a:ext cx="5688632" cy="43319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Comic Sans MS" pitchFamily="66" charset="0"/>
              </a:rPr>
              <a:t>Bakanlar Kurulunca onaylanan yıllık programlarda yer verilen projelere ilişkin işler, </a:t>
            </a:r>
          </a:p>
          <a:p>
            <a:pPr>
              <a:buFont typeface="Wingdings" pitchFamily="2" charset="2"/>
              <a:buChar char="Ø"/>
            </a:pPr>
            <a:endParaRPr lang="tr-TR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Comic Sans MS" pitchFamily="66" charset="0"/>
              </a:rPr>
              <a:t>Uluslararası anlaşmalar ve Bakanlar Kurulu kararı gereğince yurt dışına gönderilen Türk Silahlı Kuvvetleri Birliklerinin ihtiyacı için mahallinden temin edilen her türlü mal ve hizmete ait,</a:t>
            </a:r>
          </a:p>
          <a:p>
            <a:pPr>
              <a:buFont typeface="Wingdings" pitchFamily="2" charset="2"/>
              <a:buChar char="Ø"/>
            </a:pPr>
            <a:endParaRPr lang="tr-TR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tr-TR" b="1" dirty="0">
                <a:latin typeface="Comic Sans MS" pitchFamily="66" charset="0"/>
              </a:rPr>
              <a:t>*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>
                <a:latin typeface="Comic Sans MS" pitchFamily="66" charset="0"/>
              </a:rPr>
              <a:t>T</a:t>
            </a:r>
            <a:r>
              <a:rPr lang="tr-TR" dirty="0" smtClean="0">
                <a:latin typeface="Comic Sans MS" pitchFamily="66" charset="0"/>
              </a:rPr>
              <a:t>aahhüt evrakı ve sözleşme tasarıları ile 2942 sayılı Kamulaştırma Kanunu kapsamında yapılan harcamalara ilişkin taahhüt evrakı tutarı ne olursa olsun kontrole tâbi değildir.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3024336" cy="2337194"/>
          </a:xfrm>
        </p:spPr>
        <p:txBody>
          <a:bodyPr/>
          <a:lstStyle/>
          <a:p>
            <a:r>
              <a:rPr lang="tr-TR" sz="3200" dirty="0" err="1" smtClean="0">
                <a:solidFill>
                  <a:srgbClr val="002060"/>
                </a:solidFill>
                <a:latin typeface="Berlin Sans FB Demi" pitchFamily="34" charset="0"/>
              </a:rPr>
              <a:t>İstİsnalar</a:t>
            </a:r>
            <a:endParaRPr lang="tr-TR" sz="3200" dirty="0">
              <a:solidFill>
                <a:srgbClr val="00206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60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23528" y="692696"/>
            <a:ext cx="8424936" cy="47388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latin typeface="Comic Sans MS" pitchFamily="66" charset="0"/>
              </a:rPr>
              <a:t>Kontrole tabi taahhüt evrakı ve sözleşme tasarıları, İhalelere Yönelik</a:t>
            </a:r>
          </a:p>
          <a:p>
            <a:pPr marL="0" indent="0" algn="just">
              <a:buNone/>
            </a:pPr>
            <a:r>
              <a:rPr lang="tr-TR" sz="2400" dirty="0">
                <a:latin typeface="Comic Sans MS" pitchFamily="66" charset="0"/>
              </a:rPr>
              <a:t>Başvurular Hakkında Yönetmelik hükümlerine göre şikâyet ve </a:t>
            </a:r>
            <a:r>
              <a:rPr lang="tr-TR" sz="2400" dirty="0" err="1">
                <a:latin typeface="Comic Sans MS" pitchFamily="66" charset="0"/>
              </a:rPr>
              <a:t>itirazen</a:t>
            </a:r>
            <a:r>
              <a:rPr lang="tr-TR" sz="2400" dirty="0">
                <a:latin typeface="Comic Sans MS" pitchFamily="66" charset="0"/>
              </a:rPr>
              <a:t> şikâyet</a:t>
            </a:r>
          </a:p>
          <a:p>
            <a:pPr marL="0" indent="0" algn="just">
              <a:buNone/>
            </a:pPr>
            <a:r>
              <a:rPr lang="tr-TR" sz="2400" dirty="0">
                <a:latin typeface="Comic Sans MS" pitchFamily="66" charset="0"/>
              </a:rPr>
              <a:t>için gerekli süreler tamamlandıktan sonra, sözleşme imzalanmadan önce, işlem</a:t>
            </a:r>
          </a:p>
          <a:p>
            <a:pPr marL="0" indent="0" algn="just">
              <a:buNone/>
            </a:pPr>
            <a:r>
              <a:rPr lang="tr-TR" sz="2400" dirty="0">
                <a:latin typeface="Comic Sans MS" pitchFamily="66" charset="0"/>
              </a:rPr>
              <a:t>tarih sırasına göre düzenlenmiş asıl dosya ve “aslı gibidir” şeklinde onaylanmış, onaylayanın isim ve unvanı belirtilmek suretiyle imzalanmış suret</a:t>
            </a:r>
          </a:p>
          <a:p>
            <a:pPr marL="0" indent="0" algn="just">
              <a:buNone/>
            </a:pPr>
            <a:r>
              <a:rPr lang="tr-TR" sz="2400" dirty="0">
                <a:latin typeface="Comic Sans MS" pitchFamily="66" charset="0"/>
              </a:rPr>
              <a:t>dosya ile birlikte Başkanlığa gönderilir.</a:t>
            </a:r>
          </a:p>
          <a:p>
            <a:pPr>
              <a:buFont typeface="Wingdings" pitchFamily="2" charset="2"/>
              <a:buChar char="v"/>
            </a:pPr>
            <a:endParaRPr lang="tr-TR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Ön mali kontrol için dosya gönderilmeden önce şikayet sürelerinin dolmasına dikkat edilmelidir. </a:t>
            </a:r>
            <a:r>
              <a:rPr lang="tr-TR" sz="2400" u="sng" dirty="0" smtClean="0">
                <a:latin typeface="Comic Sans MS" pitchFamily="66" charset="0"/>
              </a:rPr>
              <a:t>(şikayet süreleri, ihale kararının ilgililere tebliğ edildiği tarihten </a:t>
            </a:r>
            <a:r>
              <a:rPr lang="tr-TR" sz="2400" u="sng" dirty="0">
                <a:latin typeface="Comic Sans MS" pitchFamily="66" charset="0"/>
              </a:rPr>
              <a:t>itibaren </a:t>
            </a:r>
            <a:r>
              <a:rPr lang="tr-TR" sz="2400" u="sng" dirty="0" smtClean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pazarlık </a:t>
            </a:r>
            <a:r>
              <a:rPr lang="tr-TR" sz="2400" u="sng" dirty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usulünde </a:t>
            </a:r>
            <a:r>
              <a:rPr lang="tr-TR" sz="2400" u="sng" dirty="0" smtClean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5 gün</a:t>
            </a:r>
            <a:r>
              <a:rPr lang="tr-TR" sz="2400" u="sng" dirty="0" smtClean="0">
                <a:latin typeface="Comic Sans MS" pitchFamily="66" charset="0"/>
              </a:rPr>
              <a:t>, </a:t>
            </a:r>
            <a:r>
              <a:rPr lang="tr-TR" sz="2400" u="sng" dirty="0" smtClean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diğer usullerde 10 gün</a:t>
            </a:r>
            <a:r>
              <a:rPr lang="tr-TR" sz="2400" u="sng" dirty="0" smtClean="0">
                <a:latin typeface="Comic Sans MS" pitchFamily="66" charset="0"/>
              </a:rPr>
              <a:t>)</a:t>
            </a:r>
          </a:p>
          <a:p>
            <a:endParaRPr lang="tr-TR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Taahhüt evrakı ve sözleşme tasarıları, Strateji Geliştirme Daire Başkanlığı İç Kontrol Dairesi Başkanlığına </a:t>
            </a:r>
            <a:r>
              <a:rPr lang="tr-TR" sz="2400" b="1" u="sng" dirty="0" smtClean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en geç on (</a:t>
            </a:r>
            <a:r>
              <a:rPr lang="tr-TR" sz="2400" b="1" u="sng" dirty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4</a:t>
            </a:r>
            <a:r>
              <a:rPr lang="tr-TR" sz="2400" b="1" u="sng" dirty="0" smtClean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) işgünü </a:t>
            </a:r>
            <a:r>
              <a:rPr lang="tr-TR" sz="2400" dirty="0" smtClean="0">
                <a:latin typeface="Comic Sans MS" pitchFamily="66" charset="0"/>
              </a:rPr>
              <a:t>içinde kontrol edilecektir. Yapılan kontrol sonucunda düzenlenen görüş yazısı, işlem dosyasının bir nüshası ile birlikte aynı süre içinde harcama yetkilisine iletilir.</a:t>
            </a:r>
            <a:endParaRPr lang="tr-T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90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51520" y="1628800"/>
            <a:ext cx="8568952" cy="38027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</a:rPr>
              <a:t>İHALE ONAY BELGESİ: </a:t>
            </a:r>
            <a:r>
              <a:rPr lang="tr-TR" sz="2400" dirty="0" smtClean="0">
                <a:latin typeface="Comic Sans MS" pitchFamily="66" charset="0"/>
              </a:rPr>
              <a:t>ihale sürecini başlatır. İşin tanımı, niteliği, miktarı, ihale </a:t>
            </a:r>
            <a:r>
              <a:rPr lang="tr-TR" sz="2400" dirty="0" err="1" smtClean="0">
                <a:latin typeface="Comic Sans MS" pitchFamily="66" charset="0"/>
              </a:rPr>
              <a:t>usulu</a:t>
            </a:r>
            <a:r>
              <a:rPr lang="tr-TR" sz="2400" dirty="0" smtClean="0">
                <a:latin typeface="Comic Sans MS" pitchFamily="66" charset="0"/>
              </a:rPr>
              <a:t> ilan şekli gibi bilgiler yer alır. Yaklaşık maliyet hesap cetveli, şartnameler, sözleşme tasarısı ve diğer doküman ihale onay belgesine eklenir ve bu belge ihale yetkilisinin onayına sunulur.</a:t>
            </a:r>
          </a:p>
          <a:p>
            <a:pPr>
              <a:buFont typeface="Wingdings" pitchFamily="2" charset="2"/>
              <a:buChar char="Ø"/>
            </a:pPr>
            <a:endParaRPr lang="tr-TR" sz="2400" dirty="0" smtClean="0">
              <a:latin typeface="Comic Sans MS" pitchFamily="66" charset="0"/>
            </a:endParaRP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272808" cy="1800200"/>
          </a:xfrm>
        </p:spPr>
        <p:txBody>
          <a:bodyPr>
            <a:noAutofit/>
          </a:bodyPr>
          <a:lstStyle/>
          <a:p>
            <a:pPr algn="ctr"/>
            <a:r>
              <a:rPr lang="tr-TR" sz="2800" dirty="0" smtClean="0">
                <a:solidFill>
                  <a:srgbClr val="002060"/>
                </a:solidFill>
                <a:latin typeface="Berlin Sans FB Demi" pitchFamily="34" charset="0"/>
              </a:rPr>
              <a:t/>
            </a:r>
            <a:br>
              <a:rPr lang="tr-TR" sz="2800" dirty="0" smtClean="0">
                <a:solidFill>
                  <a:srgbClr val="002060"/>
                </a:solidFill>
                <a:latin typeface="Berlin Sans FB Demi" pitchFamily="34" charset="0"/>
              </a:rPr>
            </a:br>
            <a:r>
              <a:rPr lang="tr-T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 Mali Kontrole Gelen Dosyalarda Bulunması Gereken Belgeler : </a:t>
            </a:r>
            <a:endParaRPr lang="tr-T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10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6382472" cy="792088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İHALE ONAY BELGESİ ÖRNEĞİ</a:t>
            </a:r>
            <a:endParaRPr lang="tr-TR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24744"/>
            <a:ext cx="7920880" cy="4896544"/>
          </a:xfrm>
        </p:spPr>
      </p:pic>
    </p:spTree>
    <p:extLst>
      <p:ext uri="{BB962C8B-B14F-4D97-AF65-F5344CB8AC3E}">
        <p14:creationId xmlns:p14="http://schemas.microsoft.com/office/powerpoint/2010/main" val="79152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Fuar</Template>
  <TotalTime>597</TotalTime>
  <Words>1064</Words>
  <Application>Microsoft Office PowerPoint</Application>
  <PresentationFormat>Ekran Gösterisi (4:3)</PresentationFormat>
  <Paragraphs>141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5" baseType="lpstr">
      <vt:lpstr>Arial</vt:lpstr>
      <vt:lpstr>Arial Black</vt:lpstr>
      <vt:lpstr>Berlin Sans FB</vt:lpstr>
      <vt:lpstr>Berlin Sans FB Demi</vt:lpstr>
      <vt:lpstr>Calibri</vt:lpstr>
      <vt:lpstr>Candara</vt:lpstr>
      <vt:lpstr>Comic Sans MS</vt:lpstr>
      <vt:lpstr>Times New Roman</vt:lpstr>
      <vt:lpstr>Wingdings</vt:lpstr>
      <vt:lpstr>Tradeshow</vt:lpstr>
      <vt:lpstr>Taahhüt Evrakı ve Sözleşme Tasarılarının Ön Malİ Kontrolü  </vt:lpstr>
      <vt:lpstr>Ön Malİ KontroL Nedİr</vt:lpstr>
      <vt:lpstr>İLGİLİ  MEVZUATLAR</vt:lpstr>
      <vt:lpstr> İhale Nedİr</vt:lpstr>
      <vt:lpstr>  İç Kontrol ve Ön Malî Kontrole İlişkin Usul ve Esasların 17. maddesine göre; </vt:lpstr>
      <vt:lpstr>İstİsnalar</vt:lpstr>
      <vt:lpstr>PowerPoint Sunusu</vt:lpstr>
      <vt:lpstr> Ön Mali Kontrole Gelen Dosyalarda Bulunması Gereken Belgeler : </vt:lpstr>
      <vt:lpstr>İHALE ONAY BELGESİ ÖRNEĞİ</vt:lpstr>
      <vt:lpstr>PowerPoint Sunusu</vt:lpstr>
      <vt:lpstr>YaklaşIk Malİyet İcmalİ Örneğİ</vt:lpstr>
      <vt:lpstr>PowerPoint Sunusu</vt:lpstr>
      <vt:lpstr>PowerPoint Sunusu</vt:lpstr>
      <vt:lpstr>PowerPoint Sunusu</vt:lpstr>
      <vt:lpstr>Teklif Mektubu Örneğİ</vt:lpstr>
      <vt:lpstr>PowerPoint Sunusu</vt:lpstr>
      <vt:lpstr>PowerPoint Sunusu</vt:lpstr>
      <vt:lpstr>PowerPoint Sunusu</vt:lpstr>
      <vt:lpstr>İŞ DENEYİM BELGESİ  ÖRNEĞİ</vt:lpstr>
      <vt:lpstr>PowerPoint Sunusu</vt:lpstr>
      <vt:lpstr>SUNULMAYACAK BELGELER TABLOSU</vt:lpstr>
      <vt:lpstr>YETERLİK BİLGİLERİ TABLOSU</vt:lpstr>
      <vt:lpstr>Kontrol sonucunda;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Filiz Yüncü</dc:creator>
  <cp:lastModifiedBy>Filiz Yüncü</cp:lastModifiedBy>
  <cp:revision>140</cp:revision>
  <dcterms:created xsi:type="dcterms:W3CDTF">2015-09-02T07:22:30Z</dcterms:created>
  <dcterms:modified xsi:type="dcterms:W3CDTF">2021-02-09T08:26:13Z</dcterms:modified>
</cp:coreProperties>
</file>