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sldIdLst>
    <p:sldId id="290" r:id="rId2"/>
    <p:sldId id="257" r:id="rId3"/>
    <p:sldId id="291" r:id="rId4"/>
    <p:sldId id="261" r:id="rId5"/>
    <p:sldId id="262" r:id="rId6"/>
    <p:sldId id="294" r:id="rId7"/>
    <p:sldId id="292" r:id="rId8"/>
    <p:sldId id="295" r:id="rId9"/>
    <p:sldId id="263" r:id="rId10"/>
    <p:sldId id="296" r:id="rId11"/>
    <p:sldId id="265" r:id="rId12"/>
    <p:sldId id="266" r:id="rId13"/>
    <p:sldId id="267" r:id="rId14"/>
    <p:sldId id="293" r:id="rId15"/>
    <p:sldId id="268" r:id="rId16"/>
    <p:sldId id="288" r:id="rId17"/>
    <p:sldId id="271" r:id="rId18"/>
    <p:sldId id="297" r:id="rId19"/>
    <p:sldId id="272" r:id="rId20"/>
    <p:sldId id="298" r:id="rId21"/>
    <p:sldId id="273" r:id="rId22"/>
    <p:sldId id="289" r:id="rId23"/>
    <p:sldId id="277" r:id="rId24"/>
    <p:sldId id="280" r:id="rId25"/>
    <p:sldId id="281" r:id="rId26"/>
    <p:sldId id="287" r:id="rId27"/>
    <p:sldId id="282" r:id="rId28"/>
    <p:sldId id="283" r:id="rId29"/>
    <p:sldId id="284" r:id="rId30"/>
    <p:sldId id="286"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63" autoAdjust="0"/>
    <p:restoredTop sz="94643" autoAdjust="0"/>
  </p:normalViewPr>
  <p:slideViewPr>
    <p:cSldViewPr>
      <p:cViewPr varScale="1">
        <p:scale>
          <a:sx n="110" d="100"/>
          <a:sy n="110" d="100"/>
        </p:scale>
        <p:origin x="1614" y="102"/>
      </p:cViewPr>
      <p:guideLst>
        <p:guide orient="horz" pos="2160"/>
        <p:guide pos="2880"/>
      </p:guideLst>
    </p:cSldViewPr>
  </p:slideViewPr>
  <p:outlineViewPr>
    <p:cViewPr>
      <p:scale>
        <a:sx n="33" d="100"/>
        <a:sy n="33" d="100"/>
      </p:scale>
      <p:origin x="0" y="4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7E741F-F621-4153-AFBA-1DB156E67776}" type="doc">
      <dgm:prSet loTypeId="urn:microsoft.com/office/officeart/2008/layout/HalfCircleOrganizationChart" loCatId="hierarchy" qsTypeId="urn:microsoft.com/office/officeart/2005/8/quickstyle/simple1" qsCatId="simple" csTypeId="urn:microsoft.com/office/officeart/2005/8/colors/accent2_3" csCatId="accent2" phldr="1"/>
      <dgm:spPr/>
      <dgm:t>
        <a:bodyPr/>
        <a:lstStyle/>
        <a:p>
          <a:endParaRPr lang="tr-TR"/>
        </a:p>
      </dgm:t>
    </dgm:pt>
    <dgm:pt modelId="{45B2621A-9F69-4C38-8078-E0C7D2478613}">
      <dgm:prSet phldrT="[Metin]"/>
      <dgm:spPr>
        <a:solidFill>
          <a:schemeClr val="accent2"/>
        </a:solidFill>
      </dgm:spPr>
      <dgm:t>
        <a:bodyPr/>
        <a:lstStyle/>
        <a:p>
          <a:pPr algn="ctr"/>
          <a:r>
            <a:rPr lang="tr-TR" dirty="0" smtClean="0">
              <a:solidFill>
                <a:schemeClr val="accent2"/>
              </a:solidFill>
            </a:rPr>
            <a:t>Strateji Geliştirme Birimlerinin Fonksiyonları</a:t>
          </a:r>
          <a:endParaRPr lang="tr-TR" dirty="0">
            <a:solidFill>
              <a:schemeClr val="accent2"/>
            </a:solidFill>
          </a:endParaRPr>
        </a:p>
      </dgm:t>
    </dgm:pt>
    <dgm:pt modelId="{B8FBF05E-5605-4883-A6F3-7A8E9C28B9F9}" type="parTrans" cxnId="{3973E82D-E701-4844-BEC3-E6BC3E4C5DE2}">
      <dgm:prSet/>
      <dgm:spPr/>
      <dgm:t>
        <a:bodyPr/>
        <a:lstStyle/>
        <a:p>
          <a:pPr algn="ctr"/>
          <a:endParaRPr lang="tr-TR"/>
        </a:p>
      </dgm:t>
    </dgm:pt>
    <dgm:pt modelId="{76B9F17D-2560-41D3-86CB-5680727F6F1F}" type="sibTrans" cxnId="{3973E82D-E701-4844-BEC3-E6BC3E4C5DE2}">
      <dgm:prSet/>
      <dgm:spPr/>
      <dgm:t>
        <a:bodyPr/>
        <a:lstStyle/>
        <a:p>
          <a:pPr algn="ctr"/>
          <a:endParaRPr lang="tr-TR"/>
        </a:p>
      </dgm:t>
    </dgm:pt>
    <dgm:pt modelId="{3411DB03-3EE1-482B-BBED-8D66E577AC05}">
      <dgm:prSet phldrT="[Metin]" custT="1"/>
      <dgm:spPr/>
      <dgm:t>
        <a:bodyPr/>
        <a:lstStyle/>
        <a:p>
          <a:pPr algn="ctr"/>
          <a:r>
            <a:rPr lang="tr-TR" sz="2000" dirty="0" smtClean="0">
              <a:solidFill>
                <a:schemeClr val="tx1"/>
              </a:solidFill>
            </a:rPr>
            <a:t>Stratejik Yönetim </a:t>
          </a:r>
        </a:p>
        <a:p>
          <a:pPr algn="ctr"/>
          <a:r>
            <a:rPr lang="tr-TR" sz="2000" dirty="0" smtClean="0">
              <a:solidFill>
                <a:schemeClr val="tx1"/>
              </a:solidFill>
            </a:rPr>
            <a:t>ve Planlama</a:t>
          </a:r>
          <a:endParaRPr lang="tr-TR" sz="2000" dirty="0">
            <a:solidFill>
              <a:schemeClr val="tx1"/>
            </a:solidFill>
          </a:endParaRPr>
        </a:p>
      </dgm:t>
    </dgm:pt>
    <dgm:pt modelId="{FC3563AF-701A-4CB8-9C99-1E70A3AE91F6}" type="parTrans" cxnId="{77936164-58D6-4D2A-ABD9-2CBA4AEBEAC4}">
      <dgm:prSet/>
      <dgm:spPr/>
      <dgm:t>
        <a:bodyPr/>
        <a:lstStyle/>
        <a:p>
          <a:pPr algn="ctr"/>
          <a:endParaRPr lang="tr-TR"/>
        </a:p>
      </dgm:t>
    </dgm:pt>
    <dgm:pt modelId="{ACBDE03F-DCAD-46EF-8FF4-5118F6E1D7FA}" type="sibTrans" cxnId="{77936164-58D6-4D2A-ABD9-2CBA4AEBEAC4}">
      <dgm:prSet/>
      <dgm:spPr/>
      <dgm:t>
        <a:bodyPr/>
        <a:lstStyle/>
        <a:p>
          <a:pPr algn="ctr"/>
          <a:endParaRPr lang="tr-TR"/>
        </a:p>
      </dgm:t>
    </dgm:pt>
    <dgm:pt modelId="{4812ED5B-C1A1-4E57-83C9-55CF5145AA48}">
      <dgm:prSet phldrT="[Metin]" custT="1"/>
      <dgm:spPr/>
      <dgm:t>
        <a:bodyPr/>
        <a:lstStyle/>
        <a:p>
          <a:pPr algn="ctr"/>
          <a:r>
            <a:rPr lang="tr-TR" sz="2000" dirty="0" smtClean="0">
              <a:solidFill>
                <a:schemeClr val="tx1"/>
              </a:solidFill>
            </a:rPr>
            <a:t>Performans ve Kalite Ölçütleri Geliştirme</a:t>
          </a:r>
          <a:endParaRPr lang="tr-TR" sz="2000" dirty="0">
            <a:solidFill>
              <a:schemeClr val="tx1"/>
            </a:solidFill>
          </a:endParaRPr>
        </a:p>
      </dgm:t>
    </dgm:pt>
    <dgm:pt modelId="{B43DF7FD-2141-49E5-AECE-F6856FA9CAE4}" type="parTrans" cxnId="{4D0EF2FA-9675-4F19-87A5-FE7A762CF161}">
      <dgm:prSet/>
      <dgm:spPr/>
      <dgm:t>
        <a:bodyPr/>
        <a:lstStyle/>
        <a:p>
          <a:pPr algn="ctr"/>
          <a:endParaRPr lang="tr-TR"/>
        </a:p>
      </dgm:t>
    </dgm:pt>
    <dgm:pt modelId="{923AD78F-8707-47B9-9384-B121A0CCC354}" type="sibTrans" cxnId="{4D0EF2FA-9675-4F19-87A5-FE7A762CF161}">
      <dgm:prSet/>
      <dgm:spPr/>
      <dgm:t>
        <a:bodyPr/>
        <a:lstStyle/>
        <a:p>
          <a:pPr algn="ctr"/>
          <a:endParaRPr lang="tr-TR"/>
        </a:p>
      </dgm:t>
    </dgm:pt>
    <dgm:pt modelId="{064DB91E-BDAC-4F48-8830-B5FCC2C9CC69}">
      <dgm:prSet phldrT="[Metin]" custT="1"/>
      <dgm:spPr/>
      <dgm:t>
        <a:bodyPr/>
        <a:lstStyle/>
        <a:p>
          <a:pPr algn="ctr"/>
          <a:r>
            <a:rPr lang="tr-TR" sz="2000" dirty="0" smtClean="0">
              <a:solidFill>
                <a:schemeClr val="tx1"/>
              </a:solidFill>
            </a:rPr>
            <a:t>Mali Hizmetler</a:t>
          </a:r>
          <a:endParaRPr lang="tr-TR" sz="2000" dirty="0">
            <a:solidFill>
              <a:schemeClr val="tx1"/>
            </a:solidFill>
          </a:endParaRPr>
        </a:p>
      </dgm:t>
    </dgm:pt>
    <dgm:pt modelId="{EA4D5170-DD15-4583-8250-249161D79647}" type="parTrans" cxnId="{B46EC9A3-FECD-4A5F-B553-7BCAE5E7193C}">
      <dgm:prSet/>
      <dgm:spPr/>
      <dgm:t>
        <a:bodyPr/>
        <a:lstStyle/>
        <a:p>
          <a:pPr algn="ctr"/>
          <a:endParaRPr lang="tr-TR"/>
        </a:p>
      </dgm:t>
    </dgm:pt>
    <dgm:pt modelId="{018C6EC6-B74A-4874-8EC0-DFC9490DE88A}" type="sibTrans" cxnId="{B46EC9A3-FECD-4A5F-B553-7BCAE5E7193C}">
      <dgm:prSet/>
      <dgm:spPr/>
      <dgm:t>
        <a:bodyPr/>
        <a:lstStyle/>
        <a:p>
          <a:pPr algn="ctr"/>
          <a:endParaRPr lang="tr-TR"/>
        </a:p>
      </dgm:t>
    </dgm:pt>
    <dgm:pt modelId="{B4151EF3-F873-4D70-A3C8-E9B3A01B866C}" type="pres">
      <dgm:prSet presAssocID="{B17E741F-F621-4153-AFBA-1DB156E67776}" presName="Name0" presStyleCnt="0">
        <dgm:presLayoutVars>
          <dgm:orgChart val="1"/>
          <dgm:chPref val="1"/>
          <dgm:dir/>
          <dgm:animOne val="branch"/>
          <dgm:animLvl val="lvl"/>
          <dgm:resizeHandles/>
        </dgm:presLayoutVars>
      </dgm:prSet>
      <dgm:spPr/>
      <dgm:t>
        <a:bodyPr/>
        <a:lstStyle/>
        <a:p>
          <a:endParaRPr lang="tr-TR"/>
        </a:p>
      </dgm:t>
    </dgm:pt>
    <dgm:pt modelId="{F061EA4A-1AD6-4A6B-A3E9-79CCA11A36F5}" type="pres">
      <dgm:prSet presAssocID="{45B2621A-9F69-4C38-8078-E0C7D2478613}" presName="hierRoot1" presStyleCnt="0">
        <dgm:presLayoutVars>
          <dgm:hierBranch val="init"/>
        </dgm:presLayoutVars>
      </dgm:prSet>
      <dgm:spPr/>
    </dgm:pt>
    <dgm:pt modelId="{0B934268-D0C9-4E03-A590-38C7E058C9EC}" type="pres">
      <dgm:prSet presAssocID="{45B2621A-9F69-4C38-8078-E0C7D2478613}" presName="rootComposite1" presStyleCnt="0"/>
      <dgm:spPr/>
    </dgm:pt>
    <dgm:pt modelId="{023FEFB3-3AC1-4ED4-9BF2-6AF23911486A}" type="pres">
      <dgm:prSet presAssocID="{45B2621A-9F69-4C38-8078-E0C7D2478613}" presName="rootText1" presStyleLbl="alignAcc1" presStyleIdx="0" presStyleCnt="0" custScaleX="106565" custScaleY="123188" custLinFactY="-41825" custLinFactNeighborX="-4629" custLinFactNeighborY="-100000">
        <dgm:presLayoutVars>
          <dgm:chPref val="3"/>
        </dgm:presLayoutVars>
      </dgm:prSet>
      <dgm:spPr/>
      <dgm:t>
        <a:bodyPr/>
        <a:lstStyle/>
        <a:p>
          <a:endParaRPr lang="tr-TR"/>
        </a:p>
      </dgm:t>
    </dgm:pt>
    <dgm:pt modelId="{EDD91135-997C-4C17-B858-862AD27DA8EA}" type="pres">
      <dgm:prSet presAssocID="{45B2621A-9F69-4C38-8078-E0C7D2478613}" presName="topArc1" presStyleLbl="parChTrans1D1" presStyleIdx="0" presStyleCnt="8"/>
      <dgm:spPr/>
    </dgm:pt>
    <dgm:pt modelId="{B25AB889-836B-4838-BAF3-DBB6C5C73E01}" type="pres">
      <dgm:prSet presAssocID="{45B2621A-9F69-4C38-8078-E0C7D2478613}" presName="bottomArc1" presStyleLbl="parChTrans1D1" presStyleIdx="1" presStyleCnt="8"/>
      <dgm:spPr/>
    </dgm:pt>
    <dgm:pt modelId="{98029D5F-760F-4946-B510-812F7389D2CD}" type="pres">
      <dgm:prSet presAssocID="{45B2621A-9F69-4C38-8078-E0C7D2478613}" presName="topConnNode1" presStyleLbl="node1" presStyleIdx="0" presStyleCnt="0"/>
      <dgm:spPr/>
      <dgm:t>
        <a:bodyPr/>
        <a:lstStyle/>
        <a:p>
          <a:endParaRPr lang="tr-TR"/>
        </a:p>
      </dgm:t>
    </dgm:pt>
    <dgm:pt modelId="{8865468A-6157-4EFB-9667-490754E82B6B}" type="pres">
      <dgm:prSet presAssocID="{45B2621A-9F69-4C38-8078-E0C7D2478613}" presName="hierChild2" presStyleCnt="0"/>
      <dgm:spPr/>
    </dgm:pt>
    <dgm:pt modelId="{5E427505-CA60-4C00-AA5A-821C78433BA9}" type="pres">
      <dgm:prSet presAssocID="{FC3563AF-701A-4CB8-9C99-1E70A3AE91F6}" presName="Name28" presStyleLbl="parChTrans1D2" presStyleIdx="0" presStyleCnt="3"/>
      <dgm:spPr/>
      <dgm:t>
        <a:bodyPr/>
        <a:lstStyle/>
        <a:p>
          <a:endParaRPr lang="tr-TR"/>
        </a:p>
      </dgm:t>
    </dgm:pt>
    <dgm:pt modelId="{53F40D77-271D-41C3-BB54-06D7D197F4F3}" type="pres">
      <dgm:prSet presAssocID="{3411DB03-3EE1-482B-BBED-8D66E577AC05}" presName="hierRoot2" presStyleCnt="0">
        <dgm:presLayoutVars>
          <dgm:hierBranch val="init"/>
        </dgm:presLayoutVars>
      </dgm:prSet>
      <dgm:spPr/>
    </dgm:pt>
    <dgm:pt modelId="{6180697C-154B-43EE-9336-58CB4FE9AB83}" type="pres">
      <dgm:prSet presAssocID="{3411DB03-3EE1-482B-BBED-8D66E577AC05}" presName="rootComposite2" presStyleCnt="0"/>
      <dgm:spPr/>
    </dgm:pt>
    <dgm:pt modelId="{23B25C41-334A-44D9-860E-AD2D27A04F8E}" type="pres">
      <dgm:prSet presAssocID="{3411DB03-3EE1-482B-BBED-8D66E577AC05}" presName="rootText2" presStyleLbl="alignAcc1" presStyleIdx="0" presStyleCnt="0" custLinFactY="-28012" custLinFactNeighborX="3241" custLinFactNeighborY="-100000">
        <dgm:presLayoutVars>
          <dgm:chPref val="3"/>
        </dgm:presLayoutVars>
      </dgm:prSet>
      <dgm:spPr/>
      <dgm:t>
        <a:bodyPr/>
        <a:lstStyle/>
        <a:p>
          <a:endParaRPr lang="tr-TR"/>
        </a:p>
      </dgm:t>
    </dgm:pt>
    <dgm:pt modelId="{160345DC-5A4D-414A-9A01-ADC2E13FB229}" type="pres">
      <dgm:prSet presAssocID="{3411DB03-3EE1-482B-BBED-8D66E577AC05}" presName="topArc2" presStyleLbl="parChTrans1D1" presStyleIdx="2" presStyleCnt="8"/>
      <dgm:spPr/>
    </dgm:pt>
    <dgm:pt modelId="{EBF7FB6D-C5F2-4732-A8C4-FD5D5B7BE0D9}" type="pres">
      <dgm:prSet presAssocID="{3411DB03-3EE1-482B-BBED-8D66E577AC05}" presName="bottomArc2" presStyleLbl="parChTrans1D1" presStyleIdx="3" presStyleCnt="8"/>
      <dgm:spPr/>
      <dgm:t>
        <a:bodyPr/>
        <a:lstStyle/>
        <a:p>
          <a:endParaRPr lang="tr-TR"/>
        </a:p>
      </dgm:t>
    </dgm:pt>
    <dgm:pt modelId="{959BCFEC-5F5B-47C6-A27D-08F193AC4AC4}" type="pres">
      <dgm:prSet presAssocID="{3411DB03-3EE1-482B-BBED-8D66E577AC05}" presName="topConnNode2" presStyleLbl="node2" presStyleIdx="0" presStyleCnt="0"/>
      <dgm:spPr/>
      <dgm:t>
        <a:bodyPr/>
        <a:lstStyle/>
        <a:p>
          <a:endParaRPr lang="tr-TR"/>
        </a:p>
      </dgm:t>
    </dgm:pt>
    <dgm:pt modelId="{9C6A8353-E03C-41A7-8CEF-95732709E8EE}" type="pres">
      <dgm:prSet presAssocID="{3411DB03-3EE1-482B-BBED-8D66E577AC05}" presName="hierChild4" presStyleCnt="0"/>
      <dgm:spPr/>
    </dgm:pt>
    <dgm:pt modelId="{F8CA630F-7422-431C-B6D9-11B2A9C14CCB}" type="pres">
      <dgm:prSet presAssocID="{3411DB03-3EE1-482B-BBED-8D66E577AC05}" presName="hierChild5" presStyleCnt="0"/>
      <dgm:spPr/>
    </dgm:pt>
    <dgm:pt modelId="{8FDF2408-02F1-4BAA-8331-0F1E2797493E}" type="pres">
      <dgm:prSet presAssocID="{B43DF7FD-2141-49E5-AECE-F6856FA9CAE4}" presName="Name28" presStyleLbl="parChTrans1D2" presStyleIdx="1" presStyleCnt="3"/>
      <dgm:spPr/>
      <dgm:t>
        <a:bodyPr/>
        <a:lstStyle/>
        <a:p>
          <a:endParaRPr lang="tr-TR"/>
        </a:p>
      </dgm:t>
    </dgm:pt>
    <dgm:pt modelId="{84C0A0E2-AA9F-4DEF-A5CB-BD45F7752D82}" type="pres">
      <dgm:prSet presAssocID="{4812ED5B-C1A1-4E57-83C9-55CF5145AA48}" presName="hierRoot2" presStyleCnt="0">
        <dgm:presLayoutVars>
          <dgm:hierBranch val="init"/>
        </dgm:presLayoutVars>
      </dgm:prSet>
      <dgm:spPr/>
    </dgm:pt>
    <dgm:pt modelId="{C61F8E90-CBC8-478D-95E1-065131376BF0}" type="pres">
      <dgm:prSet presAssocID="{4812ED5B-C1A1-4E57-83C9-55CF5145AA48}" presName="rootComposite2" presStyleCnt="0"/>
      <dgm:spPr/>
    </dgm:pt>
    <dgm:pt modelId="{00A306F2-FB44-43C7-AF96-136A05927971}" type="pres">
      <dgm:prSet presAssocID="{4812ED5B-C1A1-4E57-83C9-55CF5145AA48}" presName="rootText2" presStyleLbl="alignAcc1" presStyleIdx="0" presStyleCnt="0" custLinFactY="-29131" custLinFactNeighborX="-26283" custLinFactNeighborY="-100000">
        <dgm:presLayoutVars>
          <dgm:chPref val="3"/>
        </dgm:presLayoutVars>
      </dgm:prSet>
      <dgm:spPr/>
      <dgm:t>
        <a:bodyPr/>
        <a:lstStyle/>
        <a:p>
          <a:endParaRPr lang="tr-TR"/>
        </a:p>
      </dgm:t>
    </dgm:pt>
    <dgm:pt modelId="{45A6A9B0-19CE-45EF-8AE8-C034D30A9A22}" type="pres">
      <dgm:prSet presAssocID="{4812ED5B-C1A1-4E57-83C9-55CF5145AA48}" presName="topArc2" presStyleLbl="parChTrans1D1" presStyleIdx="4" presStyleCnt="8"/>
      <dgm:spPr/>
      <dgm:t>
        <a:bodyPr/>
        <a:lstStyle/>
        <a:p>
          <a:endParaRPr lang="tr-TR"/>
        </a:p>
      </dgm:t>
    </dgm:pt>
    <dgm:pt modelId="{24D17712-FB6E-4AD5-BE02-3A49E4137C46}" type="pres">
      <dgm:prSet presAssocID="{4812ED5B-C1A1-4E57-83C9-55CF5145AA48}" presName="bottomArc2" presStyleLbl="parChTrans1D1" presStyleIdx="5" presStyleCnt="8"/>
      <dgm:spPr/>
      <dgm:t>
        <a:bodyPr/>
        <a:lstStyle/>
        <a:p>
          <a:endParaRPr lang="tr-TR"/>
        </a:p>
      </dgm:t>
    </dgm:pt>
    <dgm:pt modelId="{C53829B1-0FE3-4165-98DD-996D19DA7F9F}" type="pres">
      <dgm:prSet presAssocID="{4812ED5B-C1A1-4E57-83C9-55CF5145AA48}" presName="topConnNode2" presStyleLbl="node2" presStyleIdx="0" presStyleCnt="0"/>
      <dgm:spPr/>
      <dgm:t>
        <a:bodyPr/>
        <a:lstStyle/>
        <a:p>
          <a:endParaRPr lang="tr-TR"/>
        </a:p>
      </dgm:t>
    </dgm:pt>
    <dgm:pt modelId="{E57D6A99-8E81-4316-A48E-6248B9DCF6F3}" type="pres">
      <dgm:prSet presAssocID="{4812ED5B-C1A1-4E57-83C9-55CF5145AA48}" presName="hierChild4" presStyleCnt="0"/>
      <dgm:spPr/>
    </dgm:pt>
    <dgm:pt modelId="{D711F2A2-F6D6-47FD-9128-0F1B1D0E26CA}" type="pres">
      <dgm:prSet presAssocID="{4812ED5B-C1A1-4E57-83C9-55CF5145AA48}" presName="hierChild5" presStyleCnt="0"/>
      <dgm:spPr/>
    </dgm:pt>
    <dgm:pt modelId="{A17C7D66-6447-4BAC-9402-52BA1A706D3F}" type="pres">
      <dgm:prSet presAssocID="{EA4D5170-DD15-4583-8250-249161D79647}" presName="Name28" presStyleLbl="parChTrans1D2" presStyleIdx="2" presStyleCnt="3"/>
      <dgm:spPr/>
      <dgm:t>
        <a:bodyPr/>
        <a:lstStyle/>
        <a:p>
          <a:endParaRPr lang="tr-TR"/>
        </a:p>
      </dgm:t>
    </dgm:pt>
    <dgm:pt modelId="{11DC7887-5BF1-4FEC-BBFB-8371677D4340}" type="pres">
      <dgm:prSet presAssocID="{064DB91E-BDAC-4F48-8830-B5FCC2C9CC69}" presName="hierRoot2" presStyleCnt="0">
        <dgm:presLayoutVars>
          <dgm:hierBranch val="init"/>
        </dgm:presLayoutVars>
      </dgm:prSet>
      <dgm:spPr/>
    </dgm:pt>
    <dgm:pt modelId="{3C7FCD86-BC02-46D0-8335-B4FA527E3800}" type="pres">
      <dgm:prSet presAssocID="{064DB91E-BDAC-4F48-8830-B5FCC2C9CC69}" presName="rootComposite2" presStyleCnt="0"/>
      <dgm:spPr/>
    </dgm:pt>
    <dgm:pt modelId="{57B84C75-B88B-44CE-B5B5-2EA4082CAE92}" type="pres">
      <dgm:prSet presAssocID="{064DB91E-BDAC-4F48-8830-B5FCC2C9CC69}" presName="rootText2" presStyleLbl="alignAcc1" presStyleIdx="0" presStyleCnt="0" custLinFactY="-28012" custLinFactNeighborX="-4418" custLinFactNeighborY="-100000">
        <dgm:presLayoutVars>
          <dgm:chPref val="3"/>
        </dgm:presLayoutVars>
      </dgm:prSet>
      <dgm:spPr/>
      <dgm:t>
        <a:bodyPr/>
        <a:lstStyle/>
        <a:p>
          <a:endParaRPr lang="tr-TR"/>
        </a:p>
      </dgm:t>
    </dgm:pt>
    <dgm:pt modelId="{4CD99670-0AB5-4D93-8BDA-9C27CF53DAAC}" type="pres">
      <dgm:prSet presAssocID="{064DB91E-BDAC-4F48-8830-B5FCC2C9CC69}" presName="topArc2" presStyleLbl="parChTrans1D1" presStyleIdx="6" presStyleCnt="8"/>
      <dgm:spPr/>
    </dgm:pt>
    <dgm:pt modelId="{AAF1738D-2062-4AE6-8240-B3D32998574D}" type="pres">
      <dgm:prSet presAssocID="{064DB91E-BDAC-4F48-8830-B5FCC2C9CC69}" presName="bottomArc2" presStyleLbl="parChTrans1D1" presStyleIdx="7" presStyleCnt="8"/>
      <dgm:spPr/>
    </dgm:pt>
    <dgm:pt modelId="{C73F6BDB-AA69-4CBA-8818-A66260C4EB13}" type="pres">
      <dgm:prSet presAssocID="{064DB91E-BDAC-4F48-8830-B5FCC2C9CC69}" presName="topConnNode2" presStyleLbl="node2" presStyleIdx="0" presStyleCnt="0"/>
      <dgm:spPr/>
      <dgm:t>
        <a:bodyPr/>
        <a:lstStyle/>
        <a:p>
          <a:endParaRPr lang="tr-TR"/>
        </a:p>
      </dgm:t>
    </dgm:pt>
    <dgm:pt modelId="{3D595DF8-9EB4-4AF6-A36B-13DE5F03CE73}" type="pres">
      <dgm:prSet presAssocID="{064DB91E-BDAC-4F48-8830-B5FCC2C9CC69}" presName="hierChild4" presStyleCnt="0"/>
      <dgm:spPr/>
    </dgm:pt>
    <dgm:pt modelId="{9F201527-7AD6-477D-BB3F-45C3B0948633}" type="pres">
      <dgm:prSet presAssocID="{064DB91E-BDAC-4F48-8830-B5FCC2C9CC69}" presName="hierChild5" presStyleCnt="0"/>
      <dgm:spPr/>
    </dgm:pt>
    <dgm:pt modelId="{0F2A5969-3415-42EC-B294-C612FD4DBECF}" type="pres">
      <dgm:prSet presAssocID="{45B2621A-9F69-4C38-8078-E0C7D2478613}" presName="hierChild3" presStyleCnt="0"/>
      <dgm:spPr/>
    </dgm:pt>
  </dgm:ptLst>
  <dgm:cxnLst>
    <dgm:cxn modelId="{8E89199A-BF84-4403-8D1A-86B7A9028DF9}" type="presOf" srcId="{EA4D5170-DD15-4583-8250-249161D79647}" destId="{A17C7D66-6447-4BAC-9402-52BA1A706D3F}" srcOrd="0" destOrd="0" presId="urn:microsoft.com/office/officeart/2008/layout/HalfCircleOrganizationChart"/>
    <dgm:cxn modelId="{0B4D85A5-B0A9-41C3-9AED-FCE3D9E1BA26}" type="presOf" srcId="{064DB91E-BDAC-4F48-8830-B5FCC2C9CC69}" destId="{57B84C75-B88B-44CE-B5B5-2EA4082CAE92}" srcOrd="0" destOrd="0" presId="urn:microsoft.com/office/officeart/2008/layout/HalfCircleOrganizationChart"/>
    <dgm:cxn modelId="{EA2EAFE9-C1E4-4584-8243-78AD6E253E08}" type="presOf" srcId="{3411DB03-3EE1-482B-BBED-8D66E577AC05}" destId="{23B25C41-334A-44D9-860E-AD2D27A04F8E}" srcOrd="0" destOrd="0" presId="urn:microsoft.com/office/officeart/2008/layout/HalfCircleOrganizationChart"/>
    <dgm:cxn modelId="{2E348975-7D81-4619-BDA9-84CD7E9AFCFB}" type="presOf" srcId="{B43DF7FD-2141-49E5-AECE-F6856FA9CAE4}" destId="{8FDF2408-02F1-4BAA-8331-0F1E2797493E}" srcOrd="0" destOrd="0" presId="urn:microsoft.com/office/officeart/2008/layout/HalfCircleOrganizationChart"/>
    <dgm:cxn modelId="{4A4CDC6A-05A9-4BCB-95E4-DBC376F23AE3}" type="presOf" srcId="{4812ED5B-C1A1-4E57-83C9-55CF5145AA48}" destId="{00A306F2-FB44-43C7-AF96-136A05927971}" srcOrd="0" destOrd="0" presId="urn:microsoft.com/office/officeart/2008/layout/HalfCircleOrganizationChart"/>
    <dgm:cxn modelId="{C942B351-DC9E-4352-9244-66DEE84D1F37}" type="presOf" srcId="{45B2621A-9F69-4C38-8078-E0C7D2478613}" destId="{98029D5F-760F-4946-B510-812F7389D2CD}" srcOrd="1" destOrd="0" presId="urn:microsoft.com/office/officeart/2008/layout/HalfCircleOrganizationChart"/>
    <dgm:cxn modelId="{3973E82D-E701-4844-BEC3-E6BC3E4C5DE2}" srcId="{B17E741F-F621-4153-AFBA-1DB156E67776}" destId="{45B2621A-9F69-4C38-8078-E0C7D2478613}" srcOrd="0" destOrd="0" parTransId="{B8FBF05E-5605-4883-A6F3-7A8E9C28B9F9}" sibTransId="{76B9F17D-2560-41D3-86CB-5680727F6F1F}"/>
    <dgm:cxn modelId="{77936164-58D6-4D2A-ABD9-2CBA4AEBEAC4}" srcId="{45B2621A-9F69-4C38-8078-E0C7D2478613}" destId="{3411DB03-3EE1-482B-BBED-8D66E577AC05}" srcOrd="0" destOrd="0" parTransId="{FC3563AF-701A-4CB8-9C99-1E70A3AE91F6}" sibTransId="{ACBDE03F-DCAD-46EF-8FF4-5118F6E1D7FA}"/>
    <dgm:cxn modelId="{4D0EF2FA-9675-4F19-87A5-FE7A762CF161}" srcId="{45B2621A-9F69-4C38-8078-E0C7D2478613}" destId="{4812ED5B-C1A1-4E57-83C9-55CF5145AA48}" srcOrd="1" destOrd="0" parTransId="{B43DF7FD-2141-49E5-AECE-F6856FA9CAE4}" sibTransId="{923AD78F-8707-47B9-9384-B121A0CCC354}"/>
    <dgm:cxn modelId="{76E623A9-59E5-46E5-A512-761FBE661542}" type="presOf" srcId="{FC3563AF-701A-4CB8-9C99-1E70A3AE91F6}" destId="{5E427505-CA60-4C00-AA5A-821C78433BA9}" srcOrd="0" destOrd="0" presId="urn:microsoft.com/office/officeart/2008/layout/HalfCircleOrganizationChart"/>
    <dgm:cxn modelId="{F7D59C66-D7FA-47AB-AB8E-EC8761571B75}" type="presOf" srcId="{064DB91E-BDAC-4F48-8830-B5FCC2C9CC69}" destId="{C73F6BDB-AA69-4CBA-8818-A66260C4EB13}" srcOrd="1" destOrd="0" presId="urn:microsoft.com/office/officeart/2008/layout/HalfCircleOrganizationChart"/>
    <dgm:cxn modelId="{B46EC9A3-FECD-4A5F-B553-7BCAE5E7193C}" srcId="{45B2621A-9F69-4C38-8078-E0C7D2478613}" destId="{064DB91E-BDAC-4F48-8830-B5FCC2C9CC69}" srcOrd="2" destOrd="0" parTransId="{EA4D5170-DD15-4583-8250-249161D79647}" sibTransId="{018C6EC6-B74A-4874-8EC0-DFC9490DE88A}"/>
    <dgm:cxn modelId="{F248A73D-615F-4D57-8267-63F0BC916A9A}" type="presOf" srcId="{3411DB03-3EE1-482B-BBED-8D66E577AC05}" destId="{959BCFEC-5F5B-47C6-A27D-08F193AC4AC4}" srcOrd="1" destOrd="0" presId="urn:microsoft.com/office/officeart/2008/layout/HalfCircleOrganizationChart"/>
    <dgm:cxn modelId="{6465218C-01CD-42C4-8AD5-73036C626DB8}" type="presOf" srcId="{B17E741F-F621-4153-AFBA-1DB156E67776}" destId="{B4151EF3-F873-4D70-A3C8-E9B3A01B866C}" srcOrd="0" destOrd="0" presId="urn:microsoft.com/office/officeart/2008/layout/HalfCircleOrganizationChart"/>
    <dgm:cxn modelId="{2D56BBEC-3EAA-4CB3-B5A9-7FAB0208AB4A}" type="presOf" srcId="{45B2621A-9F69-4C38-8078-E0C7D2478613}" destId="{023FEFB3-3AC1-4ED4-9BF2-6AF23911486A}" srcOrd="0" destOrd="0" presId="urn:microsoft.com/office/officeart/2008/layout/HalfCircleOrganizationChart"/>
    <dgm:cxn modelId="{E49C0596-03B6-4258-8A36-74108EC8C4FC}" type="presOf" srcId="{4812ED5B-C1A1-4E57-83C9-55CF5145AA48}" destId="{C53829B1-0FE3-4165-98DD-996D19DA7F9F}" srcOrd="1" destOrd="0" presId="urn:microsoft.com/office/officeart/2008/layout/HalfCircleOrganizationChart"/>
    <dgm:cxn modelId="{84B2692A-986F-45E9-B4AE-B8829017DDE1}" type="presParOf" srcId="{B4151EF3-F873-4D70-A3C8-E9B3A01B866C}" destId="{F061EA4A-1AD6-4A6B-A3E9-79CCA11A36F5}" srcOrd="0" destOrd="0" presId="urn:microsoft.com/office/officeart/2008/layout/HalfCircleOrganizationChart"/>
    <dgm:cxn modelId="{9193CD0B-AEEF-43E5-892D-2B8DEB302A07}" type="presParOf" srcId="{F061EA4A-1AD6-4A6B-A3E9-79CCA11A36F5}" destId="{0B934268-D0C9-4E03-A590-38C7E058C9EC}" srcOrd="0" destOrd="0" presId="urn:microsoft.com/office/officeart/2008/layout/HalfCircleOrganizationChart"/>
    <dgm:cxn modelId="{95B5121B-E4FA-4DC1-ABC0-A33A2696E3F4}" type="presParOf" srcId="{0B934268-D0C9-4E03-A590-38C7E058C9EC}" destId="{023FEFB3-3AC1-4ED4-9BF2-6AF23911486A}" srcOrd="0" destOrd="0" presId="urn:microsoft.com/office/officeart/2008/layout/HalfCircleOrganizationChart"/>
    <dgm:cxn modelId="{77B4F462-5104-482E-BF4C-06F7A2E0A31A}" type="presParOf" srcId="{0B934268-D0C9-4E03-A590-38C7E058C9EC}" destId="{EDD91135-997C-4C17-B858-862AD27DA8EA}" srcOrd="1" destOrd="0" presId="urn:microsoft.com/office/officeart/2008/layout/HalfCircleOrganizationChart"/>
    <dgm:cxn modelId="{54A1B198-563C-4C63-9FE7-6CF94269EE69}" type="presParOf" srcId="{0B934268-D0C9-4E03-A590-38C7E058C9EC}" destId="{B25AB889-836B-4838-BAF3-DBB6C5C73E01}" srcOrd="2" destOrd="0" presId="urn:microsoft.com/office/officeart/2008/layout/HalfCircleOrganizationChart"/>
    <dgm:cxn modelId="{23321CA2-5C6B-4D62-911F-FC6B4F777FFB}" type="presParOf" srcId="{0B934268-D0C9-4E03-A590-38C7E058C9EC}" destId="{98029D5F-760F-4946-B510-812F7389D2CD}" srcOrd="3" destOrd="0" presId="urn:microsoft.com/office/officeart/2008/layout/HalfCircleOrganizationChart"/>
    <dgm:cxn modelId="{A0F9D6E9-A0CE-4035-9300-AC5B57659FA2}" type="presParOf" srcId="{F061EA4A-1AD6-4A6B-A3E9-79CCA11A36F5}" destId="{8865468A-6157-4EFB-9667-490754E82B6B}" srcOrd="1" destOrd="0" presId="urn:microsoft.com/office/officeart/2008/layout/HalfCircleOrganizationChart"/>
    <dgm:cxn modelId="{367AA0BE-46EC-4B19-9A23-3C5F7037EE4E}" type="presParOf" srcId="{8865468A-6157-4EFB-9667-490754E82B6B}" destId="{5E427505-CA60-4C00-AA5A-821C78433BA9}" srcOrd="0" destOrd="0" presId="urn:microsoft.com/office/officeart/2008/layout/HalfCircleOrganizationChart"/>
    <dgm:cxn modelId="{74D47205-722C-4C97-B39D-A17DBABF8413}" type="presParOf" srcId="{8865468A-6157-4EFB-9667-490754E82B6B}" destId="{53F40D77-271D-41C3-BB54-06D7D197F4F3}" srcOrd="1" destOrd="0" presId="urn:microsoft.com/office/officeart/2008/layout/HalfCircleOrganizationChart"/>
    <dgm:cxn modelId="{604625D9-7D49-4235-9FEF-0775BF980A54}" type="presParOf" srcId="{53F40D77-271D-41C3-BB54-06D7D197F4F3}" destId="{6180697C-154B-43EE-9336-58CB4FE9AB83}" srcOrd="0" destOrd="0" presId="urn:microsoft.com/office/officeart/2008/layout/HalfCircleOrganizationChart"/>
    <dgm:cxn modelId="{975917AE-7C05-46E8-BF75-6FA8256407D5}" type="presParOf" srcId="{6180697C-154B-43EE-9336-58CB4FE9AB83}" destId="{23B25C41-334A-44D9-860E-AD2D27A04F8E}" srcOrd="0" destOrd="0" presId="urn:microsoft.com/office/officeart/2008/layout/HalfCircleOrganizationChart"/>
    <dgm:cxn modelId="{A7744424-C1D0-4785-A63B-932FFD8C7BB9}" type="presParOf" srcId="{6180697C-154B-43EE-9336-58CB4FE9AB83}" destId="{160345DC-5A4D-414A-9A01-ADC2E13FB229}" srcOrd="1" destOrd="0" presId="urn:microsoft.com/office/officeart/2008/layout/HalfCircleOrganizationChart"/>
    <dgm:cxn modelId="{42D2709D-B5DA-4582-93D3-DB07617736A7}" type="presParOf" srcId="{6180697C-154B-43EE-9336-58CB4FE9AB83}" destId="{EBF7FB6D-C5F2-4732-A8C4-FD5D5B7BE0D9}" srcOrd="2" destOrd="0" presId="urn:microsoft.com/office/officeart/2008/layout/HalfCircleOrganizationChart"/>
    <dgm:cxn modelId="{5696B55D-565B-42B4-B3CB-3E32E4CAACF4}" type="presParOf" srcId="{6180697C-154B-43EE-9336-58CB4FE9AB83}" destId="{959BCFEC-5F5B-47C6-A27D-08F193AC4AC4}" srcOrd="3" destOrd="0" presId="urn:microsoft.com/office/officeart/2008/layout/HalfCircleOrganizationChart"/>
    <dgm:cxn modelId="{CEBC2802-BC32-46F2-98A7-36377B00AC77}" type="presParOf" srcId="{53F40D77-271D-41C3-BB54-06D7D197F4F3}" destId="{9C6A8353-E03C-41A7-8CEF-95732709E8EE}" srcOrd="1" destOrd="0" presId="urn:microsoft.com/office/officeart/2008/layout/HalfCircleOrganizationChart"/>
    <dgm:cxn modelId="{499544E9-0F5A-4647-9877-F605C5F4687E}" type="presParOf" srcId="{53F40D77-271D-41C3-BB54-06D7D197F4F3}" destId="{F8CA630F-7422-431C-B6D9-11B2A9C14CCB}" srcOrd="2" destOrd="0" presId="urn:microsoft.com/office/officeart/2008/layout/HalfCircleOrganizationChart"/>
    <dgm:cxn modelId="{A3A85852-D657-4C91-9C5D-90B638ED5F1B}" type="presParOf" srcId="{8865468A-6157-4EFB-9667-490754E82B6B}" destId="{8FDF2408-02F1-4BAA-8331-0F1E2797493E}" srcOrd="2" destOrd="0" presId="urn:microsoft.com/office/officeart/2008/layout/HalfCircleOrganizationChart"/>
    <dgm:cxn modelId="{ABC9A535-9DBB-4FE8-A062-C622E32C35E2}" type="presParOf" srcId="{8865468A-6157-4EFB-9667-490754E82B6B}" destId="{84C0A0E2-AA9F-4DEF-A5CB-BD45F7752D82}" srcOrd="3" destOrd="0" presId="urn:microsoft.com/office/officeart/2008/layout/HalfCircleOrganizationChart"/>
    <dgm:cxn modelId="{5FD0AEEC-1CC1-4A63-8688-258E071F151D}" type="presParOf" srcId="{84C0A0E2-AA9F-4DEF-A5CB-BD45F7752D82}" destId="{C61F8E90-CBC8-478D-95E1-065131376BF0}" srcOrd="0" destOrd="0" presId="urn:microsoft.com/office/officeart/2008/layout/HalfCircleOrganizationChart"/>
    <dgm:cxn modelId="{9196B9F6-E301-4DE2-8E20-B25C417A411C}" type="presParOf" srcId="{C61F8E90-CBC8-478D-95E1-065131376BF0}" destId="{00A306F2-FB44-43C7-AF96-136A05927971}" srcOrd="0" destOrd="0" presId="urn:microsoft.com/office/officeart/2008/layout/HalfCircleOrganizationChart"/>
    <dgm:cxn modelId="{465A5BA7-442E-4DF9-8328-31D128CB19CF}" type="presParOf" srcId="{C61F8E90-CBC8-478D-95E1-065131376BF0}" destId="{45A6A9B0-19CE-45EF-8AE8-C034D30A9A22}" srcOrd="1" destOrd="0" presId="urn:microsoft.com/office/officeart/2008/layout/HalfCircleOrganizationChart"/>
    <dgm:cxn modelId="{2AA11347-B691-45E6-96C2-BC4746EAFD6F}" type="presParOf" srcId="{C61F8E90-CBC8-478D-95E1-065131376BF0}" destId="{24D17712-FB6E-4AD5-BE02-3A49E4137C46}" srcOrd="2" destOrd="0" presId="urn:microsoft.com/office/officeart/2008/layout/HalfCircleOrganizationChart"/>
    <dgm:cxn modelId="{C20147D4-4F45-44DE-8CC4-2552C69BB7AB}" type="presParOf" srcId="{C61F8E90-CBC8-478D-95E1-065131376BF0}" destId="{C53829B1-0FE3-4165-98DD-996D19DA7F9F}" srcOrd="3" destOrd="0" presId="urn:microsoft.com/office/officeart/2008/layout/HalfCircleOrganizationChart"/>
    <dgm:cxn modelId="{9CAF3743-25B2-41AF-9021-6372B8E28CE6}" type="presParOf" srcId="{84C0A0E2-AA9F-4DEF-A5CB-BD45F7752D82}" destId="{E57D6A99-8E81-4316-A48E-6248B9DCF6F3}" srcOrd="1" destOrd="0" presId="urn:microsoft.com/office/officeart/2008/layout/HalfCircleOrganizationChart"/>
    <dgm:cxn modelId="{2B8FF157-7B8C-4BCB-AABD-2BEFDE83FFE0}" type="presParOf" srcId="{84C0A0E2-AA9F-4DEF-A5CB-BD45F7752D82}" destId="{D711F2A2-F6D6-47FD-9128-0F1B1D0E26CA}" srcOrd="2" destOrd="0" presId="urn:microsoft.com/office/officeart/2008/layout/HalfCircleOrganizationChart"/>
    <dgm:cxn modelId="{2E6C4361-0EF3-4653-BA50-C7C65F7BDC06}" type="presParOf" srcId="{8865468A-6157-4EFB-9667-490754E82B6B}" destId="{A17C7D66-6447-4BAC-9402-52BA1A706D3F}" srcOrd="4" destOrd="0" presId="urn:microsoft.com/office/officeart/2008/layout/HalfCircleOrganizationChart"/>
    <dgm:cxn modelId="{31A49531-EE7C-45F7-9F6F-3855545F556A}" type="presParOf" srcId="{8865468A-6157-4EFB-9667-490754E82B6B}" destId="{11DC7887-5BF1-4FEC-BBFB-8371677D4340}" srcOrd="5" destOrd="0" presId="urn:microsoft.com/office/officeart/2008/layout/HalfCircleOrganizationChart"/>
    <dgm:cxn modelId="{E094605F-FB2F-41DD-9E15-4792667AE8F4}" type="presParOf" srcId="{11DC7887-5BF1-4FEC-BBFB-8371677D4340}" destId="{3C7FCD86-BC02-46D0-8335-B4FA527E3800}" srcOrd="0" destOrd="0" presId="urn:microsoft.com/office/officeart/2008/layout/HalfCircleOrganizationChart"/>
    <dgm:cxn modelId="{227EB0E9-D799-40E0-9BFB-7A618EFC565F}" type="presParOf" srcId="{3C7FCD86-BC02-46D0-8335-B4FA527E3800}" destId="{57B84C75-B88B-44CE-B5B5-2EA4082CAE92}" srcOrd="0" destOrd="0" presId="urn:microsoft.com/office/officeart/2008/layout/HalfCircleOrganizationChart"/>
    <dgm:cxn modelId="{0F1DDD9D-3337-43EE-8458-D575C2B87719}" type="presParOf" srcId="{3C7FCD86-BC02-46D0-8335-B4FA527E3800}" destId="{4CD99670-0AB5-4D93-8BDA-9C27CF53DAAC}" srcOrd="1" destOrd="0" presId="urn:microsoft.com/office/officeart/2008/layout/HalfCircleOrganizationChart"/>
    <dgm:cxn modelId="{62C304F1-E038-48ED-9222-069C36F03E9B}" type="presParOf" srcId="{3C7FCD86-BC02-46D0-8335-B4FA527E3800}" destId="{AAF1738D-2062-4AE6-8240-B3D32998574D}" srcOrd="2" destOrd="0" presId="urn:microsoft.com/office/officeart/2008/layout/HalfCircleOrganizationChart"/>
    <dgm:cxn modelId="{B52401B5-09FA-41CB-9141-EC1185CCC504}" type="presParOf" srcId="{3C7FCD86-BC02-46D0-8335-B4FA527E3800}" destId="{C73F6BDB-AA69-4CBA-8818-A66260C4EB13}" srcOrd="3" destOrd="0" presId="urn:microsoft.com/office/officeart/2008/layout/HalfCircleOrganizationChart"/>
    <dgm:cxn modelId="{D2346D6D-A7EF-41BB-ACC8-514FF8CD8500}" type="presParOf" srcId="{11DC7887-5BF1-4FEC-BBFB-8371677D4340}" destId="{3D595DF8-9EB4-4AF6-A36B-13DE5F03CE73}" srcOrd="1" destOrd="0" presId="urn:microsoft.com/office/officeart/2008/layout/HalfCircleOrganizationChart"/>
    <dgm:cxn modelId="{12CC55E6-0205-4E32-8ABE-36FB95E13CC3}" type="presParOf" srcId="{11DC7887-5BF1-4FEC-BBFB-8371677D4340}" destId="{9F201527-7AD6-477D-BB3F-45C3B0948633}" srcOrd="2" destOrd="0" presId="urn:microsoft.com/office/officeart/2008/layout/HalfCircleOrganizationChart"/>
    <dgm:cxn modelId="{2064A3FD-ACF8-4A75-9D79-A767B9C9B0CE}" type="presParOf" srcId="{F061EA4A-1AD6-4A6B-A3E9-79CCA11A36F5}" destId="{0F2A5969-3415-42EC-B294-C612FD4DBECF}"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C7D66-6447-4BAC-9402-52BA1A706D3F}">
      <dsp:nvSpPr>
        <dsp:cNvPr id="0" name=""/>
        <dsp:cNvSpPr/>
      </dsp:nvSpPr>
      <dsp:spPr>
        <a:xfrm>
          <a:off x="4051892" y="1350099"/>
          <a:ext cx="2951633" cy="619011"/>
        </a:xfrm>
        <a:custGeom>
          <a:avLst/>
          <a:gdLst/>
          <a:ahLst/>
          <a:cxnLst/>
          <a:rect l="0" t="0" r="0" b="0"/>
          <a:pathLst>
            <a:path>
              <a:moveTo>
                <a:pt x="0" y="0"/>
              </a:moveTo>
              <a:lnTo>
                <a:pt x="0" y="363323"/>
              </a:lnTo>
              <a:lnTo>
                <a:pt x="2951633" y="363323"/>
              </a:lnTo>
              <a:lnTo>
                <a:pt x="2951633" y="619011"/>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DF2408-02F1-4BAA-8331-0F1E2797493E}">
      <dsp:nvSpPr>
        <dsp:cNvPr id="0" name=""/>
        <dsp:cNvSpPr/>
      </dsp:nvSpPr>
      <dsp:spPr>
        <a:xfrm>
          <a:off x="3524591" y="1350099"/>
          <a:ext cx="527300" cy="610291"/>
        </a:xfrm>
        <a:custGeom>
          <a:avLst/>
          <a:gdLst/>
          <a:ahLst/>
          <a:cxnLst/>
          <a:rect l="0" t="0" r="0" b="0"/>
          <a:pathLst>
            <a:path>
              <a:moveTo>
                <a:pt x="527300" y="0"/>
              </a:moveTo>
              <a:lnTo>
                <a:pt x="527300" y="354604"/>
              </a:lnTo>
              <a:lnTo>
                <a:pt x="0" y="354604"/>
              </a:lnTo>
              <a:lnTo>
                <a:pt x="0" y="610291"/>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427505-CA60-4C00-AA5A-821C78433BA9}">
      <dsp:nvSpPr>
        <dsp:cNvPr id="0" name=""/>
        <dsp:cNvSpPr/>
      </dsp:nvSpPr>
      <dsp:spPr>
        <a:xfrm>
          <a:off x="1297041" y="1350099"/>
          <a:ext cx="2754851" cy="619011"/>
        </a:xfrm>
        <a:custGeom>
          <a:avLst/>
          <a:gdLst/>
          <a:ahLst/>
          <a:cxnLst/>
          <a:rect l="0" t="0" r="0" b="0"/>
          <a:pathLst>
            <a:path>
              <a:moveTo>
                <a:pt x="2754851" y="0"/>
              </a:moveTo>
              <a:lnTo>
                <a:pt x="2754851" y="363323"/>
              </a:lnTo>
              <a:lnTo>
                <a:pt x="0" y="363323"/>
              </a:lnTo>
              <a:lnTo>
                <a:pt x="0" y="619011"/>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D91135-997C-4C17-B858-862AD27DA8EA}">
      <dsp:nvSpPr>
        <dsp:cNvPr id="0" name=""/>
        <dsp:cNvSpPr/>
      </dsp:nvSpPr>
      <dsp:spPr>
        <a:xfrm>
          <a:off x="3403146" y="-149787"/>
          <a:ext cx="1297492" cy="1499887"/>
        </a:xfrm>
        <a:prstGeom prst="arc">
          <a:avLst>
            <a:gd name="adj1" fmla="val 13200000"/>
            <a:gd name="adj2" fmla="val 192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5AB889-836B-4838-BAF3-DBB6C5C73E01}">
      <dsp:nvSpPr>
        <dsp:cNvPr id="0" name=""/>
        <dsp:cNvSpPr/>
      </dsp:nvSpPr>
      <dsp:spPr>
        <a:xfrm>
          <a:off x="3403146" y="-149787"/>
          <a:ext cx="1297492" cy="1499887"/>
        </a:xfrm>
        <a:prstGeom prst="arc">
          <a:avLst>
            <a:gd name="adj1" fmla="val 2400000"/>
            <a:gd name="adj2" fmla="val 84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3FEFB3-3AC1-4ED4-9BF2-6AF23911486A}">
      <dsp:nvSpPr>
        <dsp:cNvPr id="0" name=""/>
        <dsp:cNvSpPr/>
      </dsp:nvSpPr>
      <dsp:spPr>
        <a:xfrm>
          <a:off x="2754399" y="120191"/>
          <a:ext cx="2594985" cy="95992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solidFill>
                <a:schemeClr val="accent2"/>
              </a:solidFill>
            </a:rPr>
            <a:t>Strateji Geliştirme Birimlerinin Fonksiyonları</a:t>
          </a:r>
          <a:endParaRPr lang="tr-TR" sz="2200" kern="1200" dirty="0">
            <a:solidFill>
              <a:schemeClr val="accent2"/>
            </a:solidFill>
          </a:endParaRPr>
        </a:p>
      </dsp:txBody>
      <dsp:txXfrm>
        <a:off x="2754399" y="120191"/>
        <a:ext cx="2594985" cy="959928"/>
      </dsp:txXfrm>
    </dsp:sp>
    <dsp:sp modelId="{160345DC-5A4D-414A-9A01-ADC2E13FB229}">
      <dsp:nvSpPr>
        <dsp:cNvPr id="0" name=""/>
        <dsp:cNvSpPr/>
      </dsp:nvSpPr>
      <dsp:spPr>
        <a:xfrm>
          <a:off x="688261" y="1969111"/>
          <a:ext cx="1217560" cy="1217560"/>
        </a:xfrm>
        <a:prstGeom prst="arc">
          <a:avLst>
            <a:gd name="adj1" fmla="val 13200000"/>
            <a:gd name="adj2" fmla="val 192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F7FB6D-C5F2-4732-A8C4-FD5D5B7BE0D9}">
      <dsp:nvSpPr>
        <dsp:cNvPr id="0" name=""/>
        <dsp:cNvSpPr/>
      </dsp:nvSpPr>
      <dsp:spPr>
        <a:xfrm>
          <a:off x="688261" y="1969111"/>
          <a:ext cx="1217560" cy="1217560"/>
        </a:xfrm>
        <a:prstGeom prst="arc">
          <a:avLst>
            <a:gd name="adj1" fmla="val 2400000"/>
            <a:gd name="adj2" fmla="val 84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B25C41-334A-44D9-860E-AD2D27A04F8E}">
      <dsp:nvSpPr>
        <dsp:cNvPr id="0" name=""/>
        <dsp:cNvSpPr/>
      </dsp:nvSpPr>
      <dsp:spPr>
        <a:xfrm>
          <a:off x="79481" y="2188272"/>
          <a:ext cx="2435120" cy="7792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Stratejik Yönetim </a:t>
          </a:r>
        </a:p>
        <a:p>
          <a:pPr lvl="0" algn="ctr" defTabSz="889000">
            <a:lnSpc>
              <a:spcPct val="90000"/>
            </a:lnSpc>
            <a:spcBef>
              <a:spcPct val="0"/>
            </a:spcBef>
            <a:spcAft>
              <a:spcPct val="35000"/>
            </a:spcAft>
          </a:pPr>
          <a:r>
            <a:rPr lang="tr-TR" sz="2000" kern="1200" dirty="0" smtClean="0">
              <a:solidFill>
                <a:schemeClr val="tx1"/>
              </a:solidFill>
            </a:rPr>
            <a:t>ve Planlama</a:t>
          </a:r>
          <a:endParaRPr lang="tr-TR" sz="2000" kern="1200" dirty="0">
            <a:solidFill>
              <a:schemeClr val="tx1"/>
            </a:solidFill>
          </a:endParaRPr>
        </a:p>
      </dsp:txBody>
      <dsp:txXfrm>
        <a:off x="79481" y="2188272"/>
        <a:ext cx="2435120" cy="779238"/>
      </dsp:txXfrm>
    </dsp:sp>
    <dsp:sp modelId="{45A6A9B0-19CE-45EF-8AE8-C034D30A9A22}">
      <dsp:nvSpPr>
        <dsp:cNvPr id="0" name=""/>
        <dsp:cNvSpPr/>
      </dsp:nvSpPr>
      <dsp:spPr>
        <a:xfrm>
          <a:off x="2915811" y="1960391"/>
          <a:ext cx="1217560" cy="1217560"/>
        </a:xfrm>
        <a:prstGeom prst="arc">
          <a:avLst>
            <a:gd name="adj1" fmla="val 13200000"/>
            <a:gd name="adj2" fmla="val 192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D17712-FB6E-4AD5-BE02-3A49E4137C46}">
      <dsp:nvSpPr>
        <dsp:cNvPr id="0" name=""/>
        <dsp:cNvSpPr/>
      </dsp:nvSpPr>
      <dsp:spPr>
        <a:xfrm>
          <a:off x="2915811" y="1960391"/>
          <a:ext cx="1217560" cy="1217560"/>
        </a:xfrm>
        <a:prstGeom prst="arc">
          <a:avLst>
            <a:gd name="adj1" fmla="val 2400000"/>
            <a:gd name="adj2" fmla="val 84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A306F2-FB44-43C7-AF96-136A05927971}">
      <dsp:nvSpPr>
        <dsp:cNvPr id="0" name=""/>
        <dsp:cNvSpPr/>
      </dsp:nvSpPr>
      <dsp:spPr>
        <a:xfrm>
          <a:off x="2307031" y="2179552"/>
          <a:ext cx="2435120" cy="7792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Performans ve Kalite Ölçütleri Geliştirme</a:t>
          </a:r>
          <a:endParaRPr lang="tr-TR" sz="2000" kern="1200" dirty="0">
            <a:solidFill>
              <a:schemeClr val="tx1"/>
            </a:solidFill>
          </a:endParaRPr>
        </a:p>
      </dsp:txBody>
      <dsp:txXfrm>
        <a:off x="2307031" y="2179552"/>
        <a:ext cx="2435120" cy="779238"/>
      </dsp:txXfrm>
    </dsp:sp>
    <dsp:sp modelId="{4CD99670-0AB5-4D93-8BDA-9C27CF53DAAC}">
      <dsp:nvSpPr>
        <dsp:cNvPr id="0" name=""/>
        <dsp:cNvSpPr/>
      </dsp:nvSpPr>
      <dsp:spPr>
        <a:xfrm>
          <a:off x="6394746" y="1969111"/>
          <a:ext cx="1217560" cy="1217560"/>
        </a:xfrm>
        <a:prstGeom prst="arc">
          <a:avLst>
            <a:gd name="adj1" fmla="val 13200000"/>
            <a:gd name="adj2" fmla="val 192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F1738D-2062-4AE6-8240-B3D32998574D}">
      <dsp:nvSpPr>
        <dsp:cNvPr id="0" name=""/>
        <dsp:cNvSpPr/>
      </dsp:nvSpPr>
      <dsp:spPr>
        <a:xfrm>
          <a:off x="6394746" y="1969111"/>
          <a:ext cx="1217560" cy="1217560"/>
        </a:xfrm>
        <a:prstGeom prst="arc">
          <a:avLst>
            <a:gd name="adj1" fmla="val 2400000"/>
            <a:gd name="adj2" fmla="val 8400000"/>
          </a:avLst>
        </a:pr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B84C75-B88B-44CE-B5B5-2EA4082CAE92}">
      <dsp:nvSpPr>
        <dsp:cNvPr id="0" name=""/>
        <dsp:cNvSpPr/>
      </dsp:nvSpPr>
      <dsp:spPr>
        <a:xfrm>
          <a:off x="5785966" y="2188272"/>
          <a:ext cx="2435120" cy="7792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Mali Hizmetler</a:t>
          </a:r>
          <a:endParaRPr lang="tr-TR" sz="2000" kern="1200" dirty="0">
            <a:solidFill>
              <a:schemeClr val="tx1"/>
            </a:solidFill>
          </a:endParaRPr>
        </a:p>
      </dsp:txBody>
      <dsp:txXfrm>
        <a:off x="5785966" y="2188272"/>
        <a:ext cx="2435120" cy="779238"/>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8.02.2021</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8.02.2021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8.02.2021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8.02.2021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8.02.2021</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77072"/>
            <a:ext cx="8229600" cy="2031504"/>
          </a:xfrm>
        </p:spPr>
        <p:txBody>
          <a:bodyPr>
            <a:noAutofit/>
          </a:bodyPr>
          <a:lstStyle/>
          <a:p>
            <a:pPr marL="0" indent="0" algn="ctr">
              <a:buNone/>
            </a:pPr>
            <a:r>
              <a:rPr lang="tr-TR" sz="3600" b="1" cap="all" dirty="0">
                <a:solidFill>
                  <a:schemeClr val="tx2"/>
                </a:solidFill>
              </a:rPr>
              <a:t>STRATEJİ GELİŞTİRME BİRİMLERİNİN ÇALIŞMA USUL VE ESASLARI HAKKINDA YÖNETMELİK</a:t>
            </a:r>
            <a:endParaRPr lang="tr-TR" sz="3600" b="1" dirty="0">
              <a:solidFill>
                <a:schemeClr val="tx2"/>
              </a:solidFill>
            </a:endParaRP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9119" y="683177"/>
            <a:ext cx="5625762" cy="3393895"/>
          </a:xfrm>
          <a:prstGeom prst="rect">
            <a:avLst/>
          </a:prstGeom>
        </p:spPr>
      </p:pic>
    </p:spTree>
    <p:extLst>
      <p:ext uri="{BB962C8B-B14F-4D97-AF65-F5344CB8AC3E}">
        <p14:creationId xmlns:p14="http://schemas.microsoft.com/office/powerpoint/2010/main" val="1956911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800" dirty="0"/>
              <a:t>İdarenin görev alanına giren konularda, hizmetleri etkileyecek dış faktörleri incelemek.</a:t>
            </a:r>
          </a:p>
          <a:p>
            <a:r>
              <a:rPr lang="tr-TR" sz="2800" dirty="0"/>
              <a:t>Yeni hizmet fırsatlarını belirlemek, etkililik ve verimliliği önleyen tehditlere tedbirler almak</a:t>
            </a:r>
          </a:p>
          <a:p>
            <a:r>
              <a:rPr lang="tr-TR" sz="2800" dirty="0"/>
              <a:t>Kurum içi kapasite araştırması yapmak, hizmetlerin etkililiğini ve yararlanıcı memnuniyetini analiz etmek </a:t>
            </a:r>
          </a:p>
          <a:p>
            <a:endParaRPr lang="tr-TR" dirty="0"/>
          </a:p>
        </p:txBody>
      </p:sp>
    </p:spTree>
    <p:extLst>
      <p:ext uri="{BB962C8B-B14F-4D97-AF65-F5344CB8AC3E}">
        <p14:creationId xmlns:p14="http://schemas.microsoft.com/office/powerpoint/2010/main" val="335460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836712"/>
            <a:ext cx="8229600" cy="1152128"/>
          </a:xfrm>
        </p:spPr>
        <p:txBody>
          <a:bodyPr>
            <a:normAutofit/>
          </a:bodyPr>
          <a:lstStyle/>
          <a:p>
            <a:r>
              <a:rPr lang="tr-TR" sz="2800" cap="all" dirty="0">
                <a:solidFill>
                  <a:schemeClr val="accent2"/>
                </a:solidFill>
              </a:rPr>
              <a:t>PERFORMANS VE KALİTE ÖLÇÜTLERİ GELİŞTİRME FONKSİYONU</a:t>
            </a:r>
          </a:p>
        </p:txBody>
      </p:sp>
      <p:sp>
        <p:nvSpPr>
          <p:cNvPr id="3" name="İçerik Yer Tutucusu 2"/>
          <p:cNvSpPr>
            <a:spLocks noGrp="1"/>
          </p:cNvSpPr>
          <p:nvPr>
            <p:ph idx="1"/>
          </p:nvPr>
        </p:nvSpPr>
        <p:spPr>
          <a:xfrm>
            <a:off x="467544" y="2204864"/>
            <a:ext cx="8363272" cy="4176464"/>
          </a:xfrm>
        </p:spPr>
        <p:txBody>
          <a:bodyPr>
            <a:normAutofit/>
          </a:bodyPr>
          <a:lstStyle/>
          <a:p>
            <a:r>
              <a:rPr lang="tr-TR" sz="2800" dirty="0"/>
              <a:t>İdarenin görev alanıyla ilgili araştırma-geliştirme faaliyetlerini yürütmek </a:t>
            </a:r>
            <a:r>
              <a:rPr lang="tr-TR" sz="2800" dirty="0" smtClean="0"/>
              <a:t>,performans </a:t>
            </a:r>
            <a:r>
              <a:rPr lang="tr-TR" sz="2800" dirty="0"/>
              <a:t>ve kalite ölçütleri </a:t>
            </a:r>
            <a:r>
              <a:rPr lang="tr-TR" sz="2800" dirty="0" smtClean="0"/>
              <a:t>geliştirmek</a:t>
            </a:r>
            <a:endParaRPr lang="tr-TR" sz="2800" dirty="0"/>
          </a:p>
          <a:p>
            <a:r>
              <a:rPr lang="tr-TR" sz="2800" dirty="0"/>
              <a:t>İdarenin yönetimi ile hizmetlerin geliştirilmesi ve performansla ilgili bilgi ve verileri toplamak, analiz etmek ve </a:t>
            </a:r>
            <a:r>
              <a:rPr lang="tr-TR" sz="2800" dirty="0" smtClean="0"/>
              <a:t>yorumlamak</a:t>
            </a:r>
            <a:endParaRPr lang="tr-TR" sz="2800" dirty="0"/>
          </a:p>
          <a:p>
            <a:r>
              <a:rPr lang="tr-TR" sz="2800" dirty="0" smtClean="0"/>
              <a:t>İdarenin  </a:t>
            </a:r>
            <a:r>
              <a:rPr lang="tr-TR" sz="2800" dirty="0"/>
              <a:t>belirlenen performans ve kalite ölçütlerine uyumunu değerlendirerek üst yöneticiye </a:t>
            </a:r>
            <a:r>
              <a:rPr lang="tr-TR" sz="2800" dirty="0" smtClean="0"/>
              <a:t>sunmak</a:t>
            </a:r>
            <a:endParaRPr lang="tr-TR" sz="2800" dirty="0"/>
          </a:p>
        </p:txBody>
      </p:sp>
    </p:spTree>
    <p:extLst>
      <p:ext uri="{BB962C8B-B14F-4D97-AF65-F5344CB8AC3E}">
        <p14:creationId xmlns:p14="http://schemas.microsoft.com/office/powerpoint/2010/main" val="2388198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124744"/>
            <a:ext cx="7992888" cy="1152128"/>
          </a:xfrm>
        </p:spPr>
        <p:txBody>
          <a:bodyPr>
            <a:normAutofit fontScale="90000"/>
          </a:bodyPr>
          <a:lstStyle/>
          <a:p>
            <a:r>
              <a:rPr lang="tr-TR" sz="2700" cap="all" dirty="0" smtClean="0"/>
              <a:t/>
            </a:r>
            <a:br>
              <a:rPr lang="tr-TR" sz="2700" cap="all" dirty="0" smtClean="0"/>
            </a:br>
            <a:r>
              <a:rPr lang="tr-TR" sz="3100" cap="all" dirty="0" smtClean="0">
                <a:solidFill>
                  <a:schemeClr val="accent2"/>
                </a:solidFill>
              </a:rPr>
              <a:t>YÖNETİM </a:t>
            </a:r>
            <a:r>
              <a:rPr lang="tr-TR" sz="3100" cap="all" dirty="0">
                <a:solidFill>
                  <a:schemeClr val="accent2"/>
                </a:solidFill>
              </a:rPr>
              <a:t>BİLGİ SİSTEMİ FONKSİYONU</a:t>
            </a:r>
            <a:r>
              <a:rPr lang="tr-TR" b="1" dirty="0">
                <a:solidFill>
                  <a:srgbClr val="00B050"/>
                </a:solidFill>
              </a:rPr>
              <a:t/>
            </a:r>
            <a:br>
              <a:rPr lang="tr-TR" b="1" dirty="0">
                <a:solidFill>
                  <a:srgbClr val="00B050"/>
                </a:solidFill>
              </a:rPr>
            </a:br>
            <a:endParaRPr lang="tr-TR" dirty="0"/>
          </a:p>
        </p:txBody>
      </p:sp>
      <p:sp>
        <p:nvSpPr>
          <p:cNvPr id="3" name="İçerik Yer Tutucusu 2"/>
          <p:cNvSpPr>
            <a:spLocks noGrp="1"/>
          </p:cNvSpPr>
          <p:nvPr>
            <p:ph idx="1"/>
          </p:nvPr>
        </p:nvSpPr>
        <p:spPr>
          <a:xfrm>
            <a:off x="467544" y="1772816"/>
            <a:ext cx="8229600" cy="4425355"/>
          </a:xfrm>
        </p:spPr>
        <p:txBody>
          <a:bodyPr/>
          <a:lstStyle/>
          <a:p>
            <a:endParaRPr lang="tr-TR" sz="2400" dirty="0" smtClean="0"/>
          </a:p>
          <a:p>
            <a:r>
              <a:rPr lang="tr-TR" sz="2800" dirty="0" smtClean="0"/>
              <a:t>Yönetim </a:t>
            </a:r>
            <a:r>
              <a:rPr lang="tr-TR" sz="2800" dirty="0"/>
              <a:t>bilgi sistemlerine ilişkin hizmetleri varsa ilgili birimlerle işbirliği içinde yerine getirmek</a:t>
            </a:r>
            <a:r>
              <a:rPr lang="tr-TR" sz="2800" dirty="0" smtClean="0"/>
              <a:t>.</a:t>
            </a:r>
          </a:p>
          <a:p>
            <a:endParaRPr lang="tr-TR" sz="2800" dirty="0"/>
          </a:p>
          <a:p>
            <a:r>
              <a:rPr lang="tr-TR" sz="2800" dirty="0" smtClean="0"/>
              <a:t>Yönetim </a:t>
            </a:r>
            <a:r>
              <a:rPr lang="tr-TR" sz="2800" dirty="0"/>
              <a:t>bilgi sisteminin geliştirilmesi çalışmalarını yürütmek. </a:t>
            </a:r>
            <a:endParaRPr lang="tr-TR" sz="2800" dirty="0" smtClean="0"/>
          </a:p>
          <a:p>
            <a:pPr marL="0" indent="0">
              <a:buNone/>
            </a:pPr>
            <a:endParaRPr lang="tr-TR" sz="2800" dirty="0"/>
          </a:p>
          <a:p>
            <a:r>
              <a:rPr lang="tr-TR" sz="2800" dirty="0"/>
              <a:t>İ</a:t>
            </a:r>
            <a:r>
              <a:rPr lang="tr-TR" sz="2800" dirty="0" smtClean="0"/>
              <a:t>statistikî </a:t>
            </a:r>
            <a:r>
              <a:rPr lang="tr-TR" sz="2800" dirty="0"/>
              <a:t>kayıt ve kalite kontrol işlemlerini yapmak. </a:t>
            </a:r>
            <a:endParaRPr lang="tr-TR" sz="2800" dirty="0" smtClean="0"/>
          </a:p>
          <a:p>
            <a:endParaRPr lang="tr-TR" sz="2400" dirty="0"/>
          </a:p>
          <a:p>
            <a:pPr marL="0" indent="0">
              <a:buNone/>
            </a:pPr>
            <a:endParaRPr lang="tr-TR" dirty="0"/>
          </a:p>
        </p:txBody>
      </p:sp>
    </p:spTree>
    <p:extLst>
      <p:ext uri="{BB962C8B-B14F-4D97-AF65-F5344CB8AC3E}">
        <p14:creationId xmlns:p14="http://schemas.microsoft.com/office/powerpoint/2010/main" val="1469391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836712"/>
            <a:ext cx="8075240" cy="648072"/>
          </a:xfrm>
        </p:spPr>
        <p:txBody>
          <a:bodyPr>
            <a:normAutofit/>
          </a:bodyPr>
          <a:lstStyle/>
          <a:p>
            <a:r>
              <a:rPr lang="tr-TR" sz="3200" cap="all" dirty="0">
                <a:solidFill>
                  <a:schemeClr val="accent2"/>
                </a:solidFill>
              </a:rPr>
              <a:t>MALİ HİZMETLER FONKSİYONU</a:t>
            </a:r>
          </a:p>
        </p:txBody>
      </p:sp>
      <p:sp>
        <p:nvSpPr>
          <p:cNvPr id="3" name="İçerik Yer Tutucusu 2"/>
          <p:cNvSpPr>
            <a:spLocks noGrp="1"/>
          </p:cNvSpPr>
          <p:nvPr>
            <p:ph idx="1"/>
          </p:nvPr>
        </p:nvSpPr>
        <p:spPr>
          <a:xfrm>
            <a:off x="467544" y="1268760"/>
            <a:ext cx="8229600" cy="4857403"/>
          </a:xfrm>
        </p:spPr>
        <p:txBody>
          <a:bodyPr>
            <a:normAutofit/>
          </a:bodyPr>
          <a:lstStyle/>
          <a:p>
            <a:pPr>
              <a:buFont typeface="Wingdings" pitchFamily="2" charset="2"/>
              <a:buChar char="Ø"/>
            </a:pPr>
            <a:endParaRPr lang="tr-TR" dirty="0" smtClean="0">
              <a:solidFill>
                <a:schemeClr val="accent2"/>
              </a:solidFill>
            </a:endParaRPr>
          </a:p>
          <a:p>
            <a:pPr>
              <a:buFont typeface="Wingdings" pitchFamily="2" charset="2"/>
              <a:buChar char="Ø"/>
            </a:pPr>
            <a:r>
              <a:rPr lang="tr-TR" dirty="0" smtClean="0">
                <a:solidFill>
                  <a:schemeClr val="accent2"/>
                </a:solidFill>
              </a:rPr>
              <a:t> </a:t>
            </a:r>
            <a:r>
              <a:rPr lang="tr-TR" sz="2800" dirty="0">
                <a:solidFill>
                  <a:schemeClr val="accent2"/>
                </a:solidFill>
              </a:rPr>
              <a:t>Bütçe ve performans programı; </a:t>
            </a:r>
          </a:p>
          <a:p>
            <a:r>
              <a:rPr lang="tr-TR" sz="2800" dirty="0" smtClean="0"/>
              <a:t>Performans </a:t>
            </a:r>
            <a:r>
              <a:rPr lang="tr-TR" sz="2800" dirty="0"/>
              <a:t>programı hazırlıklarının koordinasyonunu sağlamak, </a:t>
            </a:r>
          </a:p>
          <a:p>
            <a:r>
              <a:rPr lang="tr-TR" sz="2800" dirty="0" smtClean="0"/>
              <a:t>Bütçeyi </a:t>
            </a:r>
            <a:r>
              <a:rPr lang="tr-TR" sz="2800" dirty="0"/>
              <a:t>hazırlamak, </a:t>
            </a:r>
          </a:p>
          <a:p>
            <a:r>
              <a:rPr lang="tr-TR" sz="2800" dirty="0" smtClean="0"/>
              <a:t>Ayrıntılı </a:t>
            </a:r>
            <a:r>
              <a:rPr lang="tr-TR" sz="2800" dirty="0"/>
              <a:t>harcama veya finansman programını hazırlamak, </a:t>
            </a:r>
          </a:p>
          <a:p>
            <a:r>
              <a:rPr lang="tr-TR" sz="2800" dirty="0" smtClean="0"/>
              <a:t>Bütçe </a:t>
            </a:r>
            <a:r>
              <a:rPr lang="tr-TR" sz="2800" dirty="0"/>
              <a:t>işlemlerini gerçekleştirmek ve kayıtlarını tutmak, </a:t>
            </a:r>
          </a:p>
          <a:p>
            <a:r>
              <a:rPr lang="tr-TR" sz="2800" dirty="0" smtClean="0"/>
              <a:t>Ödenek </a:t>
            </a:r>
            <a:r>
              <a:rPr lang="tr-TR" sz="2800" dirty="0"/>
              <a:t>gönderme belgesi düzenlemek,</a:t>
            </a:r>
            <a:r>
              <a:rPr lang="tr-TR" dirty="0"/>
              <a:t> </a:t>
            </a:r>
          </a:p>
          <a:p>
            <a:endParaRPr lang="tr-TR" dirty="0"/>
          </a:p>
        </p:txBody>
      </p:sp>
    </p:spTree>
    <p:extLst>
      <p:ext uri="{BB962C8B-B14F-4D97-AF65-F5344CB8AC3E}">
        <p14:creationId xmlns:p14="http://schemas.microsoft.com/office/powerpoint/2010/main" val="1536374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911824"/>
          </a:xfrm>
        </p:spPr>
        <p:txBody>
          <a:bodyPr>
            <a:normAutofit/>
          </a:bodyPr>
          <a:lstStyle/>
          <a:p>
            <a:pPr>
              <a:buSzPct val="145000"/>
              <a:buFont typeface="Arial" pitchFamily="34" charset="0"/>
              <a:buChar char="•"/>
            </a:pPr>
            <a:r>
              <a:rPr lang="tr-TR" sz="2800" dirty="0"/>
              <a:t>Gelirlerin tahakkuku ile gelir ve alacakların takip işlemlerini yürütmek, </a:t>
            </a:r>
          </a:p>
          <a:p>
            <a:r>
              <a:rPr lang="tr-TR" sz="2800" dirty="0"/>
              <a:t>Yatırım programı hazırlıklarının koordinasyonunu sağlamak, uygulama sonuçlarını izlemek ve yıllık yatırım değerlendirme raporunu hazırlamak, </a:t>
            </a:r>
          </a:p>
          <a:p>
            <a:r>
              <a:rPr lang="tr-TR" sz="2800" dirty="0"/>
              <a:t>Bütçe uygulama sonuçlarını raporlamak; sorunları önleyici ve etkililiği artırıcı tedbirler üretmek, </a:t>
            </a:r>
          </a:p>
          <a:p>
            <a:r>
              <a:rPr lang="tr-TR" sz="2800" dirty="0"/>
              <a:t>İdare faaliyetlerinin stratejik plan, performans programı ve bütçeye uygunluğunu izlemek ve değerlendirmek. </a:t>
            </a:r>
          </a:p>
          <a:p>
            <a:endParaRPr lang="tr-TR" dirty="0"/>
          </a:p>
        </p:txBody>
      </p:sp>
    </p:spTree>
    <p:extLst>
      <p:ext uri="{BB962C8B-B14F-4D97-AF65-F5344CB8AC3E}">
        <p14:creationId xmlns:p14="http://schemas.microsoft.com/office/powerpoint/2010/main" val="4283202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052736"/>
            <a:ext cx="8229600" cy="5145435"/>
          </a:xfrm>
        </p:spPr>
        <p:txBody>
          <a:bodyPr>
            <a:normAutofit/>
          </a:bodyPr>
          <a:lstStyle/>
          <a:p>
            <a:r>
              <a:rPr lang="tr-TR" sz="2800" dirty="0" smtClean="0">
                <a:solidFill>
                  <a:schemeClr val="bg2">
                    <a:lumMod val="50000"/>
                  </a:schemeClr>
                </a:solidFill>
              </a:rPr>
              <a:t>Muhasebe</a:t>
            </a:r>
            <a:r>
              <a:rPr lang="tr-TR" sz="2800" dirty="0">
                <a:solidFill>
                  <a:schemeClr val="bg2">
                    <a:lumMod val="50000"/>
                  </a:schemeClr>
                </a:solidFill>
              </a:rPr>
              <a:t>, kesin hesap ve raporlama; </a:t>
            </a:r>
          </a:p>
          <a:p>
            <a:r>
              <a:rPr lang="tr-TR" sz="2800" dirty="0" smtClean="0"/>
              <a:t>Bütçe </a:t>
            </a:r>
            <a:r>
              <a:rPr lang="tr-TR" sz="2800" dirty="0"/>
              <a:t>kesin hesabını </a:t>
            </a:r>
            <a:r>
              <a:rPr lang="tr-TR" sz="2800" dirty="0" smtClean="0"/>
              <a:t>hazırlamak</a:t>
            </a:r>
            <a:endParaRPr lang="tr-TR" sz="2800" dirty="0"/>
          </a:p>
          <a:p>
            <a:r>
              <a:rPr lang="tr-TR" sz="2800" dirty="0" smtClean="0"/>
              <a:t>Mal </a:t>
            </a:r>
            <a:r>
              <a:rPr lang="tr-TR" sz="2800" dirty="0"/>
              <a:t>yönetim dönemine ilişkin icmal cetvellerini </a:t>
            </a:r>
            <a:r>
              <a:rPr lang="tr-TR" sz="2800" dirty="0" smtClean="0"/>
              <a:t>hazırlamak</a:t>
            </a:r>
            <a:endParaRPr lang="tr-TR" sz="2800" dirty="0"/>
          </a:p>
          <a:p>
            <a:r>
              <a:rPr lang="tr-TR" sz="2800" dirty="0" smtClean="0"/>
              <a:t>Malî </a:t>
            </a:r>
            <a:r>
              <a:rPr lang="tr-TR" sz="2800" dirty="0"/>
              <a:t>istatistikleri </a:t>
            </a:r>
            <a:r>
              <a:rPr lang="tr-TR" sz="2800" dirty="0" smtClean="0"/>
              <a:t>hazırlamak</a:t>
            </a:r>
          </a:p>
          <a:p>
            <a:pPr>
              <a:buFont typeface="Wingdings" pitchFamily="2" charset="2"/>
              <a:buChar char="Ø"/>
            </a:pPr>
            <a:r>
              <a:rPr lang="tr-TR" sz="2800" dirty="0" smtClean="0">
                <a:solidFill>
                  <a:schemeClr val="accent2"/>
                </a:solidFill>
              </a:rPr>
              <a:t>İç </a:t>
            </a:r>
            <a:r>
              <a:rPr lang="tr-TR" sz="2800" dirty="0">
                <a:solidFill>
                  <a:schemeClr val="accent2"/>
                </a:solidFill>
              </a:rPr>
              <a:t>kontrol; </a:t>
            </a:r>
          </a:p>
          <a:p>
            <a:r>
              <a:rPr lang="tr-TR" sz="2800" dirty="0" smtClean="0"/>
              <a:t>İç </a:t>
            </a:r>
            <a:r>
              <a:rPr lang="tr-TR" sz="2800" dirty="0"/>
              <a:t>kontrol sisteminin kurulması, standartlarının uygulanması ve geliştirilmesi konularında çalışmalar </a:t>
            </a:r>
            <a:r>
              <a:rPr lang="tr-TR" sz="2800" dirty="0" smtClean="0"/>
              <a:t>yapmak</a:t>
            </a:r>
            <a:endParaRPr lang="tr-TR" sz="2800" dirty="0"/>
          </a:p>
          <a:p>
            <a:r>
              <a:rPr lang="tr-TR" sz="2800" dirty="0" smtClean="0"/>
              <a:t>Ön </a:t>
            </a:r>
            <a:r>
              <a:rPr lang="tr-TR" sz="2800" dirty="0"/>
              <a:t>malî kontrol görevini </a:t>
            </a:r>
            <a:r>
              <a:rPr lang="tr-TR" sz="2800" dirty="0" smtClean="0"/>
              <a:t>yürütmek</a:t>
            </a:r>
            <a:endParaRPr lang="tr-TR" sz="2800" dirty="0"/>
          </a:p>
          <a:p>
            <a:endParaRPr lang="tr-TR" dirty="0"/>
          </a:p>
        </p:txBody>
      </p:sp>
    </p:spTree>
    <p:extLst>
      <p:ext uri="{BB962C8B-B14F-4D97-AF65-F5344CB8AC3E}">
        <p14:creationId xmlns:p14="http://schemas.microsoft.com/office/powerpoint/2010/main" val="1208149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611560" y="980728"/>
            <a:ext cx="8003232" cy="936104"/>
          </a:xfrm>
        </p:spPr>
        <p:txBody>
          <a:bodyPr>
            <a:normAutofit/>
          </a:bodyPr>
          <a:lstStyle/>
          <a:p>
            <a:r>
              <a:rPr lang="tr-TR" sz="2800" dirty="0" smtClean="0">
                <a:solidFill>
                  <a:schemeClr val="accent2"/>
                </a:solidFill>
              </a:rPr>
              <a:t>STRATEJİ GELİŞTİRME BİRİMLERİNİN İŞ VE İŞLEMLERİ</a:t>
            </a:r>
            <a:endParaRPr lang="tr-TR" sz="2800" dirty="0">
              <a:solidFill>
                <a:schemeClr val="accent2"/>
              </a:solidFill>
            </a:endParaRPr>
          </a:p>
        </p:txBody>
      </p:sp>
      <p:sp>
        <p:nvSpPr>
          <p:cNvPr id="3" name="İçerik Yer Tutucusu 2"/>
          <p:cNvSpPr>
            <a:spLocks noGrp="1"/>
          </p:cNvSpPr>
          <p:nvPr>
            <p:ph idx="1"/>
          </p:nvPr>
        </p:nvSpPr>
        <p:spPr>
          <a:xfrm>
            <a:off x="539552" y="2420888"/>
            <a:ext cx="8219256" cy="3903712"/>
          </a:xfrm>
        </p:spPr>
        <p:txBody>
          <a:bodyPr/>
          <a:lstStyle/>
          <a:p>
            <a:r>
              <a:rPr lang="tr-TR" sz="2800" dirty="0"/>
              <a:t>Stratejik planın hazırlanması, güncellenmesi ve yenilenmesi çalışmalarında koordinasyon görevi strateji geliştirme birimleri tarafından </a:t>
            </a:r>
            <a:r>
              <a:rPr lang="tr-TR" sz="2800" dirty="0" smtClean="0"/>
              <a:t>yürütülür</a:t>
            </a:r>
          </a:p>
          <a:p>
            <a:r>
              <a:rPr lang="tr-TR" sz="2800" dirty="0"/>
              <a:t>Performans programının hazırlanması ve değiştirilmesi çalışmalarında koordinasyon görevi strateji geliştirme birimleri tarafından yürütülür.</a:t>
            </a:r>
          </a:p>
          <a:p>
            <a:endParaRPr lang="tr-TR" dirty="0"/>
          </a:p>
        </p:txBody>
      </p:sp>
    </p:spTree>
    <p:extLst>
      <p:ext uri="{BB962C8B-B14F-4D97-AF65-F5344CB8AC3E}">
        <p14:creationId xmlns:p14="http://schemas.microsoft.com/office/powerpoint/2010/main" val="423719665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003232" cy="5400600"/>
          </a:xfrm>
        </p:spPr>
        <p:txBody>
          <a:bodyPr>
            <a:normAutofit lnSpcReduction="10000"/>
          </a:bodyPr>
          <a:lstStyle/>
          <a:p>
            <a:pPr>
              <a:buFont typeface="Wingdings" pitchFamily="2" charset="2"/>
              <a:buChar char="Ø"/>
            </a:pPr>
            <a:r>
              <a:rPr lang="tr-TR" sz="2800" dirty="0" smtClean="0">
                <a:solidFill>
                  <a:schemeClr val="accent2"/>
                </a:solidFill>
              </a:rPr>
              <a:t>Bütçenin hazırlanması:</a:t>
            </a:r>
          </a:p>
          <a:p>
            <a:pPr marL="0" indent="0">
              <a:buNone/>
            </a:pPr>
            <a:endParaRPr lang="tr-TR" sz="2800" b="1" dirty="0"/>
          </a:p>
          <a:p>
            <a:r>
              <a:rPr lang="tr-TR" sz="2800" dirty="0"/>
              <a:t>Bütçenin hazırlanmasında kullanılacak belge ve cetveller ile gerekli doküman, strateji </a:t>
            </a:r>
            <a:r>
              <a:rPr lang="tr-TR" sz="2800" dirty="0" smtClean="0"/>
              <a:t>geliştirme birimleri </a:t>
            </a:r>
            <a:r>
              <a:rPr lang="tr-TR" sz="2800" dirty="0"/>
              <a:t>tarafından idarenin ilgili birimlerine gönderilir</a:t>
            </a:r>
            <a:r>
              <a:rPr lang="tr-TR" sz="2800" dirty="0" smtClean="0"/>
              <a:t>.</a:t>
            </a:r>
          </a:p>
          <a:p>
            <a:r>
              <a:rPr lang="tr-TR" sz="2800" dirty="0" smtClean="0"/>
              <a:t> </a:t>
            </a:r>
            <a:r>
              <a:rPr lang="tr-TR" sz="2800" dirty="0"/>
              <a:t>Her bir harcama birimi bütçe teklifini hazırlayarak </a:t>
            </a:r>
            <a:r>
              <a:rPr lang="tr-TR" sz="2800" dirty="0" smtClean="0"/>
              <a:t>birim performans </a:t>
            </a:r>
            <a:r>
              <a:rPr lang="tr-TR" sz="2800" dirty="0"/>
              <a:t>programıyla birlikte strateji geliştirme birimlerine gönderir. Harcama birimi temsilcileri ile </a:t>
            </a:r>
            <a:r>
              <a:rPr lang="tr-TR" sz="2800" dirty="0" smtClean="0"/>
              <a:t>görüşmeler yapılarak </a:t>
            </a:r>
            <a:r>
              <a:rPr lang="tr-TR" sz="2800" dirty="0"/>
              <a:t>idarenin bütçe teklifi strateji geliştirme birimleri tarafından hazırlanır</a:t>
            </a:r>
            <a:r>
              <a:rPr lang="tr-TR" sz="2800" dirty="0" smtClean="0"/>
              <a:t>.</a:t>
            </a:r>
          </a:p>
          <a:p>
            <a:pPr marL="0" indent="0">
              <a:buNone/>
            </a:pPr>
            <a:endParaRPr lang="tr-TR" sz="2000" dirty="0" smtClean="0"/>
          </a:p>
        </p:txBody>
      </p:sp>
    </p:spTree>
    <p:extLst>
      <p:ext uri="{BB962C8B-B14F-4D97-AF65-F5344CB8AC3E}">
        <p14:creationId xmlns:p14="http://schemas.microsoft.com/office/powerpoint/2010/main" val="825462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29600" cy="5055840"/>
          </a:xfrm>
        </p:spPr>
        <p:txBody>
          <a:bodyPr>
            <a:normAutofit/>
          </a:bodyPr>
          <a:lstStyle/>
          <a:p>
            <a:r>
              <a:rPr lang="tr-TR" sz="2800" dirty="0"/>
              <a:t>Merkezî yönetim kapsamındaki kamu idarelerinin bütçe teklifleri Bakanlığa,</a:t>
            </a:r>
          </a:p>
          <a:p>
            <a:r>
              <a:rPr lang="tr-TR" sz="2800" dirty="0"/>
              <a:t> idare performans programları ise Bakanlığa ve Devlet Planlama Teşkilatı Müsteşarlığına üst yönetici ile bağlı, ilgili veya ilişkili bulunulan bakan tarafından imzalanarak gönderilir.</a:t>
            </a:r>
          </a:p>
          <a:p>
            <a:r>
              <a:rPr lang="tr-TR" sz="2800" dirty="0"/>
              <a:t> İdarelerin bütçe tekliflerinin hazırlanmasında orta vadeli program, orta vadeli malî plan, idarenin stratejik planı, bütçe çağrısı ve bütçe hazırlama rehberi, yatırım genelgesi ve yatırım programı hazırlama rehberi esas alınır.</a:t>
            </a:r>
          </a:p>
          <a:p>
            <a:endParaRPr lang="tr-TR" dirty="0"/>
          </a:p>
        </p:txBody>
      </p:sp>
    </p:spTree>
    <p:extLst>
      <p:ext uri="{BB962C8B-B14F-4D97-AF65-F5344CB8AC3E}">
        <p14:creationId xmlns:p14="http://schemas.microsoft.com/office/powerpoint/2010/main" val="3566523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normAutofit/>
          </a:bodyPr>
          <a:lstStyle/>
          <a:p>
            <a:pPr>
              <a:buFont typeface="Wingdings" pitchFamily="2" charset="2"/>
              <a:buChar char="Ø"/>
            </a:pPr>
            <a:endParaRPr lang="tr-TR" dirty="0" smtClean="0"/>
          </a:p>
          <a:p>
            <a:pPr>
              <a:buFont typeface="Wingdings" pitchFamily="2" charset="2"/>
              <a:buChar char="Ø"/>
            </a:pPr>
            <a:r>
              <a:rPr lang="tr-TR" sz="2800" dirty="0" smtClean="0">
                <a:solidFill>
                  <a:schemeClr val="accent2"/>
                </a:solidFill>
              </a:rPr>
              <a:t>Yatırım </a:t>
            </a:r>
            <a:r>
              <a:rPr lang="tr-TR" sz="2800" dirty="0">
                <a:solidFill>
                  <a:schemeClr val="accent2"/>
                </a:solidFill>
              </a:rPr>
              <a:t>programı hazırlıklarının </a:t>
            </a:r>
            <a:r>
              <a:rPr lang="tr-TR" sz="2800" dirty="0" smtClean="0">
                <a:solidFill>
                  <a:schemeClr val="accent2"/>
                </a:solidFill>
              </a:rPr>
              <a:t>koordinasyonu:</a:t>
            </a:r>
          </a:p>
          <a:p>
            <a:pPr marL="0" indent="0">
              <a:buNone/>
            </a:pPr>
            <a:endParaRPr lang="tr-TR" dirty="0"/>
          </a:p>
          <a:p>
            <a:r>
              <a:rPr lang="tr-TR" sz="2800" dirty="0"/>
              <a:t>Harcama birimleri </a:t>
            </a:r>
            <a:r>
              <a:rPr lang="tr-TR" sz="2800" dirty="0" smtClean="0"/>
              <a:t>yatırım programına </a:t>
            </a:r>
            <a:r>
              <a:rPr lang="tr-TR" sz="2800" dirty="0"/>
              <a:t>ilişkin tekliflerini hazırlayarak strateji geliştirme birimlerine gönderir. Harcama birimleri temsilcileri </a:t>
            </a:r>
            <a:r>
              <a:rPr lang="tr-TR" sz="2800" dirty="0" smtClean="0"/>
              <a:t>ile görüşmeler </a:t>
            </a:r>
            <a:r>
              <a:rPr lang="tr-TR" sz="2800" dirty="0"/>
              <a:t>yapılarak idarenin yatırım programı teklifi strateji geliştirme birimleri tarafından hazırlanır</a:t>
            </a:r>
            <a:r>
              <a:rPr lang="tr-TR" sz="2800" dirty="0" smtClean="0"/>
              <a:t>.</a:t>
            </a:r>
          </a:p>
          <a:p>
            <a:pPr marL="0" indent="0">
              <a:buNone/>
            </a:pPr>
            <a:endParaRPr lang="tr-TR" sz="2400" dirty="0" smtClean="0"/>
          </a:p>
        </p:txBody>
      </p:sp>
    </p:spTree>
    <p:extLst>
      <p:ext uri="{BB962C8B-B14F-4D97-AF65-F5344CB8AC3E}">
        <p14:creationId xmlns:p14="http://schemas.microsoft.com/office/powerpoint/2010/main" val="4217752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332656"/>
            <a:ext cx="8229600" cy="1800200"/>
          </a:xfrm>
        </p:spPr>
        <p:txBody>
          <a:bodyPr>
            <a:normAutofit/>
          </a:bodyPr>
          <a:lstStyle/>
          <a:p>
            <a:r>
              <a:rPr lang="tr-TR" sz="3200" cap="all" dirty="0">
                <a:solidFill>
                  <a:schemeClr val="accent2"/>
                </a:solidFill>
              </a:rPr>
              <a:t>STRATEJİ GELİŞTİRME BİRİMLERİNİN ÇALIŞMA USUL VE ESASLARI HAKKINDA YÖNETMELİK</a:t>
            </a:r>
            <a:endParaRPr lang="tr-TR" sz="3200" dirty="0">
              <a:solidFill>
                <a:schemeClr val="accent2"/>
              </a:solidFill>
            </a:endParaRPr>
          </a:p>
        </p:txBody>
      </p:sp>
      <p:sp>
        <p:nvSpPr>
          <p:cNvPr id="3" name="İçerik Yer Tutucusu 2"/>
          <p:cNvSpPr>
            <a:spLocks noGrp="1"/>
          </p:cNvSpPr>
          <p:nvPr>
            <p:ph idx="1"/>
          </p:nvPr>
        </p:nvSpPr>
        <p:spPr>
          <a:xfrm>
            <a:off x="539552" y="2348880"/>
            <a:ext cx="8229600" cy="4065315"/>
          </a:xfrm>
        </p:spPr>
        <p:txBody>
          <a:bodyPr/>
          <a:lstStyle/>
          <a:p>
            <a:r>
              <a:rPr lang="tr-TR" sz="2800" b="1" dirty="0" smtClean="0"/>
              <a:t>Amaç </a:t>
            </a:r>
            <a:r>
              <a:rPr lang="tr-TR" sz="2800" b="1" dirty="0"/>
              <a:t>ve Kapsam, Dayanak ve </a:t>
            </a:r>
            <a:r>
              <a:rPr lang="tr-TR" sz="2800" b="1" dirty="0" smtClean="0"/>
              <a:t>Tanımlar</a:t>
            </a:r>
          </a:p>
          <a:p>
            <a:pPr marL="0" indent="0">
              <a:buNone/>
            </a:pPr>
            <a:endParaRPr lang="tr-TR" sz="2800" b="1" dirty="0" smtClean="0"/>
          </a:p>
          <a:p>
            <a:r>
              <a:rPr lang="tr-TR" sz="2800" b="1" dirty="0" smtClean="0"/>
              <a:t>Strateji </a:t>
            </a:r>
            <a:r>
              <a:rPr lang="tr-TR" sz="2800" b="1" dirty="0"/>
              <a:t>Geliştirme Birimlerinin Fonksiyonları, Görevleri ve </a:t>
            </a:r>
            <a:r>
              <a:rPr lang="tr-TR" sz="2800" b="1" dirty="0" smtClean="0"/>
              <a:t>Yapılanması</a:t>
            </a:r>
          </a:p>
          <a:p>
            <a:pPr marL="0" indent="0">
              <a:buNone/>
            </a:pPr>
            <a:endParaRPr lang="tr-TR" sz="2800" b="1" dirty="0" smtClean="0"/>
          </a:p>
          <a:p>
            <a:r>
              <a:rPr lang="tr-TR" sz="2800" b="1" dirty="0" smtClean="0"/>
              <a:t>Strateji </a:t>
            </a:r>
            <a:r>
              <a:rPr lang="tr-TR" sz="2800" b="1" dirty="0"/>
              <a:t>Geliştirme Birimlerinin İş ve </a:t>
            </a:r>
            <a:r>
              <a:rPr lang="tr-TR" sz="2800" b="1" dirty="0" smtClean="0"/>
              <a:t>İşlemleri</a:t>
            </a:r>
          </a:p>
          <a:p>
            <a:pPr marL="0" indent="0">
              <a:buNone/>
            </a:pPr>
            <a:endParaRPr lang="tr-TR" sz="2400" b="1" dirty="0" smtClean="0"/>
          </a:p>
        </p:txBody>
      </p:sp>
    </p:spTree>
    <p:extLst>
      <p:ext uri="{BB962C8B-B14F-4D97-AF65-F5344CB8AC3E}">
        <p14:creationId xmlns:p14="http://schemas.microsoft.com/office/powerpoint/2010/main" val="2285958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88840"/>
            <a:ext cx="8229600" cy="4335760"/>
          </a:xfrm>
        </p:spPr>
        <p:txBody>
          <a:bodyPr/>
          <a:lstStyle/>
          <a:p>
            <a:r>
              <a:rPr lang="tr-TR" sz="2800" dirty="0"/>
              <a:t>Yatırım programı tekliflerinin hazırlanmasında orta vadeli program, orta vadeli malî plan, idarenin stratejik planı, bütçe çağrısı ve bütçe hazırlama rehberi, yatırım genelgesi ve yatırım programı hazırlama rehberi esas alınır.</a:t>
            </a:r>
          </a:p>
          <a:p>
            <a:endParaRPr lang="tr-TR" dirty="0"/>
          </a:p>
        </p:txBody>
      </p:sp>
    </p:spTree>
    <p:extLst>
      <p:ext uri="{BB962C8B-B14F-4D97-AF65-F5344CB8AC3E}">
        <p14:creationId xmlns:p14="http://schemas.microsoft.com/office/powerpoint/2010/main" val="436978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291264" cy="5256584"/>
          </a:xfrm>
        </p:spPr>
        <p:txBody>
          <a:bodyPr>
            <a:normAutofit/>
          </a:bodyPr>
          <a:lstStyle/>
          <a:p>
            <a:pPr>
              <a:buFont typeface="Wingdings" pitchFamily="2" charset="2"/>
              <a:buChar char="Ø"/>
            </a:pPr>
            <a:r>
              <a:rPr lang="tr-TR" sz="2800" dirty="0">
                <a:solidFill>
                  <a:schemeClr val="accent2"/>
                </a:solidFill>
              </a:rPr>
              <a:t>Ayrıntılı harcama ve finansman programlarının hazırlanması ve </a:t>
            </a:r>
            <a:r>
              <a:rPr lang="tr-TR" sz="2800" dirty="0" smtClean="0">
                <a:solidFill>
                  <a:schemeClr val="accent2"/>
                </a:solidFill>
              </a:rPr>
              <a:t>uygulanması:</a:t>
            </a:r>
            <a:endParaRPr lang="tr-TR" sz="2800" dirty="0" smtClean="0"/>
          </a:p>
          <a:p>
            <a:endParaRPr lang="tr-TR" sz="2800" dirty="0" smtClean="0"/>
          </a:p>
          <a:p>
            <a:r>
              <a:rPr lang="tr-TR" sz="2800" dirty="0" smtClean="0"/>
              <a:t>Ayrıntılı </a:t>
            </a:r>
            <a:r>
              <a:rPr lang="tr-TR" sz="2800" dirty="0"/>
              <a:t>harcama ve finansman programları, harcama birimlerinin teklifleri dikkate </a:t>
            </a:r>
            <a:r>
              <a:rPr lang="tr-TR" sz="2800" dirty="0" smtClean="0"/>
              <a:t>alınarak strateji </a:t>
            </a:r>
            <a:r>
              <a:rPr lang="tr-TR" sz="2800" dirty="0"/>
              <a:t>geliştirme birimleri tarafından hazırlanır ve üst yönetici tarafından </a:t>
            </a:r>
            <a:r>
              <a:rPr lang="tr-TR" sz="2800" dirty="0" smtClean="0"/>
              <a:t>onaylanır</a:t>
            </a:r>
            <a:endParaRPr lang="tr-TR" sz="2800" dirty="0"/>
          </a:p>
          <a:p>
            <a:r>
              <a:rPr lang="tr-TR" sz="2800" dirty="0"/>
              <a:t>Genel bütçe kapsamındaki kamu idareleri ayrıntılı harcama programlarını hazırlar ve vize edilmek </a:t>
            </a:r>
            <a:r>
              <a:rPr lang="tr-TR" sz="2800" dirty="0" smtClean="0"/>
              <a:t>üzere Bakanlığa gönderir</a:t>
            </a:r>
          </a:p>
          <a:p>
            <a:pPr marL="0" indent="0">
              <a:buNone/>
            </a:pPr>
            <a:endParaRPr lang="tr-TR" sz="2400" dirty="0"/>
          </a:p>
        </p:txBody>
      </p:sp>
    </p:spTree>
    <p:extLst>
      <p:ext uri="{BB962C8B-B14F-4D97-AF65-F5344CB8AC3E}">
        <p14:creationId xmlns:p14="http://schemas.microsoft.com/office/powerpoint/2010/main" val="1038327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pPr>
              <a:buFont typeface="Wingdings" pitchFamily="2" charset="2"/>
              <a:buChar char="Ø"/>
            </a:pPr>
            <a:endParaRPr lang="tr-TR" sz="2800" dirty="0" smtClean="0"/>
          </a:p>
          <a:p>
            <a:pPr>
              <a:buFont typeface="Wingdings" pitchFamily="2" charset="2"/>
              <a:buChar char="Ø"/>
            </a:pPr>
            <a:r>
              <a:rPr lang="tr-TR" sz="2800" dirty="0" smtClean="0">
                <a:solidFill>
                  <a:schemeClr val="bg2">
                    <a:lumMod val="50000"/>
                  </a:schemeClr>
                </a:solidFill>
              </a:rPr>
              <a:t>Gelirlerin </a:t>
            </a:r>
            <a:r>
              <a:rPr lang="tr-TR" sz="2800" dirty="0">
                <a:solidFill>
                  <a:schemeClr val="bg2">
                    <a:lumMod val="50000"/>
                  </a:schemeClr>
                </a:solidFill>
              </a:rPr>
              <a:t>tahakkuku, gelir ve alacakların takip ve </a:t>
            </a:r>
            <a:r>
              <a:rPr lang="tr-TR" sz="2800" dirty="0" smtClean="0">
                <a:solidFill>
                  <a:schemeClr val="bg2">
                    <a:lumMod val="50000"/>
                  </a:schemeClr>
                </a:solidFill>
              </a:rPr>
              <a:t>tahsili:</a:t>
            </a:r>
          </a:p>
          <a:p>
            <a:pPr marL="0" indent="0">
              <a:buNone/>
            </a:pPr>
            <a:endParaRPr lang="tr-TR" sz="2800" dirty="0" smtClean="0"/>
          </a:p>
          <a:p>
            <a:r>
              <a:rPr lang="tr-TR" sz="2800" dirty="0"/>
              <a:t>İdare gelirlerinin tahakkuku, gelir ve alacakların takibi ve genel bütçe kapsamı dışında </a:t>
            </a:r>
            <a:r>
              <a:rPr lang="tr-TR" sz="2800" dirty="0" smtClean="0"/>
              <a:t>kalan idarelerde </a:t>
            </a:r>
            <a:r>
              <a:rPr lang="tr-TR" sz="2800" dirty="0"/>
              <a:t>bu gelir ve alacakların tahsil işlemleri, ilgili mevzuatında özel bir düzenleme bulunmadığı takdirde, </a:t>
            </a:r>
            <a:r>
              <a:rPr lang="tr-TR" sz="2800" dirty="0" smtClean="0"/>
              <a:t>strateji geliştirme </a:t>
            </a:r>
            <a:r>
              <a:rPr lang="tr-TR" sz="2800" dirty="0"/>
              <a:t>birimleri tarafından yürütülür.</a:t>
            </a:r>
          </a:p>
        </p:txBody>
      </p:sp>
    </p:spTree>
    <p:extLst>
      <p:ext uri="{BB962C8B-B14F-4D97-AF65-F5344CB8AC3E}">
        <p14:creationId xmlns:p14="http://schemas.microsoft.com/office/powerpoint/2010/main" val="31334163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pPr>
              <a:buFont typeface="Wingdings" pitchFamily="2" charset="2"/>
              <a:buChar char="Ø"/>
            </a:pPr>
            <a:endParaRPr lang="tr-TR" sz="2800" dirty="0" smtClean="0"/>
          </a:p>
          <a:p>
            <a:pPr>
              <a:buFont typeface="Wingdings" pitchFamily="2" charset="2"/>
              <a:buChar char="Ø"/>
            </a:pPr>
            <a:r>
              <a:rPr lang="tr-TR" sz="2800" dirty="0" smtClean="0">
                <a:solidFill>
                  <a:schemeClr val="accent2"/>
                </a:solidFill>
              </a:rPr>
              <a:t>Ön </a:t>
            </a:r>
            <a:r>
              <a:rPr lang="tr-TR" sz="2800" dirty="0">
                <a:solidFill>
                  <a:schemeClr val="accent2"/>
                </a:solidFill>
              </a:rPr>
              <a:t>malî kontrol </a:t>
            </a:r>
            <a:r>
              <a:rPr lang="tr-TR" sz="2800" dirty="0" smtClean="0">
                <a:solidFill>
                  <a:schemeClr val="accent2"/>
                </a:solidFill>
              </a:rPr>
              <a:t>işlemleri:</a:t>
            </a:r>
          </a:p>
          <a:p>
            <a:pPr>
              <a:buFont typeface="Wingdings" pitchFamily="2" charset="2"/>
              <a:buChar char="Ø"/>
            </a:pPr>
            <a:endParaRPr lang="tr-TR" sz="2800" dirty="0" smtClean="0"/>
          </a:p>
          <a:p>
            <a:r>
              <a:rPr lang="tr-TR" sz="2800" dirty="0"/>
              <a:t>Ön </a:t>
            </a:r>
            <a:r>
              <a:rPr lang="tr-TR" sz="2800" dirty="0" smtClean="0"/>
              <a:t>malî kontrol </a:t>
            </a:r>
            <a:r>
              <a:rPr lang="tr-TR" sz="2800" dirty="0"/>
              <a:t>süreci malî karar ve işlemlerin hazırlanması, yüklenmeye girişilmesi, iş ve işlemlerin gerçekleştirilmesi </a:t>
            </a:r>
            <a:r>
              <a:rPr lang="tr-TR" sz="2800" dirty="0" smtClean="0"/>
              <a:t>ve belgelendirilmesinden </a:t>
            </a:r>
            <a:r>
              <a:rPr lang="tr-TR" sz="2800" dirty="0"/>
              <a:t>oluşur</a:t>
            </a:r>
            <a:r>
              <a:rPr lang="tr-TR" sz="2800" dirty="0" smtClean="0"/>
              <a:t>. </a:t>
            </a:r>
            <a:r>
              <a:rPr lang="tr-TR" sz="2800" dirty="0"/>
              <a:t>İdareler, kaynakların amaçlarına ve mevzuata uygun, etkili, ekonomik ve verimli bir şekilde kullanılması </a:t>
            </a:r>
            <a:r>
              <a:rPr lang="tr-TR" sz="2800" dirty="0" smtClean="0"/>
              <a:t>için gerekli </a:t>
            </a:r>
            <a:r>
              <a:rPr lang="tr-TR" sz="2800" dirty="0"/>
              <a:t>ön malî kontrol </a:t>
            </a:r>
            <a:r>
              <a:rPr lang="tr-TR" sz="2800" dirty="0" smtClean="0"/>
              <a:t>önlemlerini alır. </a:t>
            </a:r>
            <a:r>
              <a:rPr lang="tr-TR" sz="2800" dirty="0"/>
              <a:t>Etkin bir ön malî kontrol mekanizmasının kurulması idarelerin </a:t>
            </a:r>
            <a:r>
              <a:rPr lang="tr-TR" sz="2800" dirty="0" smtClean="0"/>
              <a:t>sorumluluğundadır.</a:t>
            </a:r>
            <a:endParaRPr lang="tr-TR" sz="2800" dirty="0"/>
          </a:p>
        </p:txBody>
      </p:sp>
    </p:spTree>
    <p:extLst>
      <p:ext uri="{BB962C8B-B14F-4D97-AF65-F5344CB8AC3E}">
        <p14:creationId xmlns:p14="http://schemas.microsoft.com/office/powerpoint/2010/main" val="879784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80728"/>
            <a:ext cx="8291264" cy="5472608"/>
          </a:xfrm>
        </p:spPr>
        <p:txBody>
          <a:bodyPr>
            <a:noAutofit/>
          </a:bodyPr>
          <a:lstStyle/>
          <a:p>
            <a:pPr>
              <a:buFont typeface="Wingdings" pitchFamily="2" charset="2"/>
              <a:buChar char="Ø"/>
            </a:pPr>
            <a:r>
              <a:rPr lang="tr-TR" sz="2800" dirty="0">
                <a:solidFill>
                  <a:schemeClr val="accent2"/>
                </a:solidFill>
              </a:rPr>
              <a:t>Bütçe kesin hesabının </a:t>
            </a:r>
            <a:r>
              <a:rPr lang="tr-TR" sz="2800" dirty="0" smtClean="0">
                <a:solidFill>
                  <a:schemeClr val="accent2"/>
                </a:solidFill>
              </a:rPr>
              <a:t>hazırlanması:</a:t>
            </a:r>
          </a:p>
          <a:p>
            <a:r>
              <a:rPr lang="tr-TR" sz="2800" dirty="0"/>
              <a:t>Merkezî yönetim kapsamındaki kamu idarelerinin bütçe kesin hesapları, Bakanlıkça belirlenen usul ve </a:t>
            </a:r>
            <a:r>
              <a:rPr lang="tr-TR" sz="2800" dirty="0" smtClean="0"/>
              <a:t>esaslar çerçevesinde </a:t>
            </a:r>
            <a:r>
              <a:rPr lang="tr-TR" sz="2800" dirty="0"/>
              <a:t>strateji geliştirme birimleri tarafından hazırlanarak, üst yönetici ve bağlı, ilgili ya da ilişkili bulunulan </a:t>
            </a:r>
            <a:r>
              <a:rPr lang="tr-TR" sz="2800" dirty="0" smtClean="0"/>
              <a:t>bakan tarafından </a:t>
            </a:r>
            <a:r>
              <a:rPr lang="tr-TR" sz="2800" dirty="0"/>
              <a:t>onaylanır ve kesin hesap kanun tasarısına dahil edilmek üzere Bakanlığa gönderilir</a:t>
            </a:r>
            <a:r>
              <a:rPr lang="tr-TR" sz="2800" dirty="0" smtClean="0"/>
              <a:t>.</a:t>
            </a:r>
          </a:p>
          <a:p>
            <a:pPr>
              <a:buFont typeface="Wingdings" pitchFamily="2" charset="2"/>
              <a:buChar char="Ø"/>
            </a:pPr>
            <a:r>
              <a:rPr lang="tr-TR" sz="2800" dirty="0" smtClean="0">
                <a:solidFill>
                  <a:schemeClr val="accent2"/>
                </a:solidFill>
              </a:rPr>
              <a:t>Bütçe </a:t>
            </a:r>
            <a:r>
              <a:rPr lang="tr-TR" sz="2800" dirty="0">
                <a:solidFill>
                  <a:schemeClr val="accent2"/>
                </a:solidFill>
              </a:rPr>
              <a:t>uygulama </a:t>
            </a:r>
            <a:r>
              <a:rPr lang="tr-TR" sz="2800" dirty="0" smtClean="0">
                <a:solidFill>
                  <a:schemeClr val="accent2"/>
                </a:solidFill>
              </a:rPr>
              <a:t>sonuçlarının raporlanması:</a:t>
            </a:r>
          </a:p>
          <a:p>
            <a:r>
              <a:rPr lang="tr-TR" sz="2800" dirty="0"/>
              <a:t>Bütçe uygulama sonuçlarına ilişkin her türlü rapor, cetvel ve belge strateji geliştirme </a:t>
            </a:r>
            <a:r>
              <a:rPr lang="tr-TR" sz="2800" dirty="0" smtClean="0"/>
              <a:t>birimleri tarafından hazırlanır.</a:t>
            </a:r>
            <a:endParaRPr lang="tr-TR" sz="2800" dirty="0"/>
          </a:p>
        </p:txBody>
      </p:sp>
    </p:spTree>
    <p:extLst>
      <p:ext uri="{BB962C8B-B14F-4D97-AF65-F5344CB8AC3E}">
        <p14:creationId xmlns:p14="http://schemas.microsoft.com/office/powerpoint/2010/main" val="7496395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741368"/>
          </a:xfrm>
        </p:spPr>
        <p:txBody>
          <a:bodyPr>
            <a:normAutofit/>
          </a:bodyPr>
          <a:lstStyle/>
          <a:p>
            <a:pPr>
              <a:buFont typeface="Wingdings" pitchFamily="2" charset="2"/>
              <a:buChar char="Ø"/>
            </a:pPr>
            <a:endParaRPr lang="tr-TR" sz="2800" dirty="0" smtClean="0"/>
          </a:p>
          <a:p>
            <a:pPr marL="0" indent="0">
              <a:buNone/>
            </a:pPr>
            <a:endParaRPr lang="tr-TR" sz="2800" dirty="0"/>
          </a:p>
          <a:p>
            <a:pPr>
              <a:buFont typeface="Wingdings" pitchFamily="2" charset="2"/>
              <a:buChar char="Ø"/>
            </a:pPr>
            <a:r>
              <a:rPr lang="tr-TR" sz="2800" dirty="0" smtClean="0">
                <a:solidFill>
                  <a:schemeClr val="accent2"/>
                </a:solidFill>
              </a:rPr>
              <a:t>İdare </a:t>
            </a:r>
            <a:r>
              <a:rPr lang="tr-TR" sz="2800" dirty="0">
                <a:solidFill>
                  <a:schemeClr val="accent2"/>
                </a:solidFill>
              </a:rPr>
              <a:t>faaliyet raporunun </a:t>
            </a:r>
            <a:r>
              <a:rPr lang="tr-TR" sz="2800" dirty="0" smtClean="0">
                <a:solidFill>
                  <a:schemeClr val="accent2"/>
                </a:solidFill>
              </a:rPr>
              <a:t>hazırlanması:</a:t>
            </a:r>
          </a:p>
          <a:p>
            <a:pPr marL="0" indent="0">
              <a:buNone/>
            </a:pPr>
            <a:endParaRPr lang="tr-TR" sz="2800" dirty="0" smtClean="0"/>
          </a:p>
          <a:p>
            <a:r>
              <a:rPr lang="tr-TR" sz="2800" dirty="0" smtClean="0"/>
              <a:t>Harcama </a:t>
            </a:r>
            <a:r>
              <a:rPr lang="tr-TR" sz="2800" dirty="0"/>
              <a:t>birimleri tarafından hazırlanan birim faaliyet raporları, idare faaliyet </a:t>
            </a:r>
            <a:r>
              <a:rPr lang="tr-TR" sz="2800" dirty="0" smtClean="0"/>
              <a:t>raporunun hazırlanmasında </a:t>
            </a:r>
            <a:r>
              <a:rPr lang="tr-TR" sz="2800" dirty="0"/>
              <a:t>esas alınmak üzere, strateji geliştirme birimlerine gönderilir. Strateji geliştirme birimleri </a:t>
            </a:r>
            <a:r>
              <a:rPr lang="tr-TR" sz="2800" dirty="0" smtClean="0"/>
              <a:t>tarafından harcama </a:t>
            </a:r>
            <a:r>
              <a:rPr lang="tr-TR" sz="2800" dirty="0"/>
              <a:t>birimleri arasında koordinasyon sağlanarak idare faaliyet raporu hazırlanır ve üst yönetici ile bağlı, ilgili </a:t>
            </a:r>
            <a:r>
              <a:rPr lang="tr-TR" sz="2800" dirty="0" smtClean="0"/>
              <a:t>veya ilişkili </a:t>
            </a:r>
            <a:r>
              <a:rPr lang="tr-TR" sz="2800" dirty="0"/>
              <a:t>bulunulan bakan tarafından onaylanır</a:t>
            </a:r>
            <a:r>
              <a:rPr lang="tr-TR" sz="2800" dirty="0" smtClean="0"/>
              <a:t>.</a:t>
            </a:r>
          </a:p>
        </p:txBody>
      </p:sp>
    </p:spTree>
    <p:extLst>
      <p:ext uri="{BB962C8B-B14F-4D97-AF65-F5344CB8AC3E}">
        <p14:creationId xmlns:p14="http://schemas.microsoft.com/office/powerpoint/2010/main" val="1282295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075240" cy="4929411"/>
          </a:xfrm>
        </p:spPr>
        <p:txBody>
          <a:bodyPr>
            <a:normAutofit/>
          </a:bodyPr>
          <a:lstStyle/>
          <a:p>
            <a:pPr>
              <a:buFont typeface="Wingdings" pitchFamily="2" charset="2"/>
              <a:buChar char="Ø"/>
            </a:pPr>
            <a:r>
              <a:rPr lang="tr-TR" sz="2800" dirty="0">
                <a:solidFill>
                  <a:schemeClr val="accent2"/>
                </a:solidFill>
              </a:rPr>
              <a:t>Yatırım değerlendirme raporunun hazırlanması</a:t>
            </a:r>
            <a:r>
              <a:rPr lang="tr-TR" sz="2800" dirty="0" smtClean="0">
                <a:solidFill>
                  <a:schemeClr val="accent2"/>
                </a:solidFill>
              </a:rPr>
              <a:t>:</a:t>
            </a:r>
          </a:p>
          <a:p>
            <a:pPr marL="0" indent="0">
              <a:buNone/>
            </a:pPr>
            <a:endParaRPr lang="tr-TR" sz="2800" dirty="0"/>
          </a:p>
          <a:p>
            <a:r>
              <a:rPr lang="tr-TR" sz="2800" dirty="0"/>
              <a:t>Yatırım projelerini uygulayan harcama birimleri, yıllık yatırım değerlendirme raporunun hazırlanmasına dayanak teşkil eden bilgi ve belgeleri strateji geliştirme birimlerine gönderir. Yatırım projelerinin gerçekleşme ve uygulama sonuçlarına ilişkin yıllık yatırım değerlendirme raporu, strateji geliştirme birimleri tarafından hazırlanarak </a:t>
            </a:r>
            <a:r>
              <a:rPr lang="tr-TR" sz="2800" dirty="0" smtClean="0"/>
              <a:t>Cumhurbaşkanlığına </a:t>
            </a:r>
            <a:r>
              <a:rPr lang="tr-TR" sz="2800" dirty="0" smtClean="0"/>
              <a:t>gönderilir</a:t>
            </a:r>
            <a:r>
              <a:rPr lang="tr-TR" sz="2800" dirty="0"/>
              <a:t>.</a:t>
            </a:r>
          </a:p>
          <a:p>
            <a:pPr marL="0" indent="0">
              <a:buNone/>
            </a:pPr>
            <a:endParaRPr lang="tr-TR" dirty="0"/>
          </a:p>
        </p:txBody>
      </p:sp>
    </p:spTree>
    <p:extLst>
      <p:ext uri="{BB962C8B-B14F-4D97-AF65-F5344CB8AC3E}">
        <p14:creationId xmlns:p14="http://schemas.microsoft.com/office/powerpoint/2010/main" val="245267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80728"/>
            <a:ext cx="8568952" cy="5544616"/>
          </a:xfrm>
        </p:spPr>
        <p:txBody>
          <a:bodyPr>
            <a:noAutofit/>
          </a:bodyPr>
          <a:lstStyle/>
          <a:p>
            <a:pPr>
              <a:buFont typeface="Wingdings" pitchFamily="2" charset="2"/>
              <a:buChar char="Ø"/>
            </a:pPr>
            <a:r>
              <a:rPr lang="tr-TR" sz="2800" dirty="0">
                <a:solidFill>
                  <a:schemeClr val="accent2"/>
                </a:solidFill>
              </a:rPr>
              <a:t>Malî istatistiklerin </a:t>
            </a:r>
            <a:r>
              <a:rPr lang="tr-TR" sz="2800" dirty="0" smtClean="0">
                <a:solidFill>
                  <a:schemeClr val="accent2"/>
                </a:solidFill>
              </a:rPr>
              <a:t>hazırlanması:</a:t>
            </a:r>
          </a:p>
          <a:p>
            <a:r>
              <a:rPr lang="tr-TR" sz="2800" dirty="0"/>
              <a:t>Merkezî yönetim kapsamındaki kamu idarelerinin malî istatistiklerinin hazırlanmasına </a:t>
            </a:r>
            <a:r>
              <a:rPr lang="tr-TR" sz="2800" dirty="0" smtClean="0"/>
              <a:t>dayanak teşkil </a:t>
            </a:r>
            <a:r>
              <a:rPr lang="tr-TR" sz="2800" dirty="0"/>
              <a:t>eden istatistikî bilgiler strateji geliştirme birimleri tarafından hazırlanarak </a:t>
            </a:r>
            <a:r>
              <a:rPr lang="tr-TR" sz="2800" dirty="0" smtClean="0"/>
              <a:t>Hazine ve Maliye Bakanlığına </a:t>
            </a:r>
            <a:r>
              <a:rPr lang="tr-TR" sz="2800" dirty="0"/>
              <a:t>gönderilir</a:t>
            </a:r>
            <a:r>
              <a:rPr lang="tr-TR" sz="2800" dirty="0" smtClean="0"/>
              <a:t>.</a:t>
            </a:r>
          </a:p>
          <a:p>
            <a:pPr>
              <a:buFont typeface="Wingdings" pitchFamily="2" charset="2"/>
              <a:buChar char="Ø"/>
            </a:pPr>
            <a:r>
              <a:rPr lang="tr-TR" sz="2800" dirty="0" smtClean="0">
                <a:solidFill>
                  <a:schemeClr val="accent2"/>
                </a:solidFill>
              </a:rPr>
              <a:t>Malî </a:t>
            </a:r>
            <a:r>
              <a:rPr lang="tr-TR" sz="2800" dirty="0">
                <a:solidFill>
                  <a:schemeClr val="accent2"/>
                </a:solidFill>
              </a:rPr>
              <a:t>iş ve işlemlerin diğer idareler nezdinde </a:t>
            </a:r>
            <a:r>
              <a:rPr lang="tr-TR" sz="2800" dirty="0" smtClean="0">
                <a:solidFill>
                  <a:schemeClr val="accent2"/>
                </a:solidFill>
              </a:rPr>
              <a:t>izlenmesi:</a:t>
            </a:r>
          </a:p>
          <a:p>
            <a:r>
              <a:rPr lang="tr-TR" sz="2800" dirty="0"/>
              <a:t>İdarelerin, diğer idareler nezdindeki malî iş ve işlemleri, harcama birimleri arasında </a:t>
            </a:r>
            <a:r>
              <a:rPr lang="tr-TR" sz="2800" dirty="0" smtClean="0"/>
              <a:t>koordinasyon sağlanarak</a:t>
            </a:r>
            <a:r>
              <a:rPr lang="tr-TR" sz="2800" dirty="0"/>
              <a:t>, strateji geliştirme birimleri tarafından izlenir ve sonuçlandırılır. Bu konudaki yazışmalar strateji </a:t>
            </a:r>
            <a:r>
              <a:rPr lang="tr-TR" sz="2800" dirty="0" smtClean="0"/>
              <a:t>geliştirme birimleri </a:t>
            </a:r>
            <a:r>
              <a:rPr lang="tr-TR" sz="2800" dirty="0"/>
              <a:t>tarafından yapılır.</a:t>
            </a:r>
          </a:p>
        </p:txBody>
      </p:sp>
    </p:spTree>
    <p:extLst>
      <p:ext uri="{BB962C8B-B14F-4D97-AF65-F5344CB8AC3E}">
        <p14:creationId xmlns:p14="http://schemas.microsoft.com/office/powerpoint/2010/main" val="1777886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8568952" cy="5688632"/>
          </a:xfrm>
        </p:spPr>
        <p:txBody>
          <a:bodyPr>
            <a:normAutofit/>
          </a:bodyPr>
          <a:lstStyle/>
          <a:p>
            <a:pPr>
              <a:buFont typeface="Wingdings" pitchFamily="2" charset="2"/>
              <a:buChar char="Ø"/>
            </a:pPr>
            <a:endParaRPr lang="tr-TR" sz="2800" dirty="0" smtClean="0"/>
          </a:p>
          <a:p>
            <a:pPr>
              <a:buFont typeface="Wingdings" pitchFamily="2" charset="2"/>
              <a:buChar char="Ø"/>
            </a:pPr>
            <a:r>
              <a:rPr lang="tr-TR" sz="2800" dirty="0" smtClean="0">
                <a:solidFill>
                  <a:schemeClr val="accent2"/>
                </a:solidFill>
              </a:rPr>
              <a:t>Danışmanlık </a:t>
            </a:r>
            <a:r>
              <a:rPr lang="tr-TR" sz="2800" dirty="0">
                <a:solidFill>
                  <a:schemeClr val="accent2"/>
                </a:solidFill>
              </a:rPr>
              <a:t>hizmeti sunma ve bilgilendirme </a:t>
            </a:r>
            <a:r>
              <a:rPr lang="tr-TR" sz="2800" dirty="0" smtClean="0">
                <a:solidFill>
                  <a:schemeClr val="accent2"/>
                </a:solidFill>
              </a:rPr>
              <a:t>yükümlülüğü:</a:t>
            </a:r>
          </a:p>
          <a:p>
            <a:pPr>
              <a:buSzPct val="145000"/>
              <a:buFont typeface="Arial" pitchFamily="34" charset="0"/>
              <a:buChar char="•"/>
            </a:pPr>
            <a:r>
              <a:rPr lang="tr-TR" sz="2800" dirty="0" smtClean="0"/>
              <a:t>Strateji </a:t>
            </a:r>
            <a:r>
              <a:rPr lang="tr-TR" sz="2800" dirty="0"/>
              <a:t>geliştirme birimleri, harcama birimleri tarafından birimlerine ilişkin olarak </a:t>
            </a:r>
            <a:r>
              <a:rPr lang="tr-TR" sz="2800" dirty="0" smtClean="0"/>
              <a:t>istenilen bilgileri </a:t>
            </a:r>
            <a:r>
              <a:rPr lang="tr-TR" sz="2800" dirty="0"/>
              <a:t>sağlamak ve harcama birimlerine malî konularda danışmanlık hizmeti sunmakla </a:t>
            </a:r>
            <a:r>
              <a:rPr lang="tr-TR" sz="2800" dirty="0" smtClean="0"/>
              <a:t>yükümlüdür.</a:t>
            </a:r>
          </a:p>
          <a:p>
            <a:pPr>
              <a:buSzPct val="145000"/>
              <a:buFont typeface="Arial" pitchFamily="34" charset="0"/>
              <a:buChar char="•"/>
            </a:pPr>
            <a:r>
              <a:rPr lang="tr-TR" sz="2800" dirty="0" smtClean="0"/>
              <a:t>Harcama </a:t>
            </a:r>
            <a:r>
              <a:rPr lang="tr-TR" sz="2800" dirty="0"/>
              <a:t>birimleri, malî mevzuatta meydana gelen değişiklikler konusunda strateji geliştirme birimleri </a:t>
            </a:r>
            <a:r>
              <a:rPr lang="tr-TR" sz="2800" dirty="0" smtClean="0"/>
              <a:t>tarafından uygun </a:t>
            </a:r>
            <a:r>
              <a:rPr lang="tr-TR" sz="2800" dirty="0"/>
              <a:t>araçlarla bilgilendirilir</a:t>
            </a:r>
            <a:r>
              <a:rPr lang="tr-TR" sz="2800" dirty="0" smtClean="0"/>
              <a:t>.</a:t>
            </a:r>
          </a:p>
          <a:p>
            <a:endParaRPr lang="tr-TR" sz="2400" dirty="0"/>
          </a:p>
        </p:txBody>
      </p:sp>
    </p:spTree>
    <p:extLst>
      <p:ext uri="{BB962C8B-B14F-4D97-AF65-F5344CB8AC3E}">
        <p14:creationId xmlns:p14="http://schemas.microsoft.com/office/powerpoint/2010/main" val="1415598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052736"/>
            <a:ext cx="8363272" cy="5328592"/>
          </a:xfrm>
        </p:spPr>
        <p:txBody>
          <a:bodyPr>
            <a:noAutofit/>
          </a:bodyPr>
          <a:lstStyle/>
          <a:p>
            <a:pPr>
              <a:buFont typeface="Wingdings" pitchFamily="2" charset="2"/>
              <a:buChar char="Ø"/>
            </a:pPr>
            <a:r>
              <a:rPr lang="tr-TR" sz="2800" dirty="0">
                <a:solidFill>
                  <a:schemeClr val="accent2"/>
                </a:solidFill>
              </a:rPr>
              <a:t>İç kontrol sistemi ve </a:t>
            </a:r>
            <a:r>
              <a:rPr lang="tr-TR" sz="2800" dirty="0" smtClean="0">
                <a:solidFill>
                  <a:schemeClr val="accent2"/>
                </a:solidFill>
              </a:rPr>
              <a:t>standartları:</a:t>
            </a:r>
          </a:p>
          <a:p>
            <a:pPr>
              <a:buSzPct val="145000"/>
              <a:buFont typeface="Arial" pitchFamily="34" charset="0"/>
              <a:buChar char="•"/>
            </a:pPr>
            <a:endParaRPr lang="tr-TR" sz="2800" dirty="0" smtClean="0"/>
          </a:p>
          <a:p>
            <a:pPr>
              <a:buSzPct val="145000"/>
              <a:buFont typeface="Arial" pitchFamily="34" charset="0"/>
              <a:buChar char="•"/>
            </a:pPr>
            <a:r>
              <a:rPr lang="tr-TR" sz="2800" dirty="0" smtClean="0"/>
              <a:t>Strateji </a:t>
            </a:r>
            <a:r>
              <a:rPr lang="tr-TR" sz="2800" dirty="0"/>
              <a:t>geliştirme birimleri, iç kontrol sisteminin kurulması, standartlarının uygulanması </a:t>
            </a:r>
            <a:r>
              <a:rPr lang="tr-TR" sz="2800" dirty="0" smtClean="0"/>
              <a:t>ve geliştirilmesi </a:t>
            </a:r>
            <a:r>
              <a:rPr lang="tr-TR" sz="2800" dirty="0"/>
              <a:t>konularında çalışmalar yapar ve çalışma sonuçlarını üst yöneticiye sunar</a:t>
            </a:r>
            <a:r>
              <a:rPr lang="tr-TR" sz="2800" dirty="0" smtClean="0"/>
              <a:t>.</a:t>
            </a:r>
          </a:p>
          <a:p>
            <a:pPr>
              <a:buSzPct val="145000"/>
              <a:buFont typeface="Arial" pitchFamily="34" charset="0"/>
              <a:buChar char="•"/>
            </a:pPr>
            <a:r>
              <a:rPr lang="tr-TR" sz="2800" dirty="0" smtClean="0"/>
              <a:t>Kanuna </a:t>
            </a:r>
            <a:r>
              <a:rPr lang="tr-TR" sz="2800" dirty="0"/>
              <a:t>ve Bakanlıkça belirlenen standartlara aykırı olmamak şartıyla, idarece gerekli görülen her türlü </a:t>
            </a:r>
            <a:r>
              <a:rPr lang="tr-TR" sz="2800" dirty="0" smtClean="0"/>
              <a:t>yöntem, süreç </a:t>
            </a:r>
            <a:r>
              <a:rPr lang="tr-TR" sz="2800" dirty="0"/>
              <a:t>ve özellikli işlemlere ilişkin standartlar strateji geliştirme birimleri tarafından hazırlanır ve üst yöneticinin </a:t>
            </a:r>
            <a:r>
              <a:rPr lang="tr-TR" sz="2800" dirty="0" smtClean="0"/>
              <a:t>onayına sunulur</a:t>
            </a:r>
            <a:r>
              <a:rPr lang="tr-TR" sz="2800" dirty="0"/>
              <a:t>.</a:t>
            </a:r>
          </a:p>
        </p:txBody>
      </p:sp>
    </p:spTree>
    <p:extLst>
      <p:ext uri="{BB962C8B-B14F-4D97-AF65-F5344CB8AC3E}">
        <p14:creationId xmlns:p14="http://schemas.microsoft.com/office/powerpoint/2010/main" val="109075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4294967295"/>
            <p:extLst>
              <p:ext uri="{D42A27DB-BD31-4B8C-83A1-F6EECF244321}">
                <p14:modId xmlns:p14="http://schemas.microsoft.com/office/powerpoint/2010/main" val="3610730116"/>
              </p:ext>
            </p:extLst>
          </p:nvPr>
        </p:nvGraphicFramePr>
        <p:xfrm>
          <a:off x="0" y="764704"/>
          <a:ext cx="8329229" cy="5139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Yay 6"/>
          <p:cNvSpPr/>
          <p:nvPr/>
        </p:nvSpPr>
        <p:spPr>
          <a:xfrm>
            <a:off x="4697706" y="2524384"/>
            <a:ext cx="1336662" cy="1336662"/>
          </a:xfrm>
          <a:prstGeom prst="arc">
            <a:avLst>
              <a:gd name="adj1" fmla="val 13200000"/>
              <a:gd name="adj2" fmla="val 19200000"/>
            </a:avLst>
          </a:prstGeom>
          <a:ln>
            <a:solidFill>
              <a:schemeClr val="accent2"/>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tr-TR" dirty="0" smtClean="0"/>
          </a:p>
          <a:p>
            <a:r>
              <a:rPr lang="tr-TR" dirty="0" smtClean="0"/>
              <a:t>Yönetim  </a:t>
            </a:r>
          </a:p>
          <a:p>
            <a:r>
              <a:rPr lang="tr-TR" dirty="0" smtClean="0"/>
              <a:t>   Bilgi       </a:t>
            </a:r>
          </a:p>
          <a:p>
            <a:r>
              <a:rPr lang="tr-TR" dirty="0" smtClean="0"/>
              <a:t>Sistemi</a:t>
            </a:r>
            <a:endParaRPr lang="tr-TR" dirty="0"/>
          </a:p>
        </p:txBody>
      </p:sp>
      <p:sp>
        <p:nvSpPr>
          <p:cNvPr id="8" name="Yay 7"/>
          <p:cNvSpPr/>
          <p:nvPr/>
        </p:nvSpPr>
        <p:spPr>
          <a:xfrm>
            <a:off x="4696428" y="2341427"/>
            <a:ext cx="1336662" cy="1572945"/>
          </a:xfrm>
          <a:prstGeom prst="arc">
            <a:avLst>
              <a:gd name="adj1" fmla="val 2400000"/>
              <a:gd name="adj2" fmla="val 8400000"/>
            </a:avLst>
          </a:prstGeom>
          <a:ln>
            <a:solidFill>
              <a:schemeClr val="accent2"/>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cxnSp>
        <p:nvCxnSpPr>
          <p:cNvPr id="9" name="Düz Bağlayıcı 8"/>
          <p:cNvCxnSpPr/>
          <p:nvPr/>
        </p:nvCxnSpPr>
        <p:spPr>
          <a:xfrm>
            <a:off x="5381416" y="2524384"/>
            <a:ext cx="0" cy="23628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Dirsek Bağlayıcısı 19"/>
          <p:cNvCxnSpPr/>
          <p:nvPr/>
        </p:nvCxnSpPr>
        <p:spPr>
          <a:xfrm rot="16200000" flipH="1">
            <a:off x="1840019" y="4225877"/>
            <a:ext cx="883741" cy="432049"/>
          </a:xfrm>
          <a:prstGeom prst="bentConnector3">
            <a:avLst>
              <a:gd name="adj1" fmla="val 51568"/>
            </a:avLst>
          </a:prstGeom>
          <a:noFill/>
          <a:ln w="9525" cap="flat" cmpd="sng" algn="ctr">
            <a:solidFill>
              <a:schemeClr val="accent2">
                <a:lumMod val="50000"/>
              </a:schemeClr>
            </a:solidFill>
            <a:prstDash val="solid"/>
            <a:tailEnd type="arrow"/>
          </a:ln>
          <a:effectLst/>
        </p:spPr>
      </p:cxnSp>
      <p:cxnSp>
        <p:nvCxnSpPr>
          <p:cNvPr id="21" name="Dirsek Bağlayıcısı 20"/>
          <p:cNvCxnSpPr/>
          <p:nvPr/>
        </p:nvCxnSpPr>
        <p:spPr>
          <a:xfrm rot="5400000">
            <a:off x="478577" y="4134763"/>
            <a:ext cx="842031" cy="432048"/>
          </a:xfrm>
          <a:prstGeom prst="bentConnector3">
            <a:avLst>
              <a:gd name="adj1" fmla="val 50000"/>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Düz Ok Bağlayıcısı 21"/>
          <p:cNvCxnSpPr/>
          <p:nvPr/>
        </p:nvCxnSpPr>
        <p:spPr>
          <a:xfrm>
            <a:off x="1583625" y="3950457"/>
            <a:ext cx="0" cy="713711"/>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Düz Ok Bağlayıcısı 22"/>
          <p:cNvCxnSpPr/>
          <p:nvPr/>
        </p:nvCxnSpPr>
        <p:spPr>
          <a:xfrm>
            <a:off x="7020272" y="3914372"/>
            <a:ext cx="0" cy="793872"/>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Dirsek Bağlayıcısı 23"/>
          <p:cNvCxnSpPr/>
          <p:nvPr/>
        </p:nvCxnSpPr>
        <p:spPr>
          <a:xfrm rot="16200000" flipH="1">
            <a:off x="7267980" y="4184372"/>
            <a:ext cx="872737" cy="504056"/>
          </a:xfrm>
          <a:prstGeom prst="bentConnector3">
            <a:avLst>
              <a:gd name="adj1" fmla="val 50000"/>
            </a:avLst>
          </a:prstGeom>
          <a:noFill/>
          <a:ln w="9525" cap="flat" cmpd="sng" algn="ctr">
            <a:solidFill>
              <a:schemeClr val="accent2">
                <a:lumMod val="50000"/>
              </a:schemeClr>
            </a:solidFill>
            <a:prstDash val="solid"/>
            <a:tailEnd type="arrow"/>
          </a:ln>
          <a:effectLst/>
        </p:spPr>
      </p:cxnSp>
      <p:cxnSp>
        <p:nvCxnSpPr>
          <p:cNvPr id="25" name="Dirsek Bağlayıcısı 24"/>
          <p:cNvCxnSpPr/>
          <p:nvPr/>
        </p:nvCxnSpPr>
        <p:spPr>
          <a:xfrm rot="5400000">
            <a:off x="5988997" y="4098758"/>
            <a:ext cx="826840" cy="504059"/>
          </a:xfrm>
          <a:prstGeom prst="bentConnector3">
            <a:avLst>
              <a:gd name="adj1" fmla="val 50000"/>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Metin kutusu 30"/>
          <p:cNvSpPr txBox="1"/>
          <p:nvPr/>
        </p:nvSpPr>
        <p:spPr>
          <a:xfrm>
            <a:off x="1038588" y="4872768"/>
            <a:ext cx="1100623" cy="553998"/>
          </a:xfrm>
          <a:prstGeom prst="rect">
            <a:avLst/>
          </a:prstGeom>
          <a:noFill/>
        </p:spPr>
        <p:txBody>
          <a:bodyPr wrap="square" rtlCol="0">
            <a:spAutoFit/>
          </a:bodyPr>
          <a:lstStyle/>
          <a:p>
            <a:r>
              <a:rPr lang="tr-TR" sz="1500" dirty="0" smtClean="0"/>
              <a:t>Misyon Belirleme</a:t>
            </a:r>
            <a:endParaRPr lang="tr-TR" sz="1500" dirty="0"/>
          </a:p>
        </p:txBody>
      </p:sp>
      <p:sp>
        <p:nvSpPr>
          <p:cNvPr id="1024" name="Metin kutusu 1023"/>
          <p:cNvSpPr txBox="1"/>
          <p:nvPr/>
        </p:nvSpPr>
        <p:spPr>
          <a:xfrm>
            <a:off x="-26703" y="4872768"/>
            <a:ext cx="1142319" cy="1015663"/>
          </a:xfrm>
          <a:prstGeom prst="rect">
            <a:avLst/>
          </a:prstGeom>
          <a:noFill/>
        </p:spPr>
        <p:txBody>
          <a:bodyPr wrap="square" rtlCol="0">
            <a:spAutoFit/>
          </a:bodyPr>
          <a:lstStyle/>
          <a:p>
            <a:r>
              <a:rPr lang="tr-TR" sz="1500" dirty="0" smtClean="0"/>
              <a:t>Kurumsal ve Bireysel Hedefler Oluşturma</a:t>
            </a:r>
            <a:endParaRPr lang="tr-TR" sz="1500" dirty="0"/>
          </a:p>
        </p:txBody>
      </p:sp>
      <p:sp>
        <p:nvSpPr>
          <p:cNvPr id="1025" name="Metin kutusu 1024"/>
          <p:cNvSpPr txBox="1"/>
          <p:nvPr/>
        </p:nvSpPr>
        <p:spPr>
          <a:xfrm>
            <a:off x="2065865" y="4872768"/>
            <a:ext cx="1995722" cy="784830"/>
          </a:xfrm>
          <a:prstGeom prst="rect">
            <a:avLst/>
          </a:prstGeom>
          <a:noFill/>
        </p:spPr>
        <p:txBody>
          <a:bodyPr wrap="square" rtlCol="0">
            <a:spAutoFit/>
          </a:bodyPr>
          <a:lstStyle/>
          <a:p>
            <a:r>
              <a:rPr lang="tr-TR" sz="1500" dirty="0" smtClean="0"/>
              <a:t>Veri-Analiz </a:t>
            </a:r>
          </a:p>
          <a:p>
            <a:r>
              <a:rPr lang="tr-TR" sz="1500" dirty="0" smtClean="0"/>
              <a:t>ve </a:t>
            </a:r>
          </a:p>
          <a:p>
            <a:r>
              <a:rPr lang="tr-TR" sz="1500" dirty="0" smtClean="0"/>
              <a:t>Araştırma-geliştirme</a:t>
            </a:r>
            <a:endParaRPr lang="tr-TR" sz="1500" dirty="0"/>
          </a:p>
        </p:txBody>
      </p:sp>
      <p:sp>
        <p:nvSpPr>
          <p:cNvPr id="1034" name="Metin kutusu 1033"/>
          <p:cNvSpPr txBox="1"/>
          <p:nvPr/>
        </p:nvSpPr>
        <p:spPr>
          <a:xfrm>
            <a:off x="5570873" y="4848603"/>
            <a:ext cx="1159027" cy="784830"/>
          </a:xfrm>
          <a:prstGeom prst="rect">
            <a:avLst/>
          </a:prstGeom>
          <a:noFill/>
        </p:spPr>
        <p:txBody>
          <a:bodyPr wrap="square" rtlCol="0">
            <a:spAutoFit/>
          </a:bodyPr>
          <a:lstStyle/>
          <a:p>
            <a:r>
              <a:rPr lang="tr-TR" sz="1500" dirty="0" smtClean="0"/>
              <a:t>Bütçe ve Performans Programı</a:t>
            </a:r>
            <a:endParaRPr lang="tr-TR" sz="1500" dirty="0"/>
          </a:p>
        </p:txBody>
      </p:sp>
      <p:sp>
        <p:nvSpPr>
          <p:cNvPr id="1035" name="Metin kutusu 1034"/>
          <p:cNvSpPr txBox="1"/>
          <p:nvPr/>
        </p:nvSpPr>
        <p:spPr>
          <a:xfrm>
            <a:off x="6602547" y="4918933"/>
            <a:ext cx="1290203" cy="1015663"/>
          </a:xfrm>
          <a:prstGeom prst="rect">
            <a:avLst/>
          </a:prstGeom>
          <a:noFill/>
        </p:spPr>
        <p:txBody>
          <a:bodyPr wrap="square" rtlCol="0">
            <a:spAutoFit/>
          </a:bodyPr>
          <a:lstStyle/>
          <a:p>
            <a:r>
              <a:rPr lang="tr-TR" sz="1500" dirty="0" smtClean="0"/>
              <a:t>Muhasebe, </a:t>
            </a:r>
          </a:p>
          <a:p>
            <a:r>
              <a:rPr lang="tr-TR" sz="1500" dirty="0" smtClean="0"/>
              <a:t>Kesin Hesap </a:t>
            </a:r>
          </a:p>
          <a:p>
            <a:r>
              <a:rPr lang="tr-TR" sz="1500" dirty="0" smtClean="0"/>
              <a:t>ve Raporlama</a:t>
            </a:r>
            <a:endParaRPr lang="tr-TR" sz="1500" dirty="0"/>
          </a:p>
        </p:txBody>
      </p:sp>
      <p:sp>
        <p:nvSpPr>
          <p:cNvPr id="1036" name="Metin kutusu 1035"/>
          <p:cNvSpPr txBox="1"/>
          <p:nvPr/>
        </p:nvSpPr>
        <p:spPr>
          <a:xfrm>
            <a:off x="7814082" y="4993334"/>
            <a:ext cx="814771" cy="553998"/>
          </a:xfrm>
          <a:prstGeom prst="rect">
            <a:avLst/>
          </a:prstGeom>
          <a:noFill/>
        </p:spPr>
        <p:txBody>
          <a:bodyPr wrap="square" rtlCol="0">
            <a:spAutoFit/>
          </a:bodyPr>
          <a:lstStyle/>
          <a:p>
            <a:r>
              <a:rPr lang="tr-TR" sz="1500" dirty="0" smtClean="0"/>
              <a:t>İç kontrol</a:t>
            </a:r>
            <a:endParaRPr lang="tr-TR" sz="1500" dirty="0"/>
          </a:p>
        </p:txBody>
      </p:sp>
    </p:spTree>
    <p:extLst>
      <p:ext uri="{BB962C8B-B14F-4D97-AF65-F5344CB8AC3E}">
        <p14:creationId xmlns:p14="http://schemas.microsoft.com/office/powerpoint/2010/main" val="2132005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525963"/>
          </a:xfrm>
        </p:spPr>
        <p:txBody>
          <a:bodyPr>
            <a:normAutofit/>
          </a:bodyPr>
          <a:lstStyle/>
          <a:p>
            <a:pPr marL="0" indent="0" algn="ctr">
              <a:buNone/>
            </a:pPr>
            <a:endParaRPr lang="tr-TR" dirty="0">
              <a:solidFill>
                <a:schemeClr val="tx2"/>
              </a:solidFill>
            </a:endParaRPr>
          </a:p>
          <a:p>
            <a:pPr marL="0" indent="0" algn="ctr">
              <a:buNone/>
            </a:pPr>
            <a:endParaRPr lang="tr-TR" sz="3000" b="1" dirty="0" smtClean="0">
              <a:solidFill>
                <a:schemeClr val="tx2"/>
              </a:solidFill>
            </a:endParaRPr>
          </a:p>
          <a:p>
            <a:pPr marL="0" indent="0" algn="ctr">
              <a:buNone/>
            </a:pPr>
            <a:endParaRPr lang="tr-TR" sz="3000" b="1" dirty="0">
              <a:solidFill>
                <a:schemeClr val="tx2"/>
              </a:solidFill>
            </a:endParaRPr>
          </a:p>
          <a:p>
            <a:pPr marL="0" indent="0" algn="ctr">
              <a:buNone/>
            </a:pPr>
            <a:endParaRPr lang="tr-TR" sz="3000" b="1" dirty="0" smtClean="0">
              <a:solidFill>
                <a:schemeClr val="tx2"/>
              </a:solidFill>
            </a:endParaRPr>
          </a:p>
          <a:p>
            <a:pPr marL="0" indent="0" algn="ctr">
              <a:buNone/>
            </a:pPr>
            <a:r>
              <a:rPr lang="tr-TR" sz="3000" b="1" dirty="0" smtClean="0">
                <a:solidFill>
                  <a:schemeClr val="tx2"/>
                </a:solidFill>
              </a:rPr>
              <a:t>STRATEJİ </a:t>
            </a:r>
            <a:r>
              <a:rPr lang="tr-TR" sz="3000" b="1" dirty="0" smtClean="0">
                <a:solidFill>
                  <a:schemeClr val="tx2"/>
                </a:solidFill>
              </a:rPr>
              <a:t>GELİŞTİRME BAŞKANLIĞI</a:t>
            </a:r>
          </a:p>
          <a:p>
            <a:pPr marL="0" indent="0" algn="ctr">
              <a:buNone/>
            </a:pPr>
            <a:r>
              <a:rPr lang="tr-TR" sz="3000" b="1" dirty="0" smtClean="0">
                <a:solidFill>
                  <a:schemeClr val="tx2"/>
                </a:solidFill>
              </a:rPr>
              <a:t>İç Kontrol Daire Başkanlığı </a:t>
            </a:r>
            <a:endParaRPr lang="tr-TR" sz="3000" b="1" dirty="0" smtClean="0">
              <a:solidFill>
                <a:schemeClr val="tx2"/>
              </a:solidFill>
            </a:endParaRPr>
          </a:p>
          <a:p>
            <a:pPr marL="0" indent="0" algn="ctr">
              <a:buNone/>
            </a:pPr>
            <a:r>
              <a:rPr lang="tr-TR" sz="3000" b="1" dirty="0" smtClean="0">
                <a:solidFill>
                  <a:schemeClr val="tx2"/>
                </a:solidFill>
              </a:rPr>
              <a:t>2021</a:t>
            </a:r>
            <a:endParaRPr lang="tr-TR" sz="3000" b="1" dirty="0">
              <a:solidFill>
                <a:schemeClr val="tx2"/>
              </a:solidFill>
            </a:endParaRP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9119" y="683177"/>
            <a:ext cx="5625762" cy="2817831"/>
          </a:xfrm>
          <a:prstGeom prst="rect">
            <a:avLst/>
          </a:prstGeom>
        </p:spPr>
      </p:pic>
    </p:spTree>
    <p:extLst>
      <p:ext uri="{BB962C8B-B14F-4D97-AF65-F5344CB8AC3E}">
        <p14:creationId xmlns:p14="http://schemas.microsoft.com/office/powerpoint/2010/main" val="2818010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8229600" cy="1296144"/>
          </a:xfrm>
        </p:spPr>
        <p:txBody>
          <a:bodyPr>
            <a:normAutofit fontScale="90000"/>
          </a:bodyPr>
          <a:lstStyle/>
          <a:p>
            <a:r>
              <a:rPr lang="tr-TR" sz="2700" cap="all" dirty="0" smtClean="0"/>
              <a:t/>
            </a:r>
            <a:br>
              <a:rPr lang="tr-TR" sz="2700" cap="all" dirty="0" smtClean="0"/>
            </a:br>
            <a:r>
              <a:rPr lang="tr-TR" sz="3100" cap="all" dirty="0" smtClean="0">
                <a:solidFill>
                  <a:schemeClr val="accent2"/>
                </a:solidFill>
              </a:rPr>
              <a:t> </a:t>
            </a:r>
            <a:r>
              <a:rPr lang="tr-TR" cap="all" dirty="0" smtClean="0"/>
              <a:t/>
            </a:r>
            <a:br>
              <a:rPr lang="tr-TR" cap="all" dirty="0" smtClean="0"/>
            </a:br>
            <a:r>
              <a:rPr lang="tr-TR" sz="3100" cap="all" dirty="0">
                <a:solidFill>
                  <a:schemeClr val="accent2"/>
                </a:solidFill>
              </a:rPr>
              <a:t>Stratejİ gelİştİrme bİrİmlerİnİn görevlerİ</a:t>
            </a:r>
            <a:endParaRPr lang="tr-TR" sz="3100" dirty="0"/>
          </a:p>
        </p:txBody>
      </p:sp>
      <p:sp>
        <p:nvSpPr>
          <p:cNvPr id="3" name="İçerik Yer Tutucusu 2"/>
          <p:cNvSpPr>
            <a:spLocks noGrp="1"/>
          </p:cNvSpPr>
          <p:nvPr>
            <p:ph idx="1"/>
          </p:nvPr>
        </p:nvSpPr>
        <p:spPr>
          <a:xfrm>
            <a:off x="539552" y="1772816"/>
            <a:ext cx="8229600" cy="4713387"/>
          </a:xfrm>
        </p:spPr>
        <p:txBody>
          <a:bodyPr>
            <a:normAutofit/>
          </a:bodyPr>
          <a:lstStyle/>
          <a:p>
            <a:r>
              <a:rPr lang="tr-TR" sz="2800" dirty="0"/>
              <a:t>İ</a:t>
            </a:r>
            <a:r>
              <a:rPr lang="tr-TR" sz="2800" dirty="0" smtClean="0"/>
              <a:t>darenin </a:t>
            </a:r>
            <a:r>
              <a:rPr lang="tr-TR" sz="2800" dirty="0"/>
              <a:t>orta ve uzun vadeli strateji ve politikalarını belirlemek, amaçlarını oluşturmak </a:t>
            </a:r>
          </a:p>
          <a:p>
            <a:r>
              <a:rPr lang="tr-TR" sz="2800" dirty="0"/>
              <a:t>P</a:t>
            </a:r>
            <a:r>
              <a:rPr lang="tr-TR" sz="2800" dirty="0" smtClean="0"/>
              <a:t>erformans </a:t>
            </a:r>
            <a:r>
              <a:rPr lang="tr-TR" sz="2800" dirty="0"/>
              <a:t>ve kalite ölçütleri geliştirmek </a:t>
            </a:r>
          </a:p>
          <a:p>
            <a:r>
              <a:rPr lang="tr-TR" sz="2800" dirty="0"/>
              <a:t>P</a:t>
            </a:r>
            <a:r>
              <a:rPr lang="tr-TR" sz="2800" dirty="0" smtClean="0"/>
              <a:t>erformansla </a:t>
            </a:r>
            <a:r>
              <a:rPr lang="tr-TR" sz="2400" dirty="0"/>
              <a:t>ilgili</a:t>
            </a:r>
            <a:r>
              <a:rPr lang="tr-TR" sz="2800" dirty="0"/>
              <a:t> bilgi ve verileri toplamak, analiz etmek </a:t>
            </a:r>
            <a:endParaRPr lang="tr-TR" sz="2800" dirty="0" smtClean="0"/>
          </a:p>
          <a:p>
            <a:r>
              <a:rPr lang="tr-TR" sz="2800" dirty="0" smtClean="0"/>
              <a:t>İdarenin </a:t>
            </a:r>
            <a:r>
              <a:rPr lang="tr-TR" sz="2800" dirty="0"/>
              <a:t>hizmetlerini etkileyecek dış faktörleri incelemek, kurum içi kapasite araştırması </a:t>
            </a:r>
            <a:r>
              <a:rPr lang="tr-TR" sz="2800" dirty="0" smtClean="0"/>
              <a:t>yapmak</a:t>
            </a:r>
            <a:endParaRPr lang="tr-TR" sz="2800" dirty="0"/>
          </a:p>
          <a:p>
            <a:r>
              <a:rPr lang="tr-TR" sz="2800" dirty="0"/>
              <a:t>Yönetim bilgi sistemlerine ilişkin hizmetleri yerine </a:t>
            </a:r>
            <a:r>
              <a:rPr lang="tr-TR" sz="2800" dirty="0" smtClean="0"/>
              <a:t>getirmek</a:t>
            </a:r>
            <a:endParaRPr lang="tr-TR" sz="2800" dirty="0"/>
          </a:p>
        </p:txBody>
      </p:sp>
    </p:spTree>
    <p:extLst>
      <p:ext uri="{BB962C8B-B14F-4D97-AF65-F5344CB8AC3E}">
        <p14:creationId xmlns:p14="http://schemas.microsoft.com/office/powerpoint/2010/main" val="4120164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idx="1"/>
          </p:nvPr>
        </p:nvSpPr>
        <p:spPr>
          <a:xfrm>
            <a:off x="539552" y="836712"/>
            <a:ext cx="8291264" cy="5400599"/>
          </a:xfrm>
        </p:spPr>
        <p:txBody>
          <a:bodyPr>
            <a:normAutofit/>
          </a:bodyPr>
          <a:lstStyle/>
          <a:p>
            <a:pPr marL="0" indent="0" algn="ctr">
              <a:buNone/>
            </a:pPr>
            <a:r>
              <a:rPr lang="tr-TR" sz="2000" cap="all" dirty="0"/>
              <a:t/>
            </a:r>
            <a:br>
              <a:rPr lang="tr-TR" sz="2000" cap="all" dirty="0"/>
            </a:br>
            <a:r>
              <a:rPr lang="tr-TR" sz="2800" cap="all" dirty="0" smtClean="0">
                <a:solidFill>
                  <a:schemeClr val="accent2"/>
                </a:solidFill>
              </a:rPr>
              <a:t>Stratejİ </a:t>
            </a:r>
            <a:r>
              <a:rPr lang="tr-TR" sz="2800" cap="all" dirty="0">
                <a:solidFill>
                  <a:schemeClr val="accent2"/>
                </a:solidFill>
              </a:rPr>
              <a:t>gelİştİrme bİrİmlerİnİn görevlerİ </a:t>
            </a:r>
          </a:p>
          <a:p>
            <a:pPr algn="just">
              <a:buSzPct val="143000"/>
              <a:buFont typeface="Arial" pitchFamily="34" charset="0"/>
              <a:buChar char="•"/>
            </a:pPr>
            <a:endParaRPr lang="tr-TR" sz="2800" dirty="0" smtClean="0"/>
          </a:p>
          <a:p>
            <a:pPr algn="just">
              <a:buSzPct val="143000"/>
              <a:buFont typeface="Arial" pitchFamily="34" charset="0"/>
              <a:buChar char="•"/>
            </a:pPr>
            <a:r>
              <a:rPr lang="tr-TR" sz="2800" dirty="0" smtClean="0"/>
              <a:t>İzleyen </a:t>
            </a:r>
            <a:r>
              <a:rPr lang="tr-TR" sz="2800" dirty="0"/>
              <a:t>iki yılın bütçe tahminlerini de içeren idare bütçesini, stratejik plan ve yıllık performans programına uygun olarak hazırlamak ve uygunluğunu değerlendirmek</a:t>
            </a:r>
          </a:p>
          <a:p>
            <a:pPr algn="just"/>
            <a:r>
              <a:rPr lang="tr-TR" sz="2800" dirty="0"/>
              <a:t>İdarenin stratejik plan ve performans programının hazırlanmasını koordine etmek ve sonuçların konsolide etmek</a:t>
            </a:r>
          </a:p>
          <a:p>
            <a:endParaRPr lang="tr-TR" sz="1800" dirty="0"/>
          </a:p>
        </p:txBody>
      </p:sp>
    </p:spTree>
    <p:extLst>
      <p:ext uri="{BB962C8B-B14F-4D97-AF65-F5344CB8AC3E}">
        <p14:creationId xmlns:p14="http://schemas.microsoft.com/office/powerpoint/2010/main" val="3902666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16832"/>
            <a:ext cx="8229600" cy="4389120"/>
          </a:xfrm>
        </p:spPr>
        <p:txBody>
          <a:bodyPr/>
          <a:lstStyle/>
          <a:p>
            <a:pPr algn="just"/>
            <a:r>
              <a:rPr lang="tr-TR" sz="2800" dirty="0"/>
              <a:t>Ayrıntılı harcama programı hazırlamak ve ödeneğin ilgili birimlere gönderilmesini sağlamak. </a:t>
            </a:r>
          </a:p>
          <a:p>
            <a:pPr algn="just"/>
            <a:r>
              <a:rPr lang="tr-TR" sz="2800" dirty="0"/>
              <a:t>Bütçe kayıtlarını tutmak, bütçe kesin hesabı ile malî istatistikleri hazırlamak. </a:t>
            </a:r>
          </a:p>
          <a:p>
            <a:pPr algn="just"/>
            <a:r>
              <a:rPr lang="tr-TR" sz="2800" dirty="0"/>
              <a:t>İdare gelirlerini tahakkuk ettirmek, gelir ve alacaklarının takip ve tahsil işlemlerini yürütmek</a:t>
            </a:r>
            <a:r>
              <a:rPr lang="tr-TR" sz="2400" dirty="0"/>
              <a:t>. </a:t>
            </a:r>
          </a:p>
          <a:p>
            <a:endParaRPr lang="tr-TR" dirty="0"/>
          </a:p>
        </p:txBody>
      </p:sp>
    </p:spTree>
    <p:extLst>
      <p:ext uri="{BB962C8B-B14F-4D97-AF65-F5344CB8AC3E}">
        <p14:creationId xmlns:p14="http://schemas.microsoft.com/office/powerpoint/2010/main" val="117779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91264" cy="4983832"/>
          </a:xfrm>
        </p:spPr>
        <p:txBody>
          <a:bodyPr>
            <a:normAutofit/>
          </a:bodyPr>
          <a:lstStyle/>
          <a:p>
            <a:pPr marL="0" indent="0" algn="ctr">
              <a:buNone/>
            </a:pPr>
            <a:r>
              <a:rPr lang="tr-TR" sz="2800" cap="all" dirty="0" smtClean="0">
                <a:solidFill>
                  <a:schemeClr val="accent2"/>
                </a:solidFill>
              </a:rPr>
              <a:t>Stratejİ </a:t>
            </a:r>
            <a:r>
              <a:rPr lang="tr-TR" sz="2800" cap="all" dirty="0">
                <a:solidFill>
                  <a:schemeClr val="accent2"/>
                </a:solidFill>
              </a:rPr>
              <a:t>gelİştİrme bİrİmlerİnİn </a:t>
            </a:r>
            <a:r>
              <a:rPr lang="tr-TR" sz="2800" cap="all" dirty="0" smtClean="0">
                <a:solidFill>
                  <a:schemeClr val="accent2"/>
                </a:solidFill>
              </a:rPr>
              <a:t>görevlerİ</a:t>
            </a:r>
          </a:p>
          <a:p>
            <a:pPr algn="just"/>
            <a:r>
              <a:rPr lang="tr-TR" sz="2800" cap="all" dirty="0" smtClean="0">
                <a:solidFill>
                  <a:schemeClr val="accent2"/>
                </a:solidFill>
              </a:rPr>
              <a:t> </a:t>
            </a:r>
            <a:r>
              <a:rPr lang="tr-TR" sz="2800" dirty="0" smtClean="0"/>
              <a:t>Harcama </a:t>
            </a:r>
            <a:r>
              <a:rPr lang="tr-TR" sz="2800" dirty="0"/>
              <a:t>birimleri tarafından hazırlanan birim faaliyet raporlarını da esas alarak idarenin faaliyet raporunu hazırlamak.</a:t>
            </a:r>
          </a:p>
          <a:p>
            <a:pPr algn="just"/>
            <a:r>
              <a:rPr lang="tr-TR" sz="2800" dirty="0"/>
              <a:t> İdarenin mülkiyetinde veya kullanımında bulunan taşınır ve taşınmazlara ilişkin icmal cetvellerini düzenlemek. </a:t>
            </a:r>
          </a:p>
          <a:p>
            <a:endParaRPr lang="tr-TR" dirty="0"/>
          </a:p>
        </p:txBody>
      </p:sp>
    </p:spTree>
    <p:extLst>
      <p:ext uri="{BB962C8B-B14F-4D97-AF65-F5344CB8AC3E}">
        <p14:creationId xmlns:p14="http://schemas.microsoft.com/office/powerpoint/2010/main" val="253483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623792"/>
          </a:xfrm>
        </p:spPr>
        <p:txBody>
          <a:bodyPr/>
          <a:lstStyle/>
          <a:p>
            <a:pPr algn="just"/>
            <a:r>
              <a:rPr lang="tr-TR" sz="2800" dirty="0"/>
              <a:t>Ön malî kontrol faaliyetini yürütmek. </a:t>
            </a:r>
          </a:p>
          <a:p>
            <a:pPr algn="just"/>
            <a:r>
              <a:rPr lang="tr-TR" sz="2800" dirty="0"/>
              <a:t>İdarenin yatırım programının hazırlanmasını koordine etmek ve yıllık yatırım değerlendirme raporunu hazırlamak. </a:t>
            </a:r>
          </a:p>
          <a:p>
            <a:pPr algn="just"/>
            <a:r>
              <a:rPr lang="tr-TR" sz="2800" dirty="0"/>
              <a:t>İç kontrol sisteminin kurulması, standartlarının uygulanması ve geliştirilmesi konularında çalışmalar yaparak etkililiğini ve verimliliğini artırmak için gerekli hazırlıkları yapmak.</a:t>
            </a:r>
          </a:p>
          <a:p>
            <a:endParaRPr lang="tr-TR" dirty="0"/>
          </a:p>
        </p:txBody>
      </p:sp>
    </p:spTree>
    <p:extLst>
      <p:ext uri="{BB962C8B-B14F-4D97-AF65-F5344CB8AC3E}">
        <p14:creationId xmlns:p14="http://schemas.microsoft.com/office/powerpoint/2010/main" val="365838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76672"/>
            <a:ext cx="8229600" cy="1368152"/>
          </a:xfrm>
        </p:spPr>
        <p:txBody>
          <a:bodyPr>
            <a:normAutofit/>
          </a:bodyPr>
          <a:lstStyle/>
          <a:p>
            <a:r>
              <a:rPr lang="tr-TR" sz="2800" cap="all" dirty="0">
                <a:solidFill>
                  <a:schemeClr val="accent2"/>
                </a:solidFill>
              </a:rPr>
              <a:t>STRATEJİK YÖNETİM VE PLANLAMA FONKSİYONU</a:t>
            </a:r>
          </a:p>
        </p:txBody>
      </p:sp>
      <p:sp>
        <p:nvSpPr>
          <p:cNvPr id="3" name="İçerik Yer Tutucusu 2"/>
          <p:cNvSpPr>
            <a:spLocks noGrp="1"/>
          </p:cNvSpPr>
          <p:nvPr>
            <p:ph idx="1"/>
          </p:nvPr>
        </p:nvSpPr>
        <p:spPr>
          <a:xfrm>
            <a:off x="457200" y="1772816"/>
            <a:ext cx="8229600" cy="4176464"/>
          </a:xfrm>
        </p:spPr>
        <p:txBody>
          <a:bodyPr>
            <a:normAutofit/>
          </a:bodyPr>
          <a:lstStyle/>
          <a:p>
            <a:endParaRPr lang="tr-TR" sz="2800" dirty="0" smtClean="0"/>
          </a:p>
          <a:p>
            <a:pPr>
              <a:buSzPct val="145000"/>
              <a:buFont typeface="Arial" pitchFamily="34" charset="0"/>
              <a:buChar char="•"/>
            </a:pPr>
            <a:r>
              <a:rPr lang="tr-TR" sz="2800" dirty="0" smtClean="0"/>
              <a:t>İdarenin </a:t>
            </a:r>
            <a:r>
              <a:rPr lang="tr-TR" sz="2800" dirty="0"/>
              <a:t>stratejik planlama çalışmalarına yönelik bir hazırlık programı oluşturmak</a:t>
            </a:r>
            <a:r>
              <a:rPr lang="tr-TR" sz="2800" dirty="0" smtClean="0"/>
              <a:t>, </a:t>
            </a:r>
            <a:r>
              <a:rPr lang="tr-TR" sz="2800" dirty="0"/>
              <a:t>ihtiyaç duyulacak </a:t>
            </a:r>
            <a:r>
              <a:rPr lang="tr-TR" sz="2800" dirty="0" smtClean="0"/>
              <a:t>eğitim </a:t>
            </a:r>
            <a:r>
              <a:rPr lang="tr-TR" sz="2800" dirty="0"/>
              <a:t>ve danışmanlık hizmetlerini vermek </a:t>
            </a:r>
            <a:r>
              <a:rPr lang="tr-TR" sz="2800" dirty="0" smtClean="0"/>
              <a:t>ve </a:t>
            </a:r>
            <a:r>
              <a:rPr lang="tr-TR" sz="2800" dirty="0"/>
              <a:t>stratejik </a:t>
            </a:r>
            <a:r>
              <a:rPr lang="tr-TR" sz="2800" dirty="0" smtClean="0"/>
              <a:t>planlama çalışmalarını </a:t>
            </a:r>
            <a:r>
              <a:rPr lang="tr-TR" sz="2800" dirty="0"/>
              <a:t>koordine </a:t>
            </a:r>
            <a:r>
              <a:rPr lang="tr-TR" sz="2800" dirty="0" smtClean="0"/>
              <a:t>etmek</a:t>
            </a:r>
          </a:p>
          <a:p>
            <a:r>
              <a:rPr lang="tr-TR" sz="2800" dirty="0" smtClean="0"/>
              <a:t>İdare </a:t>
            </a:r>
            <a:r>
              <a:rPr lang="tr-TR" sz="2800" dirty="0"/>
              <a:t>faaliyet raporunu </a:t>
            </a:r>
            <a:r>
              <a:rPr lang="tr-TR" sz="2800" dirty="0" smtClean="0"/>
              <a:t>hazırlamak</a:t>
            </a:r>
          </a:p>
          <a:p>
            <a:pPr marL="0" indent="0">
              <a:buNone/>
            </a:pPr>
            <a:endParaRPr lang="tr-TR" sz="2800" dirty="0"/>
          </a:p>
        </p:txBody>
      </p:sp>
    </p:spTree>
    <p:extLst>
      <p:ext uri="{BB962C8B-B14F-4D97-AF65-F5344CB8AC3E}">
        <p14:creationId xmlns:p14="http://schemas.microsoft.com/office/powerpoint/2010/main" val="1376200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612</TotalTime>
  <Words>1246</Words>
  <Application>Microsoft Office PowerPoint</Application>
  <PresentationFormat>Ekran Gösterisi (4:3)</PresentationFormat>
  <Paragraphs>140</Paragraphs>
  <Slides>30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Constantia</vt:lpstr>
      <vt:lpstr>Wingdings</vt:lpstr>
      <vt:lpstr>Wingdings 2</vt:lpstr>
      <vt:lpstr>Akış</vt:lpstr>
      <vt:lpstr>PowerPoint Sunusu</vt:lpstr>
      <vt:lpstr>STRATEJİ GELİŞTİRME BİRİMLERİNİN ÇALIŞMA USUL VE ESASLARI HAKKINDA YÖNETMELİK</vt:lpstr>
      <vt:lpstr>PowerPoint Sunusu</vt:lpstr>
      <vt:lpstr>   Stratejİ gelİştİrme bİrİmlerİnİn görevlerİ</vt:lpstr>
      <vt:lpstr>PowerPoint Sunusu</vt:lpstr>
      <vt:lpstr>PowerPoint Sunusu</vt:lpstr>
      <vt:lpstr>PowerPoint Sunusu</vt:lpstr>
      <vt:lpstr>PowerPoint Sunusu</vt:lpstr>
      <vt:lpstr>STRATEJİK YÖNETİM VE PLANLAMA FONKSİYONU</vt:lpstr>
      <vt:lpstr>PowerPoint Sunusu</vt:lpstr>
      <vt:lpstr>PERFORMANS VE KALİTE ÖLÇÜTLERİ GELİŞTİRME FONKSİYONU</vt:lpstr>
      <vt:lpstr> YÖNETİM BİLGİ SİSTEMİ FONKSİYONU </vt:lpstr>
      <vt:lpstr>MALİ HİZMETLER FONKSİYONU</vt:lpstr>
      <vt:lpstr>PowerPoint Sunusu</vt:lpstr>
      <vt:lpstr>PowerPoint Sunusu</vt:lpstr>
      <vt:lpstr>STRATEJİ GELİŞTİRME BİRİMLERİNİN İŞ VE İŞLEMLERİ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GELİŞTİRME BİRİMLERİNİN ÇALIŞMA USUL VE ESASLARI HAKKINDA YÖNETMELİK</dc:title>
  <dc:creator>Mehmet Cebe</dc:creator>
  <cp:lastModifiedBy>Filiz Yüncü</cp:lastModifiedBy>
  <cp:revision>61</cp:revision>
  <dcterms:created xsi:type="dcterms:W3CDTF">2015-06-04T07:45:06Z</dcterms:created>
  <dcterms:modified xsi:type="dcterms:W3CDTF">2021-02-08T11:39:36Z</dcterms:modified>
</cp:coreProperties>
</file>