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9"/>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93"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1" r:id="rId28"/>
    <p:sldId id="282" r:id="rId29"/>
    <p:sldId id="283" r:id="rId30"/>
    <p:sldId id="284" r:id="rId31"/>
    <p:sldId id="285" r:id="rId32"/>
    <p:sldId id="299" r:id="rId33"/>
    <p:sldId id="300" r:id="rId34"/>
    <p:sldId id="301" r:id="rId35"/>
    <p:sldId id="302" r:id="rId36"/>
    <p:sldId id="303" r:id="rId37"/>
    <p:sldId id="286" r:id="rId38"/>
    <p:sldId id="287" r:id="rId39"/>
    <p:sldId id="289" r:id="rId40"/>
    <p:sldId id="290" r:id="rId41"/>
    <p:sldId id="291" r:id="rId42"/>
    <p:sldId id="292" r:id="rId43"/>
    <p:sldId id="295" r:id="rId44"/>
    <p:sldId id="296" r:id="rId45"/>
    <p:sldId id="297" r:id="rId46"/>
    <p:sldId id="298" r:id="rId47"/>
    <p:sldId id="294" r:id="rId4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8EA46D-A797-48B0-8305-BF4AF06F1A6C}" type="datetimeFigureOut">
              <a:rPr lang="tr-TR" smtClean="0"/>
              <a:t>8.02.2021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BB626F-884A-452E-8BD9-D9F3F21489C0}" type="slidenum">
              <a:rPr lang="tr-TR" smtClean="0"/>
              <a:t>‹#›</a:t>
            </a:fld>
            <a:endParaRPr lang="tr-TR"/>
          </a:p>
        </p:txBody>
      </p:sp>
    </p:spTree>
    <p:extLst>
      <p:ext uri="{BB962C8B-B14F-4D97-AF65-F5344CB8AC3E}">
        <p14:creationId xmlns:p14="http://schemas.microsoft.com/office/powerpoint/2010/main" val="1780321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6CBB626F-884A-452E-8BD9-D9F3F21489C0}" type="slidenum">
              <a:rPr lang="tr-TR" smtClean="0"/>
              <a:t>17</a:t>
            </a:fld>
            <a:endParaRPr lang="tr-TR"/>
          </a:p>
        </p:txBody>
      </p:sp>
    </p:spTree>
    <p:extLst>
      <p:ext uri="{BB962C8B-B14F-4D97-AF65-F5344CB8AC3E}">
        <p14:creationId xmlns:p14="http://schemas.microsoft.com/office/powerpoint/2010/main" val="264509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BCDDDF5-FFD8-46F8-8C11-3E22D763043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EC7147-B0FC-4F2D-8193-D8B7086FE787}" type="slidenum">
              <a:rPr lang="tr-TR" smtClean="0"/>
              <a:t>‹#›</a:t>
            </a:fld>
            <a:endParaRPr lang="tr-T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CDDDF5-FFD8-46F8-8C11-3E22D763043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CDDDF5-FFD8-46F8-8C11-3E22D763043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CDDDF5-FFD8-46F8-8C11-3E22D7630433}" type="datetimeFigureOut">
              <a:rPr lang="tr-TR" smtClean="0"/>
              <a:t>8.02.2021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95" name="Title 94"/>
          <p:cNvSpPr>
            <a:spLocks noGrp="1"/>
          </p:cNvSpPr>
          <p:nvPr>
            <p:ph type="title"/>
          </p:nvPr>
        </p:nvSpPr>
        <p:spPr>
          <a:xfrm>
            <a:off x="457200" y="4463568"/>
            <a:ext cx="8305800" cy="1143000"/>
          </a:xfrm>
        </p:spPr>
        <p:txBody>
          <a:bodyPr/>
          <a:lstStyle/>
          <a:p>
            <a:r>
              <a:rPr lang="tr-TR" smtClean="0"/>
              <a:t>Asıl başlık stili için tıklatın</a:t>
            </a:r>
            <a:endParaRPr lang="en-US"/>
          </a:p>
        </p:txBody>
      </p:sp>
      <p:sp>
        <p:nvSpPr>
          <p:cNvPr id="2" name="Date Placeholder 1"/>
          <p:cNvSpPr>
            <a:spLocks noGrp="1"/>
          </p:cNvSpPr>
          <p:nvPr>
            <p:ph type="dt" sz="half" idx="10"/>
          </p:nvPr>
        </p:nvSpPr>
        <p:spPr/>
        <p:txBody>
          <a:bodyPr/>
          <a:lstStyle/>
          <a:p>
            <a:fld id="{1BCDDDF5-FFD8-46F8-8C11-3E22D7630433}" type="datetimeFigureOut">
              <a:rPr lang="tr-TR" smtClean="0"/>
              <a:t>8.02.2021</a:t>
            </a:fld>
            <a:endParaRPr lang="tr-TR"/>
          </a:p>
        </p:txBody>
      </p:sp>
      <p:sp>
        <p:nvSpPr>
          <p:cNvPr id="91" name="Footer Placeholder 90"/>
          <p:cNvSpPr>
            <a:spLocks noGrp="1"/>
          </p:cNvSpPr>
          <p:nvPr>
            <p:ph type="ftr" sz="quarter" idx="11"/>
          </p:nvPr>
        </p:nvSpPr>
        <p:spPr/>
        <p:txBody>
          <a:bodyPr/>
          <a:lstStyle/>
          <a:p>
            <a:endParaRPr lang="tr-TR"/>
          </a:p>
        </p:txBody>
      </p:sp>
      <p:sp>
        <p:nvSpPr>
          <p:cNvPr id="92" name="Slide Number Placeholder 91"/>
          <p:cNvSpPr>
            <a:spLocks noGrp="1"/>
          </p:cNvSpPr>
          <p:nvPr>
            <p:ph type="sldNum" sz="quarter" idx="12"/>
          </p:nvPr>
        </p:nvSpPr>
        <p:spPr/>
        <p:txBody>
          <a:bodyPr/>
          <a:lstStyle/>
          <a:p>
            <a:fld id="{B1EC7147-B0FC-4F2D-8193-D8B7086FE787}"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1BCDDDF5-FFD8-46F8-8C11-3E22D763043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1BCDDDF5-FFD8-46F8-8C11-3E22D7630433}" type="datetimeFigureOut">
              <a:rPr lang="tr-TR" smtClean="0"/>
              <a:t>8.02.2021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BCDDDF5-FFD8-46F8-8C11-3E22D7630433}" type="datetimeFigureOut">
              <a:rPr lang="tr-TR" smtClean="0"/>
              <a:t>8.02.2021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DDDF5-FFD8-46F8-8C11-3E22D7630433}" type="datetimeFigureOut">
              <a:rPr lang="tr-TR" smtClean="0"/>
              <a:t>8.02.2021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EC7147-B0FC-4F2D-8193-D8B7086FE787}"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BCDDDF5-FFD8-46F8-8C11-3E22D763043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EC7147-B0FC-4F2D-8193-D8B7086FE787}" type="slidenum">
              <a:rPr lang="tr-TR" smtClean="0"/>
              <a:t>‹#›</a:t>
            </a:fld>
            <a:endParaRPr lang="tr-T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5" name="Date Placeholder 4"/>
          <p:cNvSpPr>
            <a:spLocks noGrp="1"/>
          </p:cNvSpPr>
          <p:nvPr>
            <p:ph type="dt" sz="half" idx="10"/>
          </p:nvPr>
        </p:nvSpPr>
        <p:spPr/>
        <p:txBody>
          <a:bodyPr/>
          <a:lstStyle/>
          <a:p>
            <a:fld id="{1BCDDDF5-FFD8-46F8-8C11-3E22D7630433}" type="datetimeFigureOut">
              <a:rPr lang="tr-TR" smtClean="0"/>
              <a:t>8.02.2021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EC7147-B0FC-4F2D-8193-D8B7086FE787}" type="slidenum">
              <a:rPr lang="tr-TR" smtClean="0"/>
              <a:t>‹#›</a:t>
            </a:fld>
            <a:endParaRPr lang="tr-T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1BCDDDF5-FFD8-46F8-8C11-3E22D7630433}" type="datetimeFigureOut">
              <a:rPr lang="tr-TR" smtClean="0"/>
              <a:t>8.02.2021</a:t>
            </a:fld>
            <a:endParaRPr lang="tr-T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EC7147-B0FC-4F2D-8193-D8B7086FE787}"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836712"/>
            <a:ext cx="7772400" cy="720079"/>
          </a:xfrm>
        </p:spPr>
        <p:txBody>
          <a:bodyPr>
            <a:normAutofit/>
          </a:bodyPr>
          <a:lstStyle/>
          <a:p>
            <a:pPr algn="l"/>
            <a:r>
              <a:rPr lang="tr-TR" dirty="0" smtClean="0"/>
              <a:t>RİSK YÖNETİMİ</a:t>
            </a:r>
            <a:endParaRPr lang="tr-TR" dirty="0"/>
          </a:p>
        </p:txBody>
      </p:sp>
      <p:sp>
        <p:nvSpPr>
          <p:cNvPr id="3" name="Alt Başlık 2"/>
          <p:cNvSpPr>
            <a:spLocks noGrp="1"/>
          </p:cNvSpPr>
          <p:nvPr>
            <p:ph type="subTitle" idx="1"/>
          </p:nvPr>
        </p:nvSpPr>
        <p:spPr>
          <a:xfrm>
            <a:off x="1259632" y="2060848"/>
            <a:ext cx="6400800" cy="4442048"/>
          </a:xfrm>
        </p:spPr>
        <p:txBody>
          <a:bodyPr>
            <a:normAutofit/>
          </a:bodyPr>
          <a:lstStyle/>
          <a:p>
            <a:r>
              <a:rPr lang="tr-TR" sz="2400" dirty="0" smtClean="0">
                <a:solidFill>
                  <a:schemeClr val="tx2"/>
                </a:solidFill>
              </a:rPr>
              <a:t>1.GİRİŞ</a:t>
            </a:r>
          </a:p>
          <a:p>
            <a:r>
              <a:rPr lang="tr-TR" sz="2400" dirty="0" smtClean="0">
                <a:solidFill>
                  <a:schemeClr val="tx2"/>
                </a:solidFill>
              </a:rPr>
              <a:t>2.RİSK DEĞERLENDİRME STANDARTLARI</a:t>
            </a:r>
          </a:p>
          <a:p>
            <a:r>
              <a:rPr lang="tr-TR" sz="2400" dirty="0" smtClean="0">
                <a:solidFill>
                  <a:schemeClr val="tx2"/>
                </a:solidFill>
              </a:rPr>
              <a:t>3.RİSK YÖNETİMİNİN İDAREYE SAĞLAYABİLECEĞİ FAYDALAR</a:t>
            </a:r>
          </a:p>
          <a:p>
            <a:r>
              <a:rPr lang="tr-TR" sz="2400" dirty="0" smtClean="0">
                <a:solidFill>
                  <a:schemeClr val="tx2"/>
                </a:solidFill>
              </a:rPr>
              <a:t>4.ETKİN BİR RİSK YÖNETİMİ İÇİN KRİTİK BAŞARI FAKTÖRLERİ</a:t>
            </a:r>
          </a:p>
          <a:p>
            <a:r>
              <a:rPr lang="tr-TR" sz="2400" dirty="0" smtClean="0">
                <a:solidFill>
                  <a:schemeClr val="tx2"/>
                </a:solidFill>
              </a:rPr>
              <a:t>5.RİSK YÖNETİM STRATEJİSİ</a:t>
            </a:r>
          </a:p>
          <a:p>
            <a:r>
              <a:rPr lang="tr-TR" sz="2400" dirty="0" smtClean="0">
                <a:solidFill>
                  <a:schemeClr val="tx2"/>
                </a:solidFill>
              </a:rPr>
              <a:t>6.GÖREV, YETKİ VE SORUMLULUKLAR</a:t>
            </a:r>
          </a:p>
          <a:p>
            <a:r>
              <a:rPr lang="tr-TR" sz="2400" dirty="0" smtClean="0">
                <a:solidFill>
                  <a:schemeClr val="tx2"/>
                </a:solidFill>
              </a:rPr>
              <a:t>7.RİSK YÖNETİMİ SÜRECİ</a:t>
            </a:r>
          </a:p>
          <a:p>
            <a:endParaRPr lang="tr-TR" sz="2400" dirty="0">
              <a:solidFill>
                <a:schemeClr val="tx1"/>
              </a:solidFill>
            </a:endParaRPr>
          </a:p>
        </p:txBody>
      </p:sp>
    </p:spTree>
    <p:extLst>
      <p:ext uri="{BB962C8B-B14F-4D97-AF65-F5344CB8AC3E}">
        <p14:creationId xmlns:p14="http://schemas.microsoft.com/office/powerpoint/2010/main" val="3438678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764704"/>
            <a:ext cx="7467600" cy="1143000"/>
          </a:xfrm>
        </p:spPr>
        <p:txBody>
          <a:bodyPr>
            <a:noAutofit/>
          </a:bodyPr>
          <a:lstStyle/>
          <a:p>
            <a:r>
              <a:rPr lang="tr-TR" sz="3600" dirty="0" smtClean="0"/>
              <a:t>Risklerin Belirlenmesi ve Değerlendirilmesi Standardı İçin Gerekli Genel Şartlar:</a:t>
            </a:r>
            <a:endParaRPr lang="tr-TR" sz="3600" dirty="0"/>
          </a:p>
        </p:txBody>
      </p:sp>
      <p:sp>
        <p:nvSpPr>
          <p:cNvPr id="3" name="İçerik Yer Tutucusu 2"/>
          <p:cNvSpPr>
            <a:spLocks noGrp="1"/>
          </p:cNvSpPr>
          <p:nvPr>
            <p:ph idx="1"/>
          </p:nvPr>
        </p:nvSpPr>
        <p:spPr>
          <a:xfrm>
            <a:off x="467544" y="2420888"/>
            <a:ext cx="8229600" cy="4525963"/>
          </a:xfrm>
        </p:spPr>
        <p:txBody>
          <a:bodyPr>
            <a:normAutofit/>
          </a:bodyPr>
          <a:lstStyle/>
          <a:p>
            <a:pPr>
              <a:buFont typeface="Wingdings" pitchFamily="2" charset="2"/>
              <a:buChar char="Ø"/>
            </a:pPr>
            <a:r>
              <a:rPr lang="tr-TR" dirty="0" smtClean="0"/>
              <a:t>6.1.İdareler, her yıl sistemli bir şekilde amaç ve hedeflerine yönelik </a:t>
            </a:r>
            <a:r>
              <a:rPr lang="tr-TR" b="1" u="sng" dirty="0" smtClean="0">
                <a:effectLst>
                  <a:outerShdw blurRad="38100" dist="38100" dir="2700000" algn="tl">
                    <a:srgbClr val="000000">
                      <a:alpha val="43137"/>
                    </a:srgbClr>
                  </a:outerShdw>
                </a:effectLst>
              </a:rPr>
              <a:t>risk</a:t>
            </a:r>
            <a:r>
              <a:rPr lang="tr-TR" dirty="0" smtClean="0"/>
              <a:t>leri belirlemelidir.</a:t>
            </a:r>
            <a:endParaRPr lang="tr-TR" dirty="0"/>
          </a:p>
          <a:p>
            <a:pPr>
              <a:buFont typeface="Wingdings" pitchFamily="2" charset="2"/>
              <a:buChar char="Ø"/>
            </a:pPr>
            <a:endParaRPr lang="tr-TR" dirty="0" smtClean="0"/>
          </a:p>
          <a:p>
            <a:pPr>
              <a:buFont typeface="Wingdings" pitchFamily="2" charset="2"/>
              <a:buChar char="Ø"/>
            </a:pPr>
            <a:r>
              <a:rPr lang="tr-TR" dirty="0" smtClean="0"/>
              <a:t>6.2.Risklerin gerçekleşme olasılığı ve muhtemel etkileri yılda en az bir kez </a:t>
            </a:r>
            <a:r>
              <a:rPr lang="tr-TR" b="1" u="sng" dirty="0" smtClean="0">
                <a:effectLst>
                  <a:outerShdw blurRad="38100" dist="38100" dir="2700000" algn="tl">
                    <a:srgbClr val="000000">
                      <a:alpha val="43137"/>
                    </a:srgbClr>
                  </a:outerShdw>
                </a:effectLst>
              </a:rPr>
              <a:t>analiz</a:t>
            </a:r>
            <a:r>
              <a:rPr lang="tr-TR" dirty="0" smtClean="0"/>
              <a:t> edilmelidir.</a:t>
            </a:r>
          </a:p>
          <a:p>
            <a:pPr>
              <a:buFont typeface="Wingdings" pitchFamily="2" charset="2"/>
              <a:buChar char="Ø"/>
            </a:pPr>
            <a:endParaRPr lang="tr-TR" dirty="0" smtClean="0"/>
          </a:p>
          <a:p>
            <a:pPr>
              <a:buFont typeface="Wingdings" pitchFamily="2" charset="2"/>
              <a:buChar char="Ø"/>
            </a:pPr>
            <a:r>
              <a:rPr lang="tr-TR" dirty="0" smtClean="0"/>
              <a:t>6.3.Risklere karşı alınacak önlemler belirlenerek </a:t>
            </a:r>
            <a:r>
              <a:rPr lang="tr-TR" b="1" u="sng" dirty="0" smtClean="0">
                <a:effectLst>
                  <a:outerShdw blurRad="38100" dist="38100" dir="2700000" algn="tl">
                    <a:srgbClr val="000000">
                      <a:alpha val="43137"/>
                    </a:srgbClr>
                  </a:outerShdw>
                </a:effectLst>
              </a:rPr>
              <a:t>eylem planları </a:t>
            </a:r>
            <a:r>
              <a:rPr lang="tr-TR" dirty="0" smtClean="0"/>
              <a:t>oluşturulmalıdır.</a:t>
            </a:r>
          </a:p>
          <a:p>
            <a:pPr>
              <a:buFont typeface="Wingdings" pitchFamily="2" charset="2"/>
              <a:buChar char="Ø"/>
            </a:pPr>
            <a:endParaRPr lang="tr-TR" dirty="0" smtClean="0"/>
          </a:p>
        </p:txBody>
      </p:sp>
    </p:spTree>
    <p:extLst>
      <p:ext uri="{BB962C8B-B14F-4D97-AF65-F5344CB8AC3E}">
        <p14:creationId xmlns:p14="http://schemas.microsoft.com/office/powerpoint/2010/main" val="3748563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3.RİSK </a:t>
            </a:r>
            <a:r>
              <a:rPr lang="tr-TR" dirty="0"/>
              <a:t>YÖNETİMİNİN İDAREYE SAĞLAYABİLECEĞİ FAYDALAR </a:t>
            </a:r>
          </a:p>
        </p:txBody>
      </p:sp>
      <p:sp>
        <p:nvSpPr>
          <p:cNvPr id="3" name="İçerik Yer Tutucusu 2"/>
          <p:cNvSpPr>
            <a:spLocks noGrp="1"/>
          </p:cNvSpPr>
          <p:nvPr>
            <p:ph idx="1"/>
          </p:nvPr>
        </p:nvSpPr>
        <p:spPr>
          <a:xfrm>
            <a:off x="467544" y="1844824"/>
            <a:ext cx="8229600" cy="4525963"/>
          </a:xfrm>
        </p:spPr>
        <p:txBody>
          <a:bodyPr/>
          <a:lstStyle/>
          <a:p>
            <a:pPr>
              <a:buFont typeface="Wingdings" pitchFamily="2" charset="2"/>
              <a:buChar char="Ø"/>
            </a:pPr>
            <a:r>
              <a:rPr lang="tr-TR" dirty="0"/>
              <a:t>İdarenin risklerine ilişkin görev, yetki ve sorumlulukların açıkça belirlenmesini destekleyerek </a:t>
            </a:r>
            <a:r>
              <a:rPr lang="tr-TR" b="1" u="sng" dirty="0">
                <a:effectLst>
                  <a:outerShdw blurRad="38100" dist="38100" dir="2700000" algn="tl">
                    <a:srgbClr val="000000">
                      <a:alpha val="43137"/>
                    </a:srgbClr>
                  </a:outerShdw>
                </a:effectLst>
              </a:rPr>
              <a:t>hesap </a:t>
            </a:r>
            <a:r>
              <a:rPr lang="tr-TR" b="1" u="sng" dirty="0" smtClean="0">
                <a:effectLst>
                  <a:outerShdw blurRad="38100" dist="38100" dir="2700000" algn="tl">
                    <a:srgbClr val="000000">
                      <a:alpha val="43137"/>
                    </a:srgbClr>
                  </a:outerShdw>
                </a:effectLst>
              </a:rPr>
              <a:t>verebilirliği</a:t>
            </a:r>
            <a:r>
              <a:rPr lang="tr-TR" dirty="0" smtClean="0">
                <a:effectLst>
                  <a:outerShdw blurRad="38100" dist="38100" dir="2700000" algn="tl">
                    <a:srgbClr val="000000">
                      <a:alpha val="43137"/>
                    </a:srgbClr>
                  </a:outerShdw>
                </a:effectLst>
              </a:rPr>
              <a:t> </a:t>
            </a:r>
            <a:r>
              <a:rPr lang="tr-TR" dirty="0" smtClean="0"/>
              <a:t>artırmak,</a:t>
            </a:r>
          </a:p>
          <a:p>
            <a:pPr marL="0" indent="0">
              <a:buNone/>
            </a:pPr>
            <a:endParaRPr lang="tr-TR" dirty="0" smtClean="0"/>
          </a:p>
          <a:p>
            <a:pPr>
              <a:buFont typeface="Wingdings" pitchFamily="2" charset="2"/>
              <a:buChar char="Ø"/>
            </a:pPr>
            <a:r>
              <a:rPr lang="tr-TR" dirty="0"/>
              <a:t>Risk yönetiminde fayda-maliyet, maliyet-etkinlik veya gerek görülen diğer analiz yöntemlerinin kullanılması suretiyle </a:t>
            </a:r>
            <a:r>
              <a:rPr lang="tr-TR" b="1" u="sng" dirty="0">
                <a:effectLst>
                  <a:outerShdw blurRad="38100" dist="38100" dir="2700000" algn="tl">
                    <a:srgbClr val="000000">
                      <a:alpha val="43137"/>
                    </a:srgbClr>
                  </a:outerShdw>
                </a:effectLst>
              </a:rPr>
              <a:t>kaynak tahsisinde etkinliği</a:t>
            </a:r>
            <a:r>
              <a:rPr lang="tr-TR" dirty="0"/>
              <a:t> </a:t>
            </a:r>
            <a:r>
              <a:rPr lang="tr-TR" dirty="0" smtClean="0"/>
              <a:t>artırmak,</a:t>
            </a:r>
          </a:p>
          <a:p>
            <a:pPr>
              <a:buFont typeface="Wingdings" pitchFamily="2" charset="2"/>
              <a:buChar char="Ø"/>
            </a:pPr>
            <a:endParaRPr lang="tr-TR" dirty="0" smtClean="0"/>
          </a:p>
          <a:p>
            <a:pPr>
              <a:buFont typeface="Wingdings" pitchFamily="2" charset="2"/>
              <a:buChar char="Ø"/>
            </a:pPr>
            <a:r>
              <a:rPr lang="tr-TR" dirty="0"/>
              <a:t>İdarelerin kamuoyunda daha </a:t>
            </a:r>
            <a:r>
              <a:rPr lang="tr-TR" b="1" u="sng" dirty="0">
                <a:effectLst>
                  <a:outerShdw blurRad="38100" dist="38100" dir="2700000" algn="tl">
                    <a:srgbClr val="000000">
                      <a:alpha val="43137"/>
                    </a:srgbClr>
                  </a:outerShdw>
                </a:effectLst>
              </a:rPr>
              <a:t>olumlu bir imaj</a:t>
            </a:r>
            <a:r>
              <a:rPr lang="tr-TR" dirty="0"/>
              <a:t>a sahip olmasına katkı </a:t>
            </a:r>
            <a:r>
              <a:rPr lang="tr-TR" dirty="0" smtClean="0"/>
              <a:t>sağlamak vb.</a:t>
            </a:r>
          </a:p>
          <a:p>
            <a:pPr marL="0" indent="0">
              <a:buNone/>
            </a:pPr>
            <a:endParaRPr lang="tr-TR" dirty="0"/>
          </a:p>
        </p:txBody>
      </p:sp>
    </p:spTree>
    <p:extLst>
      <p:ext uri="{BB962C8B-B14F-4D97-AF65-F5344CB8AC3E}">
        <p14:creationId xmlns:p14="http://schemas.microsoft.com/office/powerpoint/2010/main" val="1352964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4.ETKİN </a:t>
            </a:r>
            <a:r>
              <a:rPr lang="tr-TR" dirty="0"/>
              <a:t>BİR RİSK YÖNETİMİ İÇİN KRİTİK BAŞARI FAKTÖRLERİ </a:t>
            </a:r>
          </a:p>
        </p:txBody>
      </p:sp>
      <p:sp>
        <p:nvSpPr>
          <p:cNvPr id="3" name="İçerik Yer Tutucusu 2"/>
          <p:cNvSpPr>
            <a:spLocks noGrp="1"/>
          </p:cNvSpPr>
          <p:nvPr>
            <p:ph idx="1"/>
          </p:nvPr>
        </p:nvSpPr>
        <p:spPr/>
        <p:txBody>
          <a:bodyPr/>
          <a:lstStyle/>
          <a:p>
            <a:pPr>
              <a:buFont typeface="Wingdings" pitchFamily="2" charset="2"/>
              <a:buChar char="Ø"/>
            </a:pPr>
            <a:r>
              <a:rPr lang="tr-TR" dirty="0"/>
              <a:t>Risk yönetim sürecinin üst yönetim tarafından sahiplenilmesi, vizyon ve misyon doğrultusunda bir risk stratejisinin oluşturularak uygulamanın teşvik edilmesi, </a:t>
            </a:r>
            <a:endParaRPr lang="tr-TR" dirty="0" smtClean="0"/>
          </a:p>
          <a:p>
            <a:pPr>
              <a:buFont typeface="Wingdings" pitchFamily="2" charset="2"/>
              <a:buChar char="Ø"/>
            </a:pPr>
            <a:endParaRPr lang="tr-TR" dirty="0"/>
          </a:p>
          <a:p>
            <a:pPr>
              <a:buFont typeface="Wingdings" pitchFamily="2" charset="2"/>
              <a:buChar char="Ø"/>
            </a:pPr>
            <a:r>
              <a:rPr lang="tr-TR" dirty="0" smtClean="0"/>
              <a:t>Ortak </a:t>
            </a:r>
            <a:r>
              <a:rPr lang="tr-TR" dirty="0"/>
              <a:t>ve tutarlı bir risk yönetim diline sahip olunması için gerekli mekanizmaların </a:t>
            </a:r>
            <a:r>
              <a:rPr lang="tr-TR" dirty="0" smtClean="0"/>
              <a:t>oluşturulması,</a:t>
            </a:r>
          </a:p>
          <a:p>
            <a:pPr>
              <a:buFont typeface="Wingdings" pitchFamily="2" charset="2"/>
              <a:buChar char="Ø"/>
            </a:pPr>
            <a:endParaRPr lang="tr-TR" dirty="0"/>
          </a:p>
          <a:p>
            <a:pPr>
              <a:buFont typeface="Wingdings" pitchFamily="2" charset="2"/>
              <a:buChar char="Ø"/>
            </a:pPr>
            <a:r>
              <a:rPr lang="tr-TR" dirty="0" smtClean="0"/>
              <a:t>Risk </a:t>
            </a:r>
            <a:r>
              <a:rPr lang="tr-TR" dirty="0"/>
              <a:t>yönetimi süreçlerinin sade, esnek ve uygulanabilir olması ve diğer temel süreçlerle(stratejik planlama, performans yönetimi, insan kaynakları yönetimi vb.) bütünleşik olarak planlanması ve </a:t>
            </a:r>
            <a:r>
              <a:rPr lang="tr-TR" dirty="0" smtClean="0"/>
              <a:t>yürütülmesi vb.</a:t>
            </a:r>
            <a:endParaRPr lang="tr-TR" dirty="0"/>
          </a:p>
        </p:txBody>
      </p:sp>
    </p:spTree>
    <p:extLst>
      <p:ext uri="{BB962C8B-B14F-4D97-AF65-F5344CB8AC3E}">
        <p14:creationId xmlns:p14="http://schemas.microsoft.com/office/powerpoint/2010/main" val="329577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5.RİSK </a:t>
            </a:r>
            <a:r>
              <a:rPr lang="tr-TR" dirty="0"/>
              <a:t>YÖNETİMİ STRATEJİSİ </a:t>
            </a:r>
          </a:p>
        </p:txBody>
      </p:sp>
      <p:sp>
        <p:nvSpPr>
          <p:cNvPr id="3" name="İçerik Yer Tutucusu 2"/>
          <p:cNvSpPr>
            <a:spLocks noGrp="1"/>
          </p:cNvSpPr>
          <p:nvPr>
            <p:ph idx="1"/>
          </p:nvPr>
        </p:nvSpPr>
        <p:spPr/>
        <p:txBody>
          <a:bodyPr>
            <a:normAutofit/>
          </a:bodyPr>
          <a:lstStyle/>
          <a:p>
            <a:pPr>
              <a:buFont typeface="Wingdings" pitchFamily="2" charset="2"/>
              <a:buChar char="Ø"/>
            </a:pPr>
            <a:r>
              <a:rPr lang="tr-TR" dirty="0"/>
              <a:t>Risk yönetimine ilişkin kurumsal yaklaşıma ve üst düzey politikalara </a:t>
            </a:r>
            <a:r>
              <a:rPr lang="tr-TR" b="1" u="sng" dirty="0">
                <a:effectLst>
                  <a:outerShdw blurRad="38100" dist="38100" dir="2700000" algn="tl">
                    <a:srgbClr val="000000">
                      <a:alpha val="43137"/>
                    </a:srgbClr>
                  </a:outerShdw>
                </a:effectLst>
              </a:rPr>
              <a:t>Risk Yönetimi </a:t>
            </a:r>
            <a:r>
              <a:rPr lang="tr-TR" b="1" u="sng" dirty="0" smtClean="0">
                <a:effectLst>
                  <a:outerShdw blurRad="38100" dist="38100" dir="2700000" algn="tl">
                    <a:srgbClr val="000000">
                      <a:alpha val="43137"/>
                    </a:srgbClr>
                  </a:outerShdw>
                </a:effectLst>
              </a:rPr>
              <a:t>Stratejisi</a:t>
            </a:r>
            <a:r>
              <a:rPr lang="tr-TR" dirty="0" smtClean="0"/>
              <a:t>; bu </a:t>
            </a:r>
            <a:r>
              <a:rPr lang="tr-TR" dirty="0"/>
              <a:t>yaklaşım ve politikaların yazılı olarak ortaya konduğu belgeye ise </a:t>
            </a:r>
            <a:r>
              <a:rPr lang="tr-TR" b="1" u="sng" dirty="0">
                <a:effectLst>
                  <a:outerShdw blurRad="38100" dist="38100" dir="2700000" algn="tl">
                    <a:srgbClr val="000000">
                      <a:alpha val="43137"/>
                    </a:srgbClr>
                  </a:outerShdw>
                </a:effectLst>
              </a:rPr>
              <a:t>Risk Stratejisi Belgesi </a:t>
            </a:r>
            <a:r>
              <a:rPr lang="tr-TR" dirty="0"/>
              <a:t>(RSB) </a:t>
            </a:r>
            <a:r>
              <a:rPr lang="tr-TR" dirty="0" smtClean="0"/>
              <a:t>denilir. </a:t>
            </a:r>
          </a:p>
          <a:p>
            <a:pPr>
              <a:buFont typeface="Wingdings" pitchFamily="2" charset="2"/>
              <a:buChar char="Ø"/>
            </a:pPr>
            <a:endParaRPr lang="tr-TR" dirty="0" smtClean="0"/>
          </a:p>
          <a:p>
            <a:pPr>
              <a:buFont typeface="Wingdings" pitchFamily="2" charset="2"/>
              <a:buChar char="Ø"/>
            </a:pPr>
            <a:r>
              <a:rPr lang="tr-TR" dirty="0" smtClean="0"/>
              <a:t>Risk </a:t>
            </a:r>
            <a:r>
              <a:rPr lang="tr-TR" dirty="0" err="1"/>
              <a:t>stratejsi</a:t>
            </a:r>
            <a:r>
              <a:rPr lang="tr-TR" dirty="0"/>
              <a:t> idarenin risk iştahını stratejik düzeyde ortaya koyacak şekilde belirlenmelidir. </a:t>
            </a:r>
            <a:endParaRPr lang="tr-TR" dirty="0" smtClean="0"/>
          </a:p>
          <a:p>
            <a:pPr>
              <a:buFont typeface="Wingdings" pitchFamily="2" charset="2"/>
              <a:buChar char="Ø"/>
            </a:pPr>
            <a:endParaRPr lang="tr-TR" dirty="0" smtClean="0"/>
          </a:p>
          <a:p>
            <a:pPr>
              <a:buFont typeface="Wingdings" pitchFamily="2" charset="2"/>
              <a:buChar char="Ø"/>
            </a:pPr>
            <a:r>
              <a:rPr lang="tr-TR" dirty="0" smtClean="0"/>
              <a:t>Risk </a:t>
            </a:r>
            <a:r>
              <a:rPr lang="tr-TR" dirty="0"/>
              <a:t>iştahı koşullara bağlı olarak zaman içinde değişebileceği için </a:t>
            </a:r>
            <a:r>
              <a:rPr lang="tr-TR" dirty="0" smtClean="0"/>
              <a:t>idarenin risk stratejisi yılda </a:t>
            </a:r>
            <a:r>
              <a:rPr lang="tr-TR" dirty="0"/>
              <a:t>en az bir kez gözden geçirilmeli ve gerekli görüldüğü takdirde güncellenmelidir. </a:t>
            </a:r>
          </a:p>
          <a:p>
            <a:pPr marL="0" indent="0">
              <a:buNone/>
            </a:pPr>
            <a:endParaRPr lang="tr-TR" dirty="0" smtClean="0"/>
          </a:p>
        </p:txBody>
      </p:sp>
    </p:spTree>
    <p:extLst>
      <p:ext uri="{BB962C8B-B14F-4D97-AF65-F5344CB8AC3E}">
        <p14:creationId xmlns:p14="http://schemas.microsoft.com/office/powerpoint/2010/main" val="3080504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16832"/>
            <a:ext cx="8229600" cy="2880320"/>
          </a:xfrm>
        </p:spPr>
        <p:txBody>
          <a:bodyPr/>
          <a:lstStyle/>
          <a:p>
            <a:pPr marL="0" indent="0">
              <a:buNone/>
            </a:pPr>
            <a:r>
              <a:rPr lang="tr-TR" u="sng" dirty="0"/>
              <a:t>Risk Stratejisi Belgesi (RSB) </a:t>
            </a:r>
            <a:endParaRPr lang="tr-TR" u="sng" dirty="0" smtClean="0"/>
          </a:p>
          <a:p>
            <a:r>
              <a:rPr lang="tr-TR" dirty="0" smtClean="0"/>
              <a:t>idarenin </a:t>
            </a:r>
            <a:r>
              <a:rPr lang="tr-TR" dirty="0"/>
              <a:t>risklere karşı tutumunu </a:t>
            </a:r>
            <a:r>
              <a:rPr lang="tr-TR" dirty="0" smtClean="0"/>
              <a:t>yansıtır</a:t>
            </a:r>
            <a:r>
              <a:rPr lang="tr-TR" dirty="0"/>
              <a:t>,</a:t>
            </a:r>
            <a:endParaRPr lang="tr-TR" dirty="0" smtClean="0"/>
          </a:p>
          <a:p>
            <a:r>
              <a:rPr lang="tr-TR" dirty="0"/>
              <a:t>ü</a:t>
            </a:r>
            <a:r>
              <a:rPr lang="tr-TR" dirty="0" smtClean="0"/>
              <a:t>st politika belgeleriyle uyumlu olmalıdır,</a:t>
            </a:r>
            <a:endParaRPr lang="tr-TR" dirty="0"/>
          </a:p>
          <a:p>
            <a:r>
              <a:rPr lang="tr-TR" dirty="0" smtClean="0"/>
              <a:t>uluslararası alanda genel yaklaşım </a:t>
            </a:r>
            <a:r>
              <a:rPr lang="tr-TR" dirty="0" err="1" smtClean="0"/>
              <a:t>RSB’nin</a:t>
            </a:r>
            <a:r>
              <a:rPr lang="tr-TR" dirty="0" smtClean="0"/>
              <a:t> 3 yılda bir hazırlanması ve yıllık olarak revize edilmesi şeklindedir.</a:t>
            </a:r>
            <a:endParaRPr lang="tr-TR" dirty="0"/>
          </a:p>
          <a:p>
            <a:pPr algn="ctr"/>
            <a:endParaRPr lang="tr-TR" dirty="0"/>
          </a:p>
        </p:txBody>
      </p:sp>
    </p:spTree>
    <p:extLst>
      <p:ext uri="{BB962C8B-B14F-4D97-AF65-F5344CB8AC3E}">
        <p14:creationId xmlns:p14="http://schemas.microsoft.com/office/powerpoint/2010/main" val="1304950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 İştahı</a:t>
            </a:r>
            <a:endParaRPr lang="tr-TR" dirty="0"/>
          </a:p>
        </p:txBody>
      </p:sp>
      <p:sp>
        <p:nvSpPr>
          <p:cNvPr id="3" name="İçerik Yer Tutucusu 2"/>
          <p:cNvSpPr>
            <a:spLocks noGrp="1"/>
          </p:cNvSpPr>
          <p:nvPr>
            <p:ph idx="1"/>
          </p:nvPr>
        </p:nvSpPr>
        <p:spPr/>
        <p:txBody>
          <a:bodyPr/>
          <a:lstStyle/>
          <a:p>
            <a:pPr>
              <a:buFont typeface="Wingdings" pitchFamily="2" charset="2"/>
              <a:buChar char="Ø"/>
            </a:pPr>
            <a:r>
              <a:rPr lang="tr-TR" dirty="0" smtClean="0"/>
              <a:t>İdarenin </a:t>
            </a:r>
            <a:r>
              <a:rPr lang="tr-TR" dirty="0"/>
              <a:t>amaçları doğrultusunda kabul etmeye </a:t>
            </a:r>
            <a:r>
              <a:rPr lang="tr-TR" dirty="0" smtClean="0"/>
              <a:t>hazır </a:t>
            </a:r>
            <a:r>
              <a:rPr lang="tr-TR" dirty="0"/>
              <a:t>olduğu en yüksek risk </a:t>
            </a:r>
            <a:r>
              <a:rPr lang="tr-TR" dirty="0" smtClean="0"/>
              <a:t>düzeyidir.</a:t>
            </a:r>
          </a:p>
          <a:p>
            <a:pPr>
              <a:buFont typeface="Wingdings" pitchFamily="2" charset="2"/>
              <a:buChar char="Ø"/>
            </a:pPr>
            <a:endParaRPr lang="tr-TR" dirty="0" smtClean="0"/>
          </a:p>
          <a:p>
            <a:pPr>
              <a:buFont typeface="Wingdings" pitchFamily="2" charset="2"/>
              <a:buChar char="Ø"/>
            </a:pPr>
            <a:r>
              <a:rPr lang="tr-TR" dirty="0" smtClean="0"/>
              <a:t>İç </a:t>
            </a:r>
            <a:r>
              <a:rPr lang="tr-TR" dirty="0"/>
              <a:t>ve dış çevre, insanlar ve politikalardan </a:t>
            </a:r>
            <a:r>
              <a:rPr lang="tr-TR" dirty="0" smtClean="0"/>
              <a:t>etkilenir.</a:t>
            </a:r>
          </a:p>
          <a:p>
            <a:pPr>
              <a:buFont typeface="Wingdings" pitchFamily="2" charset="2"/>
              <a:buChar char="Ø"/>
            </a:pPr>
            <a:endParaRPr lang="tr-TR" dirty="0" smtClean="0"/>
          </a:p>
          <a:p>
            <a:pPr>
              <a:buFont typeface="Wingdings" pitchFamily="2" charset="2"/>
              <a:buChar char="Ø"/>
            </a:pPr>
            <a:r>
              <a:rPr lang="tr-TR" dirty="0"/>
              <a:t>Çok risk almak kadar, az risk almak da başarısızlığa neden olabilir. Risk iştahının düşük olması güvenilir bir yönetim tekniği olarak görülse de yaratıcılık, yenilikçilik (</a:t>
            </a:r>
            <a:r>
              <a:rPr lang="tr-TR" dirty="0" err="1"/>
              <a:t>innovasyon</a:t>
            </a:r>
            <a:r>
              <a:rPr lang="tr-TR" dirty="0"/>
              <a:t>) ve fırsatlardan yararlanma konusunda idareyi sınırlayabilir.</a:t>
            </a:r>
          </a:p>
        </p:txBody>
      </p:sp>
    </p:spTree>
    <p:extLst>
      <p:ext uri="{BB962C8B-B14F-4D97-AF65-F5344CB8AC3E}">
        <p14:creationId xmlns:p14="http://schemas.microsoft.com/office/powerpoint/2010/main" val="2160362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6. GÖREV, YETKİ VE SORUMLULUKLAR </a:t>
            </a:r>
          </a:p>
        </p:txBody>
      </p:sp>
      <p:sp>
        <p:nvSpPr>
          <p:cNvPr id="3" name="İçerik Yer Tutucusu 2"/>
          <p:cNvSpPr>
            <a:spLocks noGrp="1"/>
          </p:cNvSpPr>
          <p:nvPr>
            <p:ph idx="1"/>
          </p:nvPr>
        </p:nvSpPr>
        <p:spPr>
          <a:xfrm>
            <a:off x="467544" y="2060848"/>
            <a:ext cx="8229600" cy="4525963"/>
          </a:xfrm>
        </p:spPr>
        <p:txBody>
          <a:bodyPr/>
          <a:lstStyle/>
          <a:p>
            <a:pPr>
              <a:buFont typeface="Wingdings" pitchFamily="2" charset="2"/>
              <a:buChar char="Ø"/>
            </a:pPr>
            <a:r>
              <a:rPr lang="tr-TR" dirty="0"/>
              <a:t>İyi bir risk yönetimi, </a:t>
            </a:r>
            <a:r>
              <a:rPr lang="tr-TR" b="1" u="sng" dirty="0">
                <a:effectLst>
                  <a:outerShdw blurRad="38100" dist="38100" dir="2700000" algn="tl">
                    <a:srgbClr val="000000">
                      <a:alpha val="43137"/>
                    </a:srgbClr>
                  </a:outerShdw>
                </a:effectLst>
              </a:rPr>
              <a:t>iyi organize olmuş bir idare </a:t>
            </a:r>
            <a:r>
              <a:rPr lang="tr-TR" dirty="0"/>
              <a:t>ile </a:t>
            </a:r>
            <a:r>
              <a:rPr lang="tr-TR" dirty="0" smtClean="0"/>
              <a:t>mümkündür.</a:t>
            </a:r>
          </a:p>
          <a:p>
            <a:pPr>
              <a:buFont typeface="Wingdings" pitchFamily="2" charset="2"/>
              <a:buChar char="Ø"/>
            </a:pPr>
            <a:r>
              <a:rPr lang="tr-TR" dirty="0"/>
              <a:t>İdare </a:t>
            </a:r>
            <a:r>
              <a:rPr lang="tr-TR" dirty="0" smtClean="0"/>
              <a:t>içerisinde;</a:t>
            </a:r>
          </a:p>
          <a:p>
            <a:r>
              <a:rPr lang="tr-TR" dirty="0" smtClean="0"/>
              <a:t>görev</a:t>
            </a:r>
            <a:r>
              <a:rPr lang="tr-TR" dirty="0"/>
              <a:t>, yetki ve sorumlulukların </a:t>
            </a:r>
            <a:r>
              <a:rPr lang="tr-TR" b="1" u="sng" dirty="0">
                <a:effectLst>
                  <a:outerShdw blurRad="38100" dist="38100" dir="2700000" algn="tl">
                    <a:srgbClr val="000000">
                      <a:alpha val="43137"/>
                    </a:srgbClr>
                  </a:outerShdw>
                </a:effectLst>
              </a:rPr>
              <a:t>net</a:t>
            </a:r>
            <a:r>
              <a:rPr lang="tr-TR" dirty="0"/>
              <a:t> olarak belirlenmesi, </a:t>
            </a:r>
            <a:endParaRPr lang="tr-TR" dirty="0" smtClean="0"/>
          </a:p>
          <a:p>
            <a:r>
              <a:rPr lang="tr-TR" dirty="0" smtClean="0"/>
              <a:t>kişilerin kendilerinden </a:t>
            </a:r>
            <a:r>
              <a:rPr lang="tr-TR" dirty="0"/>
              <a:t>beklenenleri </a:t>
            </a:r>
            <a:r>
              <a:rPr lang="tr-TR" b="1" u="sng" dirty="0">
                <a:effectLst>
                  <a:outerShdw blurRad="38100" dist="38100" dir="2700000" algn="tl">
                    <a:srgbClr val="000000">
                      <a:alpha val="43137"/>
                    </a:srgbClr>
                  </a:outerShdw>
                </a:effectLst>
              </a:rPr>
              <a:t>açık</a:t>
            </a:r>
            <a:r>
              <a:rPr lang="tr-TR" dirty="0"/>
              <a:t> bir şekilde bilmeleri, </a:t>
            </a:r>
            <a:endParaRPr lang="tr-TR" dirty="0" smtClean="0"/>
          </a:p>
          <a:p>
            <a:r>
              <a:rPr lang="tr-TR" dirty="0" smtClean="0"/>
              <a:t>yatay</a:t>
            </a:r>
            <a:r>
              <a:rPr lang="tr-TR" dirty="0"/>
              <a:t>, dikey ve kurum dışı iletişime uygun bir </a:t>
            </a:r>
            <a:r>
              <a:rPr lang="tr-TR" b="1" u="sng" dirty="0">
                <a:effectLst>
                  <a:outerShdw blurRad="38100" dist="38100" dir="2700000" algn="tl">
                    <a:srgbClr val="000000">
                      <a:alpha val="43137"/>
                    </a:srgbClr>
                  </a:outerShdw>
                </a:effectLst>
              </a:rPr>
              <a:t>iletişim mekanizması</a:t>
            </a:r>
            <a:r>
              <a:rPr lang="tr-TR" dirty="0"/>
              <a:t>nın bulunması gerekmektedir. </a:t>
            </a:r>
          </a:p>
        </p:txBody>
      </p:sp>
    </p:spTree>
    <p:extLst>
      <p:ext uri="{BB962C8B-B14F-4D97-AF65-F5344CB8AC3E}">
        <p14:creationId xmlns:p14="http://schemas.microsoft.com/office/powerpoint/2010/main" val="2450597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9632" y="764704"/>
            <a:ext cx="6768752" cy="5328592"/>
          </a:xfrm>
          <a:prstGeom prst="rect">
            <a:avLst/>
          </a:prstGeom>
          <a:ln>
            <a:noFill/>
          </a:ln>
          <a:effectLst>
            <a:softEdge rad="112500"/>
          </a:effectLst>
        </p:spPr>
      </p:pic>
    </p:spTree>
    <p:extLst>
      <p:ext uri="{BB962C8B-B14F-4D97-AF65-F5344CB8AC3E}">
        <p14:creationId xmlns:p14="http://schemas.microsoft.com/office/powerpoint/2010/main" val="24549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7. RİSK YÖNETİMİ SÜRECİ</a:t>
            </a:r>
          </a:p>
        </p:txBody>
      </p:sp>
      <p:sp>
        <p:nvSpPr>
          <p:cNvPr id="3" name="İçerik Yer Tutucusu 2"/>
          <p:cNvSpPr>
            <a:spLocks noGrp="1"/>
          </p:cNvSpPr>
          <p:nvPr>
            <p:ph idx="1"/>
          </p:nvPr>
        </p:nvSpPr>
        <p:spPr>
          <a:xfrm>
            <a:off x="467544" y="1844824"/>
            <a:ext cx="8229600" cy="4525963"/>
          </a:xfrm>
        </p:spPr>
        <p:txBody>
          <a:bodyPr/>
          <a:lstStyle/>
          <a:p>
            <a:pPr marL="0" indent="0">
              <a:buNone/>
            </a:pPr>
            <a:r>
              <a:rPr lang="tr-TR" dirty="0"/>
              <a:t>Kurumsal Risk </a:t>
            </a:r>
            <a:r>
              <a:rPr lang="tr-TR" dirty="0" smtClean="0"/>
              <a:t>Yönetimi (</a:t>
            </a:r>
            <a:r>
              <a:rPr lang="tr-TR" dirty="0"/>
              <a:t>KRY) idarenin amaç ve hedeflerine ulaşabilmesi açısından makul güvence sağlamaya yönelik </a:t>
            </a:r>
            <a:r>
              <a:rPr lang="tr-TR" b="1" u="sng" dirty="0">
                <a:effectLst>
                  <a:outerShdw blurRad="38100" dist="38100" dir="2700000" algn="tl">
                    <a:srgbClr val="000000">
                      <a:alpha val="43137"/>
                    </a:srgbClr>
                  </a:outerShdw>
                </a:effectLst>
              </a:rPr>
              <a:t>yönetsel bir araç</a:t>
            </a:r>
            <a:r>
              <a:rPr lang="tr-TR" dirty="0"/>
              <a:t>tır. </a:t>
            </a:r>
            <a:endParaRPr lang="tr-TR" dirty="0" smtClean="0"/>
          </a:p>
          <a:p>
            <a:pPr marL="0" indent="0">
              <a:buNone/>
            </a:pPr>
            <a:r>
              <a:rPr lang="tr-TR" dirty="0" smtClean="0"/>
              <a:t>Bu </a:t>
            </a:r>
            <a:r>
              <a:rPr lang="tr-TR" dirty="0"/>
              <a:t>bağlamda </a:t>
            </a:r>
            <a:r>
              <a:rPr lang="tr-TR" b="1" u="sng" dirty="0">
                <a:effectLst>
                  <a:outerShdw blurRad="38100" dist="38100" dir="2700000" algn="tl">
                    <a:srgbClr val="000000">
                      <a:alpha val="43137"/>
                    </a:srgbClr>
                  </a:outerShdw>
                </a:effectLst>
              </a:rPr>
              <a:t>idarelerin KRY çalışmalarını stratejik plan ve performans programı hazırlık çalışmaları ile </a:t>
            </a:r>
            <a:r>
              <a:rPr lang="tr-TR" b="1" u="sng" dirty="0" smtClean="0">
                <a:effectLst>
                  <a:outerShdw blurRad="38100" dist="38100" dir="2700000" algn="tl">
                    <a:srgbClr val="000000">
                      <a:alpha val="43137"/>
                    </a:srgbClr>
                  </a:outerShdw>
                </a:effectLst>
              </a:rPr>
              <a:t>eşzamanlı</a:t>
            </a:r>
            <a:r>
              <a:rPr lang="tr-TR" b="1" dirty="0" smtClean="0">
                <a:effectLst>
                  <a:outerShdw blurRad="38100" dist="38100" dir="2700000" algn="tl">
                    <a:srgbClr val="000000">
                      <a:alpha val="43137"/>
                    </a:srgbClr>
                  </a:outerShdw>
                </a:effectLst>
              </a:rPr>
              <a:t> </a:t>
            </a:r>
            <a:r>
              <a:rPr lang="tr-TR" dirty="0" smtClean="0"/>
              <a:t>olarak </a:t>
            </a:r>
            <a:r>
              <a:rPr lang="tr-TR" dirty="0"/>
              <a:t>yürütmeleri gerekmektedir. </a:t>
            </a:r>
            <a:endParaRPr lang="tr-TR" dirty="0" smtClean="0"/>
          </a:p>
          <a:p>
            <a:pPr marL="0" indent="0">
              <a:buNone/>
            </a:pPr>
            <a:r>
              <a:rPr lang="tr-TR" dirty="0" smtClean="0"/>
              <a:t>İdareler </a:t>
            </a:r>
            <a:r>
              <a:rPr lang="tr-TR" dirty="0"/>
              <a:t>öncelikle </a:t>
            </a:r>
            <a:r>
              <a:rPr lang="tr-TR" dirty="0" smtClean="0"/>
              <a:t>hedefleri </a:t>
            </a:r>
            <a:r>
              <a:rPr lang="tr-TR" dirty="0"/>
              <a:t>ile </a:t>
            </a:r>
            <a:r>
              <a:rPr lang="tr-TR" dirty="0" smtClean="0"/>
              <a:t>riskleri </a:t>
            </a:r>
            <a:r>
              <a:rPr lang="tr-TR" dirty="0"/>
              <a:t>arasında bir denge kurarlar ve </a:t>
            </a:r>
            <a:r>
              <a:rPr lang="tr-TR" dirty="0" smtClean="0"/>
              <a:t>Risk Strateji Belgesi </a:t>
            </a:r>
            <a:r>
              <a:rPr lang="tr-TR" dirty="0"/>
              <a:t>ile belirlenmiş olan risk iştahları çerçevesinde </a:t>
            </a:r>
            <a:r>
              <a:rPr lang="tr-TR" b="1" u="sng" dirty="0">
                <a:effectLst>
                  <a:outerShdw blurRad="38100" dist="38100" dir="2700000" algn="tl">
                    <a:srgbClr val="000000">
                      <a:alpha val="43137"/>
                    </a:srgbClr>
                  </a:outerShdw>
                </a:effectLst>
              </a:rPr>
              <a:t>hedeflerini belirlerler</a:t>
            </a:r>
            <a:r>
              <a:rPr lang="tr-TR" dirty="0"/>
              <a:t>.</a:t>
            </a:r>
          </a:p>
        </p:txBody>
      </p:sp>
    </p:spTree>
    <p:extLst>
      <p:ext uri="{BB962C8B-B14F-4D97-AF65-F5344CB8AC3E}">
        <p14:creationId xmlns:p14="http://schemas.microsoft.com/office/powerpoint/2010/main" val="3316328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Risk Hiyerarşisi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700808"/>
            <a:ext cx="6759500" cy="3740102"/>
          </a:xfrm>
          <a:prstGeom prst="rect">
            <a:avLst/>
          </a:prstGeom>
          <a:ln>
            <a:noFill/>
          </a:ln>
          <a:effectLst>
            <a:softEdge rad="112500"/>
          </a:effectLst>
        </p:spPr>
      </p:pic>
    </p:spTree>
    <p:extLst>
      <p:ext uri="{BB962C8B-B14F-4D97-AF65-F5344CB8AC3E}">
        <p14:creationId xmlns:p14="http://schemas.microsoft.com/office/powerpoint/2010/main" val="298718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1.GİRİŞ</a:t>
            </a:r>
            <a:endParaRPr lang="tr-TR" dirty="0"/>
          </a:p>
        </p:txBody>
      </p:sp>
      <p:sp>
        <p:nvSpPr>
          <p:cNvPr id="3" name="İçerik Yer Tutucusu 2"/>
          <p:cNvSpPr>
            <a:spLocks noGrp="1"/>
          </p:cNvSpPr>
          <p:nvPr>
            <p:ph idx="1"/>
          </p:nvPr>
        </p:nvSpPr>
        <p:spPr>
          <a:xfrm>
            <a:off x="467544" y="2276872"/>
            <a:ext cx="8229600" cy="4525963"/>
          </a:xfrm>
        </p:spPr>
        <p:txBody>
          <a:bodyPr/>
          <a:lstStyle/>
          <a:p>
            <a:pPr marL="342900" indent="-342900">
              <a:buFont typeface="Wingdings" pitchFamily="2" charset="2"/>
              <a:buChar char="Ø"/>
            </a:pPr>
            <a:r>
              <a:rPr lang="tr-TR" dirty="0"/>
              <a:t>Amaç ve hedeflerin gerçekleşmesini olumsuz etkileyebileceği değerlendirilen olay veya durumlar </a:t>
            </a:r>
            <a:r>
              <a:rPr lang="tr-TR" b="1" u="sng" dirty="0">
                <a:effectLst>
                  <a:outerShdw blurRad="38100" dist="38100" dir="2700000" algn="tl">
                    <a:srgbClr val="000000">
                      <a:alpha val="43137"/>
                    </a:srgbClr>
                  </a:outerShdw>
                </a:effectLst>
              </a:rPr>
              <a:t>risk</a:t>
            </a:r>
            <a:r>
              <a:rPr lang="tr-TR" b="1" dirty="0" smtClean="0"/>
              <a:t>,</a:t>
            </a:r>
          </a:p>
          <a:p>
            <a:pPr marL="342900" indent="-342900">
              <a:buFont typeface="Wingdings" pitchFamily="2" charset="2"/>
              <a:buChar char="Ø"/>
            </a:pPr>
            <a:endParaRPr lang="tr-TR" dirty="0"/>
          </a:p>
          <a:p>
            <a:pPr marL="342900" indent="-342900">
              <a:buFont typeface="Wingdings" pitchFamily="2" charset="2"/>
              <a:buChar char="Ø"/>
            </a:pPr>
            <a:r>
              <a:rPr lang="tr-TR" dirty="0"/>
              <a:t>Amaç ve hedefler üzerinde olumlu etkide bulunabileceği değerlendirilen olay veya durumlar </a:t>
            </a:r>
            <a:r>
              <a:rPr lang="tr-TR" dirty="0" smtClean="0"/>
              <a:t>ise </a:t>
            </a:r>
            <a:r>
              <a:rPr lang="tr-TR" b="1" u="sng" dirty="0">
                <a:effectLst>
                  <a:outerShdw blurRad="38100" dist="38100" dir="2700000" algn="tl">
                    <a:srgbClr val="000000">
                      <a:alpha val="43137"/>
                    </a:srgbClr>
                  </a:outerShdw>
                </a:effectLst>
              </a:rPr>
              <a:t>fırsat</a:t>
            </a:r>
            <a:r>
              <a:rPr lang="tr-TR" dirty="0"/>
              <a:t> olarak tanımlanır.</a:t>
            </a:r>
          </a:p>
          <a:p>
            <a:endParaRPr lang="tr-TR" dirty="0"/>
          </a:p>
        </p:txBody>
      </p:sp>
    </p:spTree>
    <p:extLst>
      <p:ext uri="{BB962C8B-B14F-4D97-AF65-F5344CB8AC3E}">
        <p14:creationId xmlns:p14="http://schemas.microsoft.com/office/powerpoint/2010/main" val="397993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Risk Yönetimi Süreci</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84784"/>
            <a:ext cx="6077246" cy="4464664"/>
          </a:xfrm>
          <a:prstGeom prst="rect">
            <a:avLst/>
          </a:prstGeom>
          <a:ln>
            <a:noFill/>
          </a:ln>
          <a:effectLst>
            <a:softEdge rad="112500"/>
          </a:effectLst>
        </p:spPr>
      </p:pic>
    </p:spTree>
    <p:extLst>
      <p:ext uri="{BB962C8B-B14F-4D97-AF65-F5344CB8AC3E}">
        <p14:creationId xmlns:p14="http://schemas.microsoft.com/office/powerpoint/2010/main" val="3050126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7.1.Risklerin Tespit Edilmesi</a:t>
            </a:r>
            <a:endParaRPr lang="tr-TR" dirty="0"/>
          </a:p>
        </p:txBody>
      </p:sp>
      <p:sp>
        <p:nvSpPr>
          <p:cNvPr id="3" name="İçerik Yer Tutucusu 2"/>
          <p:cNvSpPr>
            <a:spLocks noGrp="1"/>
          </p:cNvSpPr>
          <p:nvPr>
            <p:ph idx="1"/>
          </p:nvPr>
        </p:nvSpPr>
        <p:spPr>
          <a:xfrm>
            <a:off x="395536" y="2060848"/>
            <a:ext cx="8229600" cy="4525963"/>
          </a:xfrm>
        </p:spPr>
        <p:txBody>
          <a:bodyPr/>
          <a:lstStyle/>
          <a:p>
            <a:pPr marL="0" indent="0">
              <a:buNone/>
            </a:pPr>
            <a:r>
              <a:rPr lang="tr-TR" dirty="0" smtClean="0"/>
              <a:t>İdarenin </a:t>
            </a:r>
            <a:r>
              <a:rPr lang="tr-TR" dirty="0"/>
              <a:t>hedeflerine ulaşmasını engelleyen veya zorlaştıran risklerin, önceden tanımlanmış yöntemlerle belirlenmesi, </a:t>
            </a:r>
            <a:endParaRPr lang="tr-TR" dirty="0" smtClean="0"/>
          </a:p>
          <a:p>
            <a:r>
              <a:rPr lang="tr-TR" dirty="0"/>
              <a:t>Ana hedefler nelerdir? </a:t>
            </a:r>
            <a:endParaRPr lang="tr-TR" dirty="0" smtClean="0"/>
          </a:p>
          <a:p>
            <a:r>
              <a:rPr lang="tr-TR" dirty="0" smtClean="0"/>
              <a:t>Kilit </a:t>
            </a:r>
            <a:r>
              <a:rPr lang="tr-TR" dirty="0"/>
              <a:t>faaliyetler nelerdir? </a:t>
            </a:r>
          </a:p>
          <a:p>
            <a:r>
              <a:rPr lang="tr-TR" dirty="0" smtClean="0"/>
              <a:t>Paydaşlar </a:t>
            </a:r>
            <a:r>
              <a:rPr lang="tr-TR" dirty="0"/>
              <a:t>kimlerdir? </a:t>
            </a:r>
          </a:p>
          <a:p>
            <a:r>
              <a:rPr lang="tr-TR" dirty="0" smtClean="0"/>
              <a:t>Risk </a:t>
            </a:r>
            <a:r>
              <a:rPr lang="tr-TR" dirty="0"/>
              <a:t>Kategorilerimiz nelerdir</a:t>
            </a:r>
            <a:r>
              <a:rPr lang="tr-TR" dirty="0" smtClean="0"/>
              <a:t>? </a:t>
            </a:r>
            <a:r>
              <a:rPr lang="tr-TR" dirty="0"/>
              <a:t>s</a:t>
            </a:r>
            <a:r>
              <a:rPr lang="tr-TR" dirty="0" smtClean="0"/>
              <a:t>orularıyla,</a:t>
            </a:r>
          </a:p>
          <a:p>
            <a:pPr marL="0" indent="0">
              <a:buNone/>
            </a:pPr>
            <a:r>
              <a:rPr lang="tr-TR" dirty="0" smtClean="0"/>
              <a:t>gruplandırılması </a:t>
            </a:r>
            <a:r>
              <a:rPr lang="tr-TR" dirty="0"/>
              <a:t>ve güncellenmesi sürecidir. </a:t>
            </a:r>
          </a:p>
        </p:txBody>
      </p:sp>
    </p:spTree>
    <p:extLst>
      <p:ext uri="{BB962C8B-B14F-4D97-AF65-F5344CB8AC3E}">
        <p14:creationId xmlns:p14="http://schemas.microsoft.com/office/powerpoint/2010/main" val="427774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Riskler tespit edilirken aşağıdaki hususların göz önünde bulundurulması gerekmektedir: </a:t>
            </a:r>
          </a:p>
        </p:txBody>
      </p:sp>
      <p:sp>
        <p:nvSpPr>
          <p:cNvPr id="3" name="İçerik Yer Tutucusu 2"/>
          <p:cNvSpPr>
            <a:spLocks noGrp="1"/>
          </p:cNvSpPr>
          <p:nvPr>
            <p:ph idx="1"/>
          </p:nvPr>
        </p:nvSpPr>
        <p:spPr/>
        <p:txBody>
          <a:bodyPr>
            <a:normAutofit/>
          </a:bodyPr>
          <a:lstStyle/>
          <a:p>
            <a:pPr>
              <a:buFont typeface="Wingdings" pitchFamily="2" charset="2"/>
              <a:buChar char="Ø"/>
            </a:pPr>
            <a:r>
              <a:rPr lang="tr-TR" dirty="0" smtClean="0"/>
              <a:t>İdareler </a:t>
            </a:r>
            <a:r>
              <a:rPr lang="tr-TR" dirty="0"/>
              <a:t>idare(stratejik), birim (program/proje) ve alt birim (faaliyet /</a:t>
            </a:r>
            <a:r>
              <a:rPr lang="tr-TR" dirty="0" err="1"/>
              <a:t>operasyonel</a:t>
            </a:r>
            <a:r>
              <a:rPr lang="tr-TR" dirty="0"/>
              <a:t>) düzeyinde risklerini tespit ederler.</a:t>
            </a:r>
          </a:p>
          <a:p>
            <a:pPr marL="0" indent="0">
              <a:buNone/>
            </a:pPr>
            <a:endParaRPr lang="tr-TR" dirty="0" smtClean="0"/>
          </a:p>
          <a:p>
            <a:pPr>
              <a:buFont typeface="Wingdings" pitchFamily="2" charset="2"/>
              <a:buChar char="Ø"/>
            </a:pPr>
            <a:r>
              <a:rPr lang="tr-TR" dirty="0" smtClean="0"/>
              <a:t>Stratejik düzeyden faaliyet düzeyine ya da faaliyet düzeyinden stratejik düzeye doğru bir yaklaşım belirleyebilecekleri gibi her iki yöntemi birlikte uygulayarak da risk yönetimi sürecini başlatabilirler.</a:t>
            </a:r>
          </a:p>
          <a:p>
            <a:pPr>
              <a:buFont typeface="Wingdings" pitchFamily="2" charset="2"/>
              <a:buChar char="Ø"/>
            </a:pPr>
            <a:endParaRPr lang="tr-TR" dirty="0" smtClean="0"/>
          </a:p>
          <a:p>
            <a:pPr>
              <a:buFont typeface="Wingdings" pitchFamily="2" charset="2"/>
              <a:buChar char="Ø"/>
            </a:pPr>
            <a:r>
              <a:rPr lang="tr-TR" dirty="0" smtClean="0"/>
              <a:t>Genel </a:t>
            </a:r>
            <a:r>
              <a:rPr lang="tr-TR" dirty="0"/>
              <a:t>kural olarak, idareyi etkileyebilecek stratejik riskler, stratejik plan hazırlama aşamasında tespit </a:t>
            </a:r>
            <a:r>
              <a:rPr lang="tr-TR" dirty="0" smtClean="0"/>
              <a:t>edilir</a:t>
            </a:r>
            <a:r>
              <a:rPr lang="tr-TR" dirty="0"/>
              <a:t> </a:t>
            </a:r>
            <a:r>
              <a:rPr lang="tr-TR" dirty="0" smtClean="0"/>
              <a:t>ve tespit edilen riskler hedefler ile ilişkilendirilmelidir.</a:t>
            </a:r>
            <a:endParaRPr lang="tr-TR" dirty="0"/>
          </a:p>
        </p:txBody>
      </p:sp>
    </p:spTree>
    <p:extLst>
      <p:ext uri="{BB962C8B-B14F-4D97-AF65-F5344CB8AC3E}">
        <p14:creationId xmlns:p14="http://schemas.microsoft.com/office/powerpoint/2010/main" val="2081701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4525963"/>
          </a:xfrm>
        </p:spPr>
        <p:txBody>
          <a:bodyPr>
            <a:normAutofit lnSpcReduction="10000"/>
          </a:bodyPr>
          <a:lstStyle/>
          <a:p>
            <a:pPr>
              <a:buFont typeface="Wingdings" pitchFamily="2" charset="2"/>
              <a:buChar char="Ø"/>
            </a:pPr>
            <a:r>
              <a:rPr lang="tr-TR" dirty="0" smtClean="0"/>
              <a:t>Tespit edilen risklerin ‘x riski’ veya ‘x in olması riski’ şeklinde ifade edilmesi ve kayıtların da bu şekilde tutulması uygun olacaktır.</a:t>
            </a:r>
          </a:p>
          <a:p>
            <a:pPr>
              <a:buFont typeface="Wingdings" pitchFamily="2" charset="2"/>
              <a:buChar char="Ø"/>
            </a:pPr>
            <a:r>
              <a:rPr lang="tr-TR" dirty="0" smtClean="0"/>
              <a:t>İç risk mi dış risk mi?</a:t>
            </a:r>
          </a:p>
          <a:p>
            <a:pPr>
              <a:buFont typeface="Wingdings" pitchFamily="2" charset="2"/>
              <a:buChar char="Ø"/>
            </a:pPr>
            <a:r>
              <a:rPr lang="tr-TR" dirty="0" smtClean="0"/>
              <a:t>İç riskler; doğrudan idare tarafından kontrol edilebilecek olaylar sonucunda ortaya çıkan riskler</a:t>
            </a:r>
          </a:p>
          <a:p>
            <a:r>
              <a:rPr lang="tr-TR" dirty="0" smtClean="0"/>
              <a:t>stratejik riskler</a:t>
            </a:r>
          </a:p>
          <a:p>
            <a:r>
              <a:rPr lang="tr-TR" dirty="0" smtClean="0"/>
              <a:t>birim riskleri</a:t>
            </a:r>
          </a:p>
          <a:p>
            <a:r>
              <a:rPr lang="tr-TR" dirty="0" smtClean="0"/>
              <a:t>faaliyet riskleri</a:t>
            </a:r>
          </a:p>
          <a:p>
            <a:pPr>
              <a:buFont typeface="Wingdings" pitchFamily="2" charset="2"/>
              <a:buChar char="Ø"/>
            </a:pPr>
            <a:r>
              <a:rPr lang="tr-TR" dirty="0" smtClean="0"/>
              <a:t>Dış riskler; idarenin kontrolü dışında gerçekleşen olaylar sonucunda ortaya çıkan riskler</a:t>
            </a:r>
          </a:p>
          <a:p>
            <a:pPr marL="0" indent="0">
              <a:buNone/>
            </a:pPr>
            <a:endParaRPr lang="tr-TR" dirty="0"/>
          </a:p>
        </p:txBody>
      </p:sp>
    </p:spTree>
    <p:extLst>
      <p:ext uri="{BB962C8B-B14F-4D97-AF65-F5344CB8AC3E}">
        <p14:creationId xmlns:p14="http://schemas.microsoft.com/office/powerpoint/2010/main" val="1235050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Riskleri tespit ederken kullanılabilecek yöntemler:</a:t>
            </a:r>
            <a:endParaRPr lang="tr-TR" dirty="0"/>
          </a:p>
        </p:txBody>
      </p:sp>
      <p:sp>
        <p:nvSpPr>
          <p:cNvPr id="3" name="İçerik Yer Tutucusu 2"/>
          <p:cNvSpPr>
            <a:spLocks noGrp="1"/>
          </p:cNvSpPr>
          <p:nvPr>
            <p:ph idx="1"/>
          </p:nvPr>
        </p:nvSpPr>
        <p:spPr>
          <a:xfrm>
            <a:off x="395536" y="2204864"/>
            <a:ext cx="8229600" cy="4525963"/>
          </a:xfrm>
        </p:spPr>
        <p:txBody>
          <a:bodyPr/>
          <a:lstStyle/>
          <a:p>
            <a:pPr algn="ctr">
              <a:buFont typeface="Wingdings" pitchFamily="2" charset="2"/>
              <a:buChar char="Ø"/>
            </a:pPr>
            <a:r>
              <a:rPr lang="tr-TR" dirty="0" smtClean="0"/>
              <a:t>PESTLE analizi</a:t>
            </a:r>
          </a:p>
          <a:p>
            <a:pPr algn="ctr">
              <a:buFont typeface="Wingdings" pitchFamily="2" charset="2"/>
              <a:buChar char="Ø"/>
            </a:pPr>
            <a:r>
              <a:rPr lang="tr-TR" dirty="0" smtClean="0"/>
              <a:t>GZFT/SWOT analizi</a:t>
            </a:r>
          </a:p>
          <a:p>
            <a:pPr algn="ctr">
              <a:buFont typeface="Wingdings" pitchFamily="2" charset="2"/>
              <a:buChar char="Ø"/>
            </a:pPr>
            <a:r>
              <a:rPr lang="tr-TR" dirty="0" smtClean="0"/>
              <a:t>Beyin Fırtınası</a:t>
            </a:r>
          </a:p>
          <a:p>
            <a:pPr marL="0" indent="0" algn="ctr">
              <a:buNone/>
            </a:pPr>
            <a:r>
              <a:rPr lang="tr-TR" dirty="0" smtClean="0"/>
              <a:t>Ancak bunların dışında da idareler ihtiyaçlarına göre farklı yöntemler belirleyebilirler.</a:t>
            </a:r>
            <a:endParaRPr lang="tr-TR" dirty="0"/>
          </a:p>
        </p:txBody>
      </p:sp>
    </p:spTree>
    <p:extLst>
      <p:ext uri="{BB962C8B-B14F-4D97-AF65-F5344CB8AC3E}">
        <p14:creationId xmlns:p14="http://schemas.microsoft.com/office/powerpoint/2010/main" val="112977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836712"/>
            <a:ext cx="8229600" cy="1143000"/>
          </a:xfrm>
        </p:spPr>
        <p:txBody>
          <a:bodyPr>
            <a:normAutofit fontScale="90000"/>
          </a:bodyPr>
          <a:lstStyle/>
          <a:p>
            <a:r>
              <a:rPr lang="tr-TR" dirty="0" err="1" smtClean="0"/>
              <a:t>Pestle</a:t>
            </a:r>
            <a:r>
              <a:rPr lang="tr-TR" dirty="0" smtClean="0"/>
              <a:t> Analizi, Risklerin aşağıdaki kategoriler bazında değerlendirmeler yapılarak belirlenmesidir.</a:t>
            </a:r>
            <a:endParaRPr lang="tr-TR" dirty="0"/>
          </a:p>
        </p:txBody>
      </p:sp>
      <p:sp>
        <p:nvSpPr>
          <p:cNvPr id="3" name="İçerik Yer Tutucusu 2"/>
          <p:cNvSpPr>
            <a:spLocks noGrp="1"/>
          </p:cNvSpPr>
          <p:nvPr>
            <p:ph idx="1"/>
          </p:nvPr>
        </p:nvSpPr>
        <p:spPr>
          <a:xfrm>
            <a:off x="467544" y="2492896"/>
            <a:ext cx="8229600" cy="4525963"/>
          </a:xfrm>
        </p:spPr>
        <p:txBody>
          <a:bodyPr/>
          <a:lstStyle/>
          <a:p>
            <a:pPr algn="ctr">
              <a:buFont typeface="Wingdings" pitchFamily="2" charset="2"/>
              <a:buChar char="Ø"/>
            </a:pPr>
            <a:r>
              <a:rPr lang="tr-TR" b="1" dirty="0" err="1" smtClean="0">
                <a:effectLst>
                  <a:outerShdw blurRad="38100" dist="38100" dir="2700000" algn="tl">
                    <a:srgbClr val="000000">
                      <a:alpha val="43137"/>
                    </a:srgbClr>
                  </a:outerShdw>
                </a:effectLst>
              </a:rPr>
              <a:t>P</a:t>
            </a:r>
            <a:r>
              <a:rPr lang="tr-TR" dirty="0" err="1" smtClean="0"/>
              <a:t>olitic</a:t>
            </a:r>
            <a:endParaRPr lang="tr-TR" dirty="0" smtClean="0"/>
          </a:p>
          <a:p>
            <a:pPr algn="ctr">
              <a:buFont typeface="Wingdings" pitchFamily="2" charset="2"/>
              <a:buChar char="Ø"/>
            </a:pPr>
            <a:r>
              <a:rPr lang="tr-TR" b="1" dirty="0" err="1" smtClean="0">
                <a:effectLst>
                  <a:outerShdw blurRad="38100" dist="38100" dir="2700000" algn="tl">
                    <a:srgbClr val="000000">
                      <a:alpha val="43137"/>
                    </a:srgbClr>
                  </a:outerShdw>
                </a:effectLst>
              </a:rPr>
              <a:t>E</a:t>
            </a:r>
            <a:r>
              <a:rPr lang="tr-TR" dirty="0" err="1" smtClean="0"/>
              <a:t>conomic</a:t>
            </a:r>
            <a:endParaRPr lang="tr-TR" dirty="0" smtClean="0"/>
          </a:p>
          <a:p>
            <a:pPr algn="ctr">
              <a:buFont typeface="Wingdings" pitchFamily="2" charset="2"/>
              <a:buChar char="Ø"/>
            </a:pPr>
            <a:r>
              <a:rPr lang="tr-TR" b="1" dirty="0" err="1" smtClean="0">
                <a:effectLst>
                  <a:outerShdw blurRad="38100" dist="38100" dir="2700000" algn="tl">
                    <a:srgbClr val="000000">
                      <a:alpha val="43137"/>
                    </a:srgbClr>
                  </a:outerShdw>
                </a:effectLst>
              </a:rPr>
              <a:t>S</a:t>
            </a:r>
            <a:r>
              <a:rPr lang="tr-TR" dirty="0" err="1" smtClean="0"/>
              <a:t>ocial</a:t>
            </a:r>
            <a:endParaRPr lang="tr-TR" dirty="0" smtClean="0"/>
          </a:p>
          <a:p>
            <a:pPr algn="ctr">
              <a:buFont typeface="Wingdings" pitchFamily="2" charset="2"/>
              <a:buChar char="Ø"/>
            </a:pPr>
            <a:r>
              <a:rPr lang="tr-TR" b="1" dirty="0" err="1" smtClean="0">
                <a:effectLst>
                  <a:outerShdw blurRad="38100" dist="38100" dir="2700000" algn="tl">
                    <a:srgbClr val="000000">
                      <a:alpha val="43137"/>
                    </a:srgbClr>
                  </a:outerShdw>
                </a:effectLst>
              </a:rPr>
              <a:t>T</a:t>
            </a:r>
            <a:r>
              <a:rPr lang="tr-TR" dirty="0" err="1" smtClean="0"/>
              <a:t>echnologic</a:t>
            </a:r>
            <a:endParaRPr lang="tr-TR" dirty="0" smtClean="0"/>
          </a:p>
          <a:p>
            <a:pPr algn="ctr">
              <a:buFont typeface="Wingdings" pitchFamily="2" charset="2"/>
              <a:buChar char="Ø"/>
            </a:pPr>
            <a:r>
              <a:rPr lang="tr-TR" b="1" dirty="0" smtClean="0">
                <a:effectLst>
                  <a:outerShdw blurRad="38100" dist="38100" dir="2700000" algn="tl">
                    <a:srgbClr val="000000">
                      <a:alpha val="43137"/>
                    </a:srgbClr>
                  </a:outerShdw>
                </a:effectLst>
              </a:rPr>
              <a:t>L</a:t>
            </a:r>
            <a:r>
              <a:rPr lang="tr-TR" dirty="0" smtClean="0"/>
              <a:t>egal</a:t>
            </a:r>
          </a:p>
          <a:p>
            <a:pPr algn="ctr">
              <a:buFont typeface="Wingdings" pitchFamily="2" charset="2"/>
              <a:buChar char="Ø"/>
            </a:pPr>
            <a:r>
              <a:rPr lang="tr-TR" b="1" dirty="0" err="1" smtClean="0">
                <a:effectLst>
                  <a:outerShdw blurRad="38100" dist="38100" dir="2700000" algn="tl">
                    <a:srgbClr val="000000">
                      <a:alpha val="43137"/>
                    </a:srgbClr>
                  </a:outerShdw>
                </a:effectLst>
              </a:rPr>
              <a:t>E</a:t>
            </a:r>
            <a:r>
              <a:rPr lang="tr-TR" dirty="0" err="1" smtClean="0"/>
              <a:t>nvironmental</a:t>
            </a:r>
            <a:endParaRPr lang="tr-TR" dirty="0" smtClean="0"/>
          </a:p>
          <a:p>
            <a:pPr>
              <a:buFont typeface="Wingdings" pitchFamily="2" charset="2"/>
              <a:buChar char="Ø"/>
            </a:pPr>
            <a:endParaRPr lang="tr-TR" dirty="0" smtClean="0"/>
          </a:p>
        </p:txBody>
      </p:sp>
    </p:spTree>
    <p:extLst>
      <p:ext uri="{BB962C8B-B14F-4D97-AF65-F5344CB8AC3E}">
        <p14:creationId xmlns:p14="http://schemas.microsoft.com/office/powerpoint/2010/main" val="2396884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SWOT/GZFT Analizi</a:t>
            </a:r>
            <a:endParaRPr lang="tr-TR" dirty="0"/>
          </a:p>
        </p:txBody>
      </p:sp>
      <p:sp>
        <p:nvSpPr>
          <p:cNvPr id="3" name="İçerik Yer Tutucusu 2"/>
          <p:cNvSpPr>
            <a:spLocks noGrp="1"/>
          </p:cNvSpPr>
          <p:nvPr>
            <p:ph idx="1"/>
          </p:nvPr>
        </p:nvSpPr>
        <p:spPr>
          <a:xfrm>
            <a:off x="467544" y="2420888"/>
            <a:ext cx="8229600" cy="4525963"/>
          </a:xfrm>
        </p:spPr>
        <p:txBody>
          <a:bodyPr/>
          <a:lstStyle/>
          <a:p>
            <a:pPr algn="ctr">
              <a:buFont typeface="Wingdings" pitchFamily="2" charset="2"/>
              <a:buChar char="Ø"/>
            </a:pPr>
            <a:r>
              <a:rPr lang="tr-TR" b="1" dirty="0" err="1" smtClean="0">
                <a:effectLst>
                  <a:outerShdw blurRad="38100" dist="38100" dir="2700000" algn="tl">
                    <a:srgbClr val="000000">
                      <a:alpha val="43137"/>
                    </a:srgbClr>
                  </a:outerShdw>
                </a:effectLst>
              </a:rPr>
              <a:t>S</a:t>
            </a:r>
            <a:r>
              <a:rPr lang="tr-TR" dirty="0" err="1" smtClean="0"/>
              <a:t>trengths</a:t>
            </a:r>
            <a:r>
              <a:rPr lang="tr-TR" dirty="0" smtClean="0"/>
              <a:t>-</a:t>
            </a:r>
            <a:r>
              <a:rPr lang="tr-TR" b="1" dirty="0" smtClean="0">
                <a:effectLst>
                  <a:outerShdw blurRad="38100" dist="38100" dir="2700000" algn="tl">
                    <a:srgbClr val="000000">
                      <a:alpha val="43137"/>
                    </a:srgbClr>
                  </a:outerShdw>
                </a:effectLst>
              </a:rPr>
              <a:t>G</a:t>
            </a:r>
            <a:r>
              <a:rPr lang="tr-TR" dirty="0" smtClean="0"/>
              <a:t>üçlü Yönler</a:t>
            </a:r>
          </a:p>
          <a:p>
            <a:pPr algn="ctr">
              <a:buFont typeface="Wingdings" pitchFamily="2" charset="2"/>
              <a:buChar char="Ø"/>
            </a:pPr>
            <a:r>
              <a:rPr lang="tr-TR" b="1" dirty="0" err="1" smtClean="0">
                <a:effectLst>
                  <a:outerShdw blurRad="38100" dist="38100" dir="2700000" algn="tl">
                    <a:srgbClr val="000000">
                      <a:alpha val="43137"/>
                    </a:srgbClr>
                  </a:outerShdw>
                </a:effectLst>
              </a:rPr>
              <a:t>W</a:t>
            </a:r>
            <a:r>
              <a:rPr lang="tr-TR" dirty="0" err="1" smtClean="0"/>
              <a:t>eaknesses</a:t>
            </a:r>
            <a:r>
              <a:rPr lang="tr-TR" dirty="0" smtClean="0"/>
              <a:t>-</a:t>
            </a:r>
            <a:r>
              <a:rPr lang="tr-TR" b="1" dirty="0" smtClean="0">
                <a:effectLst>
                  <a:outerShdw blurRad="38100" dist="38100" dir="2700000" algn="tl">
                    <a:srgbClr val="000000">
                      <a:alpha val="43137"/>
                    </a:srgbClr>
                  </a:outerShdw>
                </a:effectLst>
              </a:rPr>
              <a:t>Z</a:t>
            </a:r>
            <a:r>
              <a:rPr lang="tr-TR" dirty="0" smtClean="0"/>
              <a:t>ayıf Yönler</a:t>
            </a:r>
          </a:p>
          <a:p>
            <a:pPr algn="ctr">
              <a:buFont typeface="Wingdings" pitchFamily="2" charset="2"/>
              <a:buChar char="Ø"/>
            </a:pPr>
            <a:r>
              <a:rPr lang="tr-TR" b="1" dirty="0" err="1" smtClean="0">
                <a:effectLst>
                  <a:outerShdw blurRad="38100" dist="38100" dir="2700000" algn="tl">
                    <a:srgbClr val="000000">
                      <a:alpha val="43137"/>
                    </a:srgbClr>
                  </a:outerShdw>
                </a:effectLst>
              </a:rPr>
              <a:t>O</a:t>
            </a:r>
            <a:r>
              <a:rPr lang="tr-TR" dirty="0" err="1" smtClean="0"/>
              <a:t>pportunities</a:t>
            </a:r>
            <a:r>
              <a:rPr lang="tr-TR" dirty="0" smtClean="0"/>
              <a:t>-</a:t>
            </a:r>
            <a:r>
              <a:rPr lang="tr-TR" b="1" dirty="0" smtClean="0">
                <a:effectLst>
                  <a:outerShdw blurRad="38100" dist="38100" dir="2700000" algn="tl">
                    <a:srgbClr val="000000">
                      <a:alpha val="43137"/>
                    </a:srgbClr>
                  </a:outerShdw>
                </a:effectLst>
              </a:rPr>
              <a:t>F</a:t>
            </a:r>
            <a:r>
              <a:rPr lang="tr-TR" dirty="0" smtClean="0"/>
              <a:t>ırsatlar</a:t>
            </a:r>
          </a:p>
          <a:p>
            <a:pPr algn="ctr">
              <a:buFont typeface="Wingdings" pitchFamily="2" charset="2"/>
              <a:buChar char="Ø"/>
            </a:pPr>
            <a:r>
              <a:rPr lang="tr-TR" b="1" dirty="0" err="1" smtClean="0">
                <a:effectLst>
                  <a:outerShdw blurRad="38100" dist="38100" dir="2700000" algn="tl">
                    <a:srgbClr val="000000">
                      <a:alpha val="43137"/>
                    </a:srgbClr>
                  </a:outerShdw>
                </a:effectLst>
              </a:rPr>
              <a:t>T</a:t>
            </a:r>
            <a:r>
              <a:rPr lang="tr-TR" dirty="0" err="1" smtClean="0"/>
              <a:t>hreats</a:t>
            </a:r>
            <a:r>
              <a:rPr lang="tr-TR" dirty="0" smtClean="0"/>
              <a:t>-</a:t>
            </a:r>
            <a:r>
              <a:rPr lang="tr-TR" b="1" dirty="0" smtClean="0">
                <a:effectLst>
                  <a:outerShdw blurRad="38100" dist="38100" dir="2700000" algn="tl">
                    <a:srgbClr val="000000">
                      <a:alpha val="43137"/>
                    </a:srgbClr>
                  </a:outerShdw>
                </a:effectLst>
              </a:rPr>
              <a:t>T</a:t>
            </a:r>
            <a:r>
              <a:rPr lang="tr-TR" dirty="0" smtClean="0"/>
              <a:t>ehditler</a:t>
            </a:r>
            <a:endParaRPr lang="tr-TR" dirty="0"/>
          </a:p>
        </p:txBody>
      </p:sp>
    </p:spTree>
    <p:extLst>
      <p:ext uri="{BB962C8B-B14F-4D97-AF65-F5344CB8AC3E}">
        <p14:creationId xmlns:p14="http://schemas.microsoft.com/office/powerpoint/2010/main" val="447053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7.2.Risklerin Değerlendirilmesi </a:t>
            </a:r>
            <a:endParaRPr lang="tr-TR" dirty="0"/>
          </a:p>
        </p:txBody>
      </p:sp>
      <p:sp>
        <p:nvSpPr>
          <p:cNvPr id="3" name="İçerik Yer Tutucusu 2"/>
          <p:cNvSpPr>
            <a:spLocks noGrp="1"/>
          </p:cNvSpPr>
          <p:nvPr>
            <p:ph idx="1"/>
          </p:nvPr>
        </p:nvSpPr>
        <p:spPr/>
        <p:txBody>
          <a:bodyPr>
            <a:normAutofit fontScale="92500" lnSpcReduction="10000"/>
          </a:bodyPr>
          <a:lstStyle/>
          <a:p>
            <a:pPr marL="0" indent="0">
              <a:buNone/>
            </a:pPr>
            <a:r>
              <a:rPr lang="tr-TR" dirty="0"/>
              <a:t>İ</a:t>
            </a:r>
            <a:r>
              <a:rPr lang="tr-TR" dirty="0" smtClean="0"/>
              <a:t>darenin </a:t>
            </a:r>
            <a:r>
              <a:rPr lang="tr-TR" dirty="0"/>
              <a:t>hedeflerine ulaşmasını etkileyebilecek faktörlerin analiz edilmesi ve riskin etki ve olasılık açısından öneminin değerlendirilmesidir. </a:t>
            </a:r>
            <a:endParaRPr lang="tr-TR" dirty="0" smtClean="0"/>
          </a:p>
          <a:p>
            <a:pPr marL="0" indent="0">
              <a:buNone/>
            </a:pPr>
            <a:endParaRPr lang="tr-TR" dirty="0" smtClean="0"/>
          </a:p>
          <a:p>
            <a:pPr marL="0" indent="0">
              <a:buNone/>
            </a:pPr>
            <a:r>
              <a:rPr lang="tr-TR" dirty="0" smtClean="0"/>
              <a:t>Riskler tespit edildikten sonra;</a:t>
            </a:r>
          </a:p>
          <a:p>
            <a:r>
              <a:rPr lang="tr-TR" dirty="0" smtClean="0"/>
              <a:t>risklerin ölçülmesi</a:t>
            </a:r>
          </a:p>
          <a:p>
            <a:r>
              <a:rPr lang="tr-TR" dirty="0" err="1" smtClean="0"/>
              <a:t>önceliklendirilmesi</a:t>
            </a:r>
            <a:endParaRPr lang="tr-TR" dirty="0" smtClean="0"/>
          </a:p>
          <a:p>
            <a:r>
              <a:rPr lang="tr-TR" dirty="0" smtClean="0"/>
              <a:t>kaydedilmesi</a:t>
            </a:r>
          </a:p>
          <a:p>
            <a:pPr marL="0" indent="0">
              <a:buNone/>
            </a:pPr>
            <a:r>
              <a:rPr lang="tr-TR" dirty="0" smtClean="0"/>
              <a:t>aşamalarını kapsar.</a:t>
            </a:r>
          </a:p>
          <a:p>
            <a:pPr marL="0" indent="0">
              <a:buNone/>
            </a:pPr>
            <a:endParaRPr lang="tr-TR" dirty="0" smtClean="0"/>
          </a:p>
          <a:p>
            <a:pPr marL="0" indent="0">
              <a:buNone/>
            </a:pPr>
            <a:r>
              <a:rPr lang="tr-TR" dirty="0"/>
              <a:t>Risklerin değerlendirilmesi, tespit edilmiş risklere karşılık verilip verilmeyeceğine ve karşılık verilecekse fayda/maliyet dengesi açısından en uygun olan karşılığın seçilmesine yardımcı olur. </a:t>
            </a:r>
          </a:p>
        </p:txBody>
      </p:sp>
    </p:spTree>
    <p:extLst>
      <p:ext uri="{BB962C8B-B14F-4D97-AF65-F5344CB8AC3E}">
        <p14:creationId xmlns:p14="http://schemas.microsoft.com/office/powerpoint/2010/main" val="2301907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7.2.1.Risklerin ölçülmesi:</a:t>
            </a:r>
            <a:endParaRPr lang="tr-TR" dirty="0"/>
          </a:p>
        </p:txBody>
      </p:sp>
      <p:sp>
        <p:nvSpPr>
          <p:cNvPr id="3" name="İçerik Yer Tutucusu 2"/>
          <p:cNvSpPr>
            <a:spLocks noGrp="1"/>
          </p:cNvSpPr>
          <p:nvPr>
            <p:ph idx="1"/>
          </p:nvPr>
        </p:nvSpPr>
        <p:spPr/>
        <p:txBody>
          <a:bodyPr/>
          <a:lstStyle/>
          <a:p>
            <a:pPr>
              <a:buFont typeface="Wingdings" pitchFamily="2" charset="2"/>
              <a:buChar char="Ø"/>
            </a:pPr>
            <a:r>
              <a:rPr lang="tr-TR" dirty="0" smtClean="0"/>
              <a:t>Her risk için etki ve olma olasılığının tespit edilmesi;</a:t>
            </a:r>
          </a:p>
          <a:p>
            <a:r>
              <a:rPr lang="tr-TR" b="1" u="sng" dirty="0" smtClean="0">
                <a:effectLst>
                  <a:outerShdw blurRad="38100" dist="38100" dir="2700000" algn="tl">
                    <a:srgbClr val="000000">
                      <a:alpha val="43137"/>
                    </a:srgbClr>
                  </a:outerShdw>
                </a:effectLst>
              </a:rPr>
              <a:t>Olasılık</a:t>
            </a:r>
            <a:r>
              <a:rPr lang="tr-TR" b="1" dirty="0" smtClean="0">
                <a:effectLst>
                  <a:outerShdw blurRad="38100" dist="38100" dir="2700000" algn="tl">
                    <a:srgbClr val="000000">
                      <a:alpha val="43137"/>
                    </a:srgbClr>
                  </a:outerShdw>
                </a:effectLst>
              </a:rPr>
              <a:t> </a:t>
            </a:r>
            <a:r>
              <a:rPr lang="tr-TR" dirty="0" smtClean="0"/>
              <a:t>(1-10); bir olayın belli bir zaman diliminde gerçekleşmesi durumu</a:t>
            </a:r>
          </a:p>
          <a:p>
            <a:r>
              <a:rPr lang="tr-TR" b="1" u="sng" dirty="0" smtClean="0">
                <a:effectLst>
                  <a:outerShdw blurRad="38100" dist="38100" dir="2700000" algn="tl">
                    <a:srgbClr val="000000">
                      <a:alpha val="43137"/>
                    </a:srgbClr>
                  </a:outerShdw>
                </a:effectLst>
              </a:rPr>
              <a:t>Etki</a:t>
            </a:r>
            <a:r>
              <a:rPr lang="tr-TR" dirty="0" smtClean="0"/>
              <a:t> (1-10); bu olayın hedef ve faaliyetler üzerinde yaratacağı sonuç</a:t>
            </a:r>
          </a:p>
          <a:p>
            <a:r>
              <a:rPr lang="tr-TR" dirty="0" smtClean="0"/>
              <a:t>İdare</a:t>
            </a:r>
            <a:r>
              <a:rPr lang="tr-TR" dirty="0"/>
              <a:t>, belirlenen risk stratejisine göre hangi puanlar arasındaki risklerin düşük, hangilerinin orta, hangilerinin de yüksek olacağını belirlemeli ve bu çerçevede idarenin </a:t>
            </a:r>
            <a:r>
              <a:rPr lang="tr-TR" b="1" u="sng" dirty="0">
                <a:effectLst>
                  <a:outerShdw blurRad="38100" dist="38100" dir="2700000" algn="tl">
                    <a:srgbClr val="000000">
                      <a:alpha val="43137"/>
                    </a:srgbClr>
                  </a:outerShdw>
                </a:effectLst>
              </a:rPr>
              <a:t>risk haritasını </a:t>
            </a:r>
            <a:r>
              <a:rPr lang="tr-TR" dirty="0" smtClean="0"/>
              <a:t>oluşturmalıdır.</a:t>
            </a:r>
          </a:p>
          <a:p>
            <a:pPr marL="0" indent="0">
              <a:buNone/>
            </a:pPr>
            <a:endParaRPr lang="tr-TR" dirty="0" smtClean="0"/>
          </a:p>
          <a:p>
            <a:pPr marL="0" indent="0">
              <a:buNone/>
            </a:pPr>
            <a:endParaRPr lang="tr-TR" dirty="0" smtClean="0"/>
          </a:p>
          <a:p>
            <a:endParaRPr lang="tr-TR" dirty="0"/>
          </a:p>
        </p:txBody>
      </p:sp>
    </p:spTree>
    <p:extLst>
      <p:ext uri="{BB962C8B-B14F-4D97-AF65-F5344CB8AC3E}">
        <p14:creationId xmlns:p14="http://schemas.microsoft.com/office/powerpoint/2010/main" val="3707487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5445224"/>
            <a:ext cx="8229600" cy="1143000"/>
          </a:xfrm>
        </p:spPr>
        <p:txBody>
          <a:bodyPr>
            <a:normAutofit fontScale="90000"/>
          </a:bodyPr>
          <a:lstStyle/>
          <a:p>
            <a:pPr algn="ctr"/>
            <a:r>
              <a:rPr lang="tr-TR" sz="3100" dirty="0">
                <a:solidFill>
                  <a:schemeClr val="tx2"/>
                </a:solidFill>
                <a:latin typeface="+mn-lt"/>
              </a:rPr>
              <a:t>Risk seviyesini daha rahat görmek için ‘risk haritaları’ kullanılır.</a:t>
            </a:r>
            <a:r>
              <a:rPr lang="tr-TR" dirty="0"/>
              <a:t/>
            </a:r>
            <a:br>
              <a:rPr lang="tr-TR"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764704"/>
            <a:ext cx="5428335" cy="3713205"/>
          </a:xfrm>
          <a:prstGeom prst="rect">
            <a:avLst/>
          </a:prstGeom>
          <a:ln>
            <a:noFill/>
          </a:ln>
          <a:effectLst>
            <a:softEdge rad="112500"/>
          </a:effectLst>
        </p:spPr>
      </p:pic>
    </p:spTree>
    <p:extLst>
      <p:ext uri="{BB962C8B-B14F-4D97-AF65-F5344CB8AC3E}">
        <p14:creationId xmlns:p14="http://schemas.microsoft.com/office/powerpoint/2010/main" val="832256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229600" cy="5505475"/>
          </a:xfrm>
        </p:spPr>
        <p:txBody>
          <a:bodyPr>
            <a:normAutofit/>
          </a:bodyPr>
          <a:lstStyle/>
          <a:p>
            <a:pPr marL="0" indent="0">
              <a:buNone/>
            </a:pPr>
            <a:r>
              <a:rPr lang="tr-TR" b="1" u="sng" dirty="0" smtClean="0">
                <a:effectLst>
                  <a:outerShdw blurRad="38100" dist="38100" dir="2700000" algn="tl">
                    <a:srgbClr val="000000">
                      <a:alpha val="43137"/>
                    </a:srgbClr>
                  </a:outerShdw>
                </a:effectLst>
              </a:rPr>
              <a:t>Risk </a:t>
            </a:r>
            <a:r>
              <a:rPr lang="tr-TR" b="1" u="sng" dirty="0" smtClean="0">
                <a:effectLst>
                  <a:outerShdw blurRad="38100" dist="38100" dir="2700000" algn="tl">
                    <a:srgbClr val="000000">
                      <a:alpha val="43137"/>
                    </a:srgbClr>
                  </a:outerShdw>
                </a:effectLst>
              </a:rPr>
              <a:t>Yönetimi</a:t>
            </a:r>
            <a:endParaRPr lang="tr-TR" b="1" u="sng" dirty="0" smtClean="0">
              <a:effectLst>
                <a:outerShdw blurRad="38100" dist="38100" dir="2700000" algn="tl">
                  <a:srgbClr val="000000">
                    <a:alpha val="43137"/>
                  </a:srgbClr>
                </a:outerShdw>
              </a:effectLst>
            </a:endParaRPr>
          </a:p>
          <a:p>
            <a:pPr marL="457200" indent="-457200">
              <a:buFont typeface="+mj-lt"/>
              <a:buAutoNum type="arabicPeriod"/>
            </a:pPr>
            <a:r>
              <a:rPr lang="tr-TR" dirty="0"/>
              <a:t>R</a:t>
            </a:r>
            <a:r>
              <a:rPr lang="tr-TR" dirty="0" smtClean="0"/>
              <a:t>isk </a:t>
            </a:r>
            <a:r>
              <a:rPr lang="tr-TR" dirty="0" smtClean="0"/>
              <a:t>stratejisinin belirlenmesi, </a:t>
            </a:r>
          </a:p>
          <a:p>
            <a:pPr marL="457200" indent="-457200">
              <a:buFont typeface="+mj-lt"/>
              <a:buAutoNum type="arabicPeriod"/>
            </a:pPr>
            <a:r>
              <a:rPr lang="tr-TR" dirty="0"/>
              <a:t>R</a:t>
            </a:r>
            <a:r>
              <a:rPr lang="tr-TR" dirty="0" smtClean="0"/>
              <a:t>isklerin </a:t>
            </a:r>
            <a:r>
              <a:rPr lang="tr-TR" dirty="0" smtClean="0"/>
              <a:t>tespit edilmesi, </a:t>
            </a:r>
          </a:p>
          <a:p>
            <a:pPr marL="457200" indent="-457200">
              <a:buFont typeface="+mj-lt"/>
              <a:buAutoNum type="arabicPeriod"/>
            </a:pPr>
            <a:r>
              <a:rPr lang="tr-TR" dirty="0" smtClean="0"/>
              <a:t>Risklerin değerlendirilmesi</a:t>
            </a:r>
            <a:r>
              <a:rPr lang="tr-TR" dirty="0" smtClean="0"/>
              <a:t>, </a:t>
            </a:r>
          </a:p>
          <a:p>
            <a:pPr marL="457200" indent="-457200">
              <a:buFont typeface="+mj-lt"/>
              <a:buAutoNum type="arabicPeriod"/>
            </a:pPr>
            <a:r>
              <a:rPr lang="tr-TR" dirty="0"/>
              <a:t>R</a:t>
            </a:r>
            <a:r>
              <a:rPr lang="tr-TR" dirty="0" smtClean="0"/>
              <a:t>isklere </a:t>
            </a:r>
            <a:r>
              <a:rPr lang="tr-TR" dirty="0" smtClean="0"/>
              <a:t>cevap verilmesi, </a:t>
            </a:r>
          </a:p>
          <a:p>
            <a:pPr marL="457200" indent="-457200">
              <a:buFont typeface="+mj-lt"/>
              <a:buAutoNum type="arabicPeriod"/>
            </a:pPr>
            <a:r>
              <a:rPr lang="tr-TR" dirty="0"/>
              <a:t>R</a:t>
            </a:r>
            <a:r>
              <a:rPr lang="tr-TR" dirty="0" smtClean="0"/>
              <a:t>isklerin </a:t>
            </a:r>
            <a:r>
              <a:rPr lang="tr-TR" dirty="0" smtClean="0"/>
              <a:t>gözden geçirilmesi ve </a:t>
            </a:r>
          </a:p>
          <a:p>
            <a:pPr marL="457200" indent="-457200">
              <a:buFont typeface="+mj-lt"/>
              <a:buAutoNum type="arabicPeriod"/>
            </a:pPr>
            <a:r>
              <a:rPr lang="tr-TR" dirty="0"/>
              <a:t>R</a:t>
            </a:r>
            <a:r>
              <a:rPr lang="tr-TR" dirty="0" smtClean="0"/>
              <a:t>aporlanması </a:t>
            </a:r>
            <a:r>
              <a:rPr lang="tr-TR" dirty="0" smtClean="0"/>
              <a:t>aşamalarını kapsar. </a:t>
            </a:r>
          </a:p>
        </p:txBody>
      </p:sp>
    </p:spTree>
    <p:extLst>
      <p:ext uri="{BB962C8B-B14F-4D97-AF65-F5344CB8AC3E}">
        <p14:creationId xmlns:p14="http://schemas.microsoft.com/office/powerpoint/2010/main" val="3282647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525963"/>
          </a:xfrm>
        </p:spPr>
        <p:txBody>
          <a:bodyPr/>
          <a:lstStyle/>
          <a:p>
            <a:pPr>
              <a:buFont typeface="Wingdings" pitchFamily="2" charset="2"/>
              <a:buChar char="Ø"/>
            </a:pPr>
            <a:r>
              <a:rPr lang="tr-TR" dirty="0" smtClean="0"/>
              <a:t>Risklerin, doğal risk ve kalıntı risk esas alınarak değerlendirilmesi;</a:t>
            </a:r>
          </a:p>
          <a:p>
            <a:r>
              <a:rPr lang="tr-TR" b="1" u="sng" dirty="0" smtClean="0">
                <a:effectLst>
                  <a:outerShdw blurRad="38100" dist="38100" dir="2700000" algn="tl">
                    <a:srgbClr val="000000">
                      <a:alpha val="43137"/>
                    </a:srgbClr>
                  </a:outerShdw>
                </a:effectLst>
              </a:rPr>
              <a:t>Doğal risk; </a:t>
            </a:r>
            <a:r>
              <a:rPr lang="tr-TR" dirty="0"/>
              <a:t>bir idarenin, hedeflerine ilişkin olarak tespit ettiği risklerin, herhangi bir cevap verilmeden önceki seviyesini ifade eder</a:t>
            </a:r>
            <a:r>
              <a:rPr lang="tr-TR" dirty="0" smtClean="0"/>
              <a:t>.</a:t>
            </a:r>
          </a:p>
          <a:p>
            <a:r>
              <a:rPr lang="tr-TR" b="1" u="sng" dirty="0" smtClean="0">
                <a:effectLst>
                  <a:outerShdw blurRad="38100" dist="38100" dir="2700000" algn="tl">
                    <a:srgbClr val="000000">
                      <a:alpha val="43137"/>
                    </a:srgbClr>
                  </a:outerShdw>
                </a:effectLst>
              </a:rPr>
              <a:t>Kalıntı risk; </a:t>
            </a:r>
            <a:r>
              <a:rPr lang="tr-TR" dirty="0"/>
              <a:t>yönetimin riskin olma olasılığını ve etkisini azaltmak için aldığı önlemlerden sonra arta kalan riskleri ifade </a:t>
            </a:r>
            <a:r>
              <a:rPr lang="tr-TR" dirty="0" smtClean="0"/>
              <a:t>eder.</a:t>
            </a:r>
            <a:endParaRPr lang="tr-TR"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6993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7.2.2.Risklerin </a:t>
            </a:r>
            <a:r>
              <a:rPr lang="tr-TR" dirty="0" err="1" smtClean="0"/>
              <a:t>Önceliklendirilmesi</a:t>
            </a:r>
            <a:endParaRPr lang="tr-TR" dirty="0"/>
          </a:p>
        </p:txBody>
      </p:sp>
      <p:sp>
        <p:nvSpPr>
          <p:cNvPr id="3" name="İçerik Yer Tutucusu 2"/>
          <p:cNvSpPr>
            <a:spLocks noGrp="1"/>
          </p:cNvSpPr>
          <p:nvPr>
            <p:ph idx="1"/>
          </p:nvPr>
        </p:nvSpPr>
        <p:spPr>
          <a:xfrm>
            <a:off x="467544" y="1844824"/>
            <a:ext cx="8229600" cy="4525963"/>
          </a:xfrm>
        </p:spPr>
        <p:txBody>
          <a:bodyPr/>
          <a:lstStyle/>
          <a:p>
            <a:pPr>
              <a:buFont typeface="Wingdings" pitchFamily="2" charset="2"/>
              <a:buChar char="Ø"/>
            </a:pPr>
            <a:r>
              <a:rPr lang="tr-TR" dirty="0"/>
              <a:t>Risk puanı belirlendikten sonra risklerin, önem derecesine göre en yüksek puandan başlamak üzere sıralanmasıdır. Ancak, hedefleri doğrudan etkileyebilecek riskleri (kilit riskler) yönetim, puanı düşük olmakla birlikte etkileri açısından öncelikleri arasına alabilir. </a:t>
            </a:r>
            <a:endParaRPr lang="tr-TR" dirty="0" smtClean="0"/>
          </a:p>
          <a:p>
            <a:pPr>
              <a:buFont typeface="Wingdings" pitchFamily="2" charset="2"/>
              <a:buChar char="Ø"/>
            </a:pPr>
            <a:endParaRPr lang="tr-TR" dirty="0"/>
          </a:p>
          <a:p>
            <a:pPr>
              <a:buFont typeface="Wingdings" pitchFamily="2" charset="2"/>
              <a:buChar char="Ø"/>
            </a:pPr>
            <a:r>
              <a:rPr lang="tr-TR" dirty="0" smtClean="0"/>
              <a:t>Risklerin </a:t>
            </a:r>
            <a:r>
              <a:rPr lang="tr-TR" dirty="0"/>
              <a:t>önem sırasına göre </a:t>
            </a:r>
            <a:r>
              <a:rPr lang="tr-TR" dirty="0" err="1"/>
              <a:t>önceliklendirilmesi</a:t>
            </a:r>
            <a:r>
              <a:rPr lang="tr-TR" dirty="0"/>
              <a:t> kaynak tahsisinde etkinliği </a:t>
            </a:r>
            <a:r>
              <a:rPr lang="tr-TR" dirty="0" smtClean="0"/>
              <a:t>sağlar.</a:t>
            </a:r>
            <a:endParaRPr lang="tr-TR" dirty="0"/>
          </a:p>
        </p:txBody>
      </p:sp>
    </p:spTree>
    <p:extLst>
      <p:ext uri="{BB962C8B-B14F-4D97-AF65-F5344CB8AC3E}">
        <p14:creationId xmlns:p14="http://schemas.microsoft.com/office/powerpoint/2010/main" val="169640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 değerlendirme örneği:</a:t>
            </a:r>
            <a:endParaRPr lang="tr-TR" dirty="0"/>
          </a:p>
        </p:txBody>
      </p:sp>
      <p:sp>
        <p:nvSpPr>
          <p:cNvPr id="3" name="İçerik Yer Tutucusu 2"/>
          <p:cNvSpPr>
            <a:spLocks noGrp="1"/>
          </p:cNvSpPr>
          <p:nvPr>
            <p:ph idx="1"/>
          </p:nvPr>
        </p:nvSpPr>
        <p:spPr/>
        <p:txBody>
          <a:bodyPr/>
          <a:lstStyle/>
          <a:p>
            <a:pPr>
              <a:buFont typeface="Wingdings" pitchFamily="2" charset="2"/>
              <a:buChar char="Ø"/>
            </a:pPr>
            <a:r>
              <a:rPr lang="tr-TR" dirty="0"/>
              <a:t>Uzmanlık konunuzla ilgili bir eğitim vermeniz gerekli. </a:t>
            </a:r>
          </a:p>
          <a:p>
            <a:pPr marL="0" indent="0">
              <a:buNone/>
            </a:pPr>
            <a:r>
              <a:rPr lang="tr-TR" b="1" dirty="0"/>
              <a:t>Hedefiniz: </a:t>
            </a:r>
            <a:r>
              <a:rPr lang="tr-TR" dirty="0"/>
              <a:t>Anlatacağınız konunun dinleyiciler tarafından anlaşılması </a:t>
            </a:r>
          </a:p>
          <a:p>
            <a:pPr marL="0" indent="0">
              <a:buNone/>
            </a:pPr>
            <a:r>
              <a:rPr lang="tr-TR" b="1" dirty="0"/>
              <a:t>Risklerinizi tespit ettiniz: </a:t>
            </a:r>
            <a:endParaRPr lang="tr-TR" dirty="0"/>
          </a:p>
          <a:p>
            <a:pPr marL="0" indent="0">
              <a:buNone/>
            </a:pPr>
            <a:r>
              <a:rPr lang="tr-TR" b="1" dirty="0" smtClean="0"/>
              <a:t>Risk </a:t>
            </a:r>
            <a:r>
              <a:rPr lang="tr-TR" b="1" dirty="0"/>
              <a:t>1: </a:t>
            </a:r>
            <a:r>
              <a:rPr lang="tr-TR" dirty="0"/>
              <a:t>Eğitime geç kalmak (bundan dolayı anlatılması gerekenler için yeterli zamanın kalmaması) </a:t>
            </a:r>
          </a:p>
          <a:p>
            <a:pPr marL="0" indent="0">
              <a:buNone/>
            </a:pPr>
            <a:r>
              <a:rPr lang="tr-TR" b="1" dirty="0" smtClean="0"/>
              <a:t>Risk </a:t>
            </a:r>
            <a:r>
              <a:rPr lang="tr-TR" b="1" dirty="0"/>
              <a:t>2: </a:t>
            </a:r>
            <a:r>
              <a:rPr lang="tr-TR" dirty="0"/>
              <a:t>İçeriğin doğru belirlenememesi (eğitim verilecek grubu tanımamak) </a:t>
            </a:r>
            <a:endParaRPr lang="tr-TR" dirty="0" smtClean="0"/>
          </a:p>
          <a:p>
            <a:pPr marL="0" indent="0">
              <a:buNone/>
            </a:pPr>
            <a:r>
              <a:rPr lang="tr-TR" b="1" dirty="0" smtClean="0"/>
              <a:t>Risk 3: </a:t>
            </a:r>
            <a:r>
              <a:rPr lang="tr-TR" dirty="0" smtClean="0"/>
              <a:t>Sunumun yer aldığı taşınabilir belleği unutmak (görsel etkinin ve algının azalması) </a:t>
            </a:r>
          </a:p>
          <a:p>
            <a:endParaRPr lang="tr-TR" dirty="0"/>
          </a:p>
        </p:txBody>
      </p:sp>
    </p:spTree>
    <p:extLst>
      <p:ext uri="{BB962C8B-B14F-4D97-AF65-F5344CB8AC3E}">
        <p14:creationId xmlns:p14="http://schemas.microsoft.com/office/powerpoint/2010/main" val="3078633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RİSK 1: </a:t>
            </a:r>
            <a:r>
              <a:rPr lang="tr-TR" dirty="0"/>
              <a:t>Eğitime geç kalmak (bundan dolayı anlatılması gerekenler için yeterli zamanın kalmaması) </a:t>
            </a:r>
          </a:p>
          <a:p>
            <a:pPr marL="0" indent="0">
              <a:buNone/>
            </a:pPr>
            <a:r>
              <a:rPr lang="tr-TR" b="1" dirty="0"/>
              <a:t>Etki: </a:t>
            </a:r>
            <a:r>
              <a:rPr lang="tr-TR" dirty="0"/>
              <a:t>Geç kalabilirsiniz ama konuyu çok iyi biliyorsunuz. Kısa sürede anlatsanız da dinleyiciler için anlaşılır olur. Geç kalmanın hedefiniz üzerinde etkisi: 3 </a:t>
            </a:r>
          </a:p>
          <a:p>
            <a:pPr marL="0" indent="0">
              <a:buNone/>
            </a:pPr>
            <a:r>
              <a:rPr lang="tr-TR" b="1" dirty="0"/>
              <a:t>Olasılık: </a:t>
            </a:r>
            <a:r>
              <a:rPr lang="tr-TR" dirty="0"/>
              <a:t>O saatte trafik fazla olur. Aynı zamanda, o gün başka işleriniz de var. Gerçekleşme ihtimali:7 </a:t>
            </a:r>
          </a:p>
          <a:p>
            <a:pPr marL="0" indent="0">
              <a:buNone/>
            </a:pPr>
            <a:r>
              <a:rPr lang="tr-TR" b="1" dirty="0"/>
              <a:t>Risk Puanı: </a:t>
            </a:r>
            <a:r>
              <a:rPr lang="tr-TR" dirty="0"/>
              <a:t>3x7 = 21 </a:t>
            </a:r>
          </a:p>
        </p:txBody>
      </p:sp>
    </p:spTree>
    <p:extLst>
      <p:ext uri="{BB962C8B-B14F-4D97-AF65-F5344CB8AC3E}">
        <p14:creationId xmlns:p14="http://schemas.microsoft.com/office/powerpoint/2010/main" val="3696386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RİSK 2: </a:t>
            </a:r>
            <a:r>
              <a:rPr lang="tr-TR" dirty="0"/>
              <a:t>İçeriğin doğru belirlenememesi (eğitim verilecek grubu tanımamak) </a:t>
            </a:r>
          </a:p>
          <a:p>
            <a:pPr marL="0" indent="0">
              <a:buNone/>
            </a:pPr>
            <a:r>
              <a:rPr lang="tr-TR" b="1" dirty="0"/>
              <a:t>Etki: </a:t>
            </a:r>
            <a:r>
              <a:rPr lang="tr-TR" dirty="0"/>
              <a:t>Konuyu işi bilen uzmanlara anlatacaksanız ayrıntılı, hiç bilmeyen birilerine anlatacaksanız genel hatlarıyla anlatmanız gerekir. Kişilere yanlış yaklaşımla sunum yapmanızın hedefiniz üzerindeki etkisi: 9 </a:t>
            </a:r>
          </a:p>
          <a:p>
            <a:pPr marL="0" indent="0">
              <a:buNone/>
            </a:pPr>
            <a:r>
              <a:rPr lang="tr-TR" b="1" dirty="0"/>
              <a:t>Olasılık: </a:t>
            </a:r>
            <a:r>
              <a:rPr lang="tr-TR" dirty="0"/>
              <a:t>Görevlendirme yazısında konu belli, ancak kimlere anlatacağınız yazılmamış. Gerçekleşme ihtimali: 5 </a:t>
            </a:r>
          </a:p>
          <a:p>
            <a:pPr marL="0" indent="0">
              <a:buNone/>
            </a:pPr>
            <a:r>
              <a:rPr lang="tr-TR" b="1" dirty="0"/>
              <a:t>Risk Puanı: </a:t>
            </a:r>
            <a:r>
              <a:rPr lang="tr-TR" dirty="0"/>
              <a:t>9x5 = 45 </a:t>
            </a:r>
          </a:p>
        </p:txBody>
      </p:sp>
    </p:spTree>
    <p:extLst>
      <p:ext uri="{BB962C8B-B14F-4D97-AF65-F5344CB8AC3E}">
        <p14:creationId xmlns:p14="http://schemas.microsoft.com/office/powerpoint/2010/main" val="3149571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a:t>RİSK 3: </a:t>
            </a:r>
            <a:r>
              <a:rPr lang="tr-TR" dirty="0"/>
              <a:t>Sunumun yer aldığı taşınabilir belleği unutmak (görsel etkinin ve algının azalması) </a:t>
            </a:r>
          </a:p>
          <a:p>
            <a:pPr marL="0" indent="0">
              <a:buNone/>
            </a:pPr>
            <a:r>
              <a:rPr lang="tr-TR" b="1" dirty="0" smtClean="0"/>
              <a:t>Etki</a:t>
            </a:r>
            <a:r>
              <a:rPr lang="tr-TR" b="1" dirty="0"/>
              <a:t>: </a:t>
            </a:r>
            <a:r>
              <a:rPr lang="tr-TR" dirty="0"/>
              <a:t>Sunumu yansıtmasanız da konuyu çok iyi biliyorsunuz. Dinleyiciler için etkili biçimde anlatabilirsiniz. Sunum olmamasının hedefiniz üzerinde etkisi: 3 </a:t>
            </a:r>
          </a:p>
          <a:p>
            <a:pPr marL="0" indent="0">
              <a:buNone/>
            </a:pPr>
            <a:r>
              <a:rPr lang="tr-TR" b="1" dirty="0"/>
              <a:t>Olasılık: </a:t>
            </a:r>
            <a:r>
              <a:rPr lang="tr-TR" dirty="0"/>
              <a:t>Bilgisayarınızı yanınızdan genelde ayırmazsınız. Çalışmalarınızı taşınabilir bellek ile çantanıza atma gibi bir alışkanlığınız da var. Gerçekleşme ihtimali: 2 </a:t>
            </a:r>
          </a:p>
          <a:p>
            <a:pPr marL="0" indent="0">
              <a:buNone/>
            </a:pPr>
            <a:r>
              <a:rPr lang="tr-TR" b="1" dirty="0"/>
              <a:t>Risk Puanı: </a:t>
            </a:r>
            <a:r>
              <a:rPr lang="tr-TR" dirty="0"/>
              <a:t>3x2 = 6</a:t>
            </a:r>
          </a:p>
        </p:txBody>
      </p:sp>
    </p:spTree>
    <p:extLst>
      <p:ext uri="{BB962C8B-B14F-4D97-AF65-F5344CB8AC3E}">
        <p14:creationId xmlns:p14="http://schemas.microsoft.com/office/powerpoint/2010/main" val="3323408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t>Risk Haritası</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785" y="1867415"/>
            <a:ext cx="5944430" cy="3991532"/>
          </a:xfrm>
        </p:spPr>
      </p:pic>
    </p:spTree>
    <p:extLst>
      <p:ext uri="{BB962C8B-B14F-4D97-AF65-F5344CB8AC3E}">
        <p14:creationId xmlns:p14="http://schemas.microsoft.com/office/powerpoint/2010/main" val="2916745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7.2.3.Risklerin Kaydedilmesi</a:t>
            </a:r>
            <a:endParaRPr lang="tr-TR" dirty="0"/>
          </a:p>
        </p:txBody>
      </p:sp>
      <p:sp>
        <p:nvSpPr>
          <p:cNvPr id="3" name="İçerik Yer Tutucusu 2"/>
          <p:cNvSpPr>
            <a:spLocks noGrp="1"/>
          </p:cNvSpPr>
          <p:nvPr>
            <p:ph idx="1"/>
          </p:nvPr>
        </p:nvSpPr>
        <p:spPr>
          <a:xfrm>
            <a:off x="467544" y="1844824"/>
            <a:ext cx="8229600" cy="4525963"/>
          </a:xfrm>
        </p:spPr>
        <p:txBody>
          <a:bodyPr/>
          <a:lstStyle/>
          <a:p>
            <a:pPr>
              <a:buFont typeface="Wingdings" pitchFamily="2" charset="2"/>
              <a:buChar char="Ø"/>
            </a:pPr>
            <a:r>
              <a:rPr lang="tr-TR" dirty="0"/>
              <a:t>Risklerin kaydedilmesi, verilen kararlar için kanıt oluşturulmasına, kişilerin risk yönetimi içindeki sorumluluklarını görmelerine ve izlenmesine yardımcı olur. </a:t>
            </a:r>
            <a:endParaRPr lang="tr-TR" dirty="0" smtClean="0"/>
          </a:p>
          <a:p>
            <a:pPr>
              <a:buFont typeface="Wingdings" pitchFamily="2" charset="2"/>
              <a:buChar char="Ø"/>
            </a:pPr>
            <a:r>
              <a:rPr lang="tr-TR" dirty="0" smtClean="0"/>
              <a:t>Risk </a:t>
            </a:r>
            <a:r>
              <a:rPr lang="tr-TR" dirty="0"/>
              <a:t>kayıtları iki aşamadan oluşur</a:t>
            </a:r>
            <a:r>
              <a:rPr lang="tr-TR" dirty="0" smtClean="0"/>
              <a:t>:</a:t>
            </a:r>
          </a:p>
          <a:p>
            <a:r>
              <a:rPr lang="tr-TR" dirty="0" smtClean="0"/>
              <a:t>Risklerin </a:t>
            </a:r>
            <a:r>
              <a:rPr lang="tr-TR" dirty="0"/>
              <a:t>tespit edilip kaydedilmesinde kullanılan </a:t>
            </a:r>
            <a:r>
              <a:rPr lang="tr-TR" b="1" u="sng" dirty="0">
                <a:effectLst>
                  <a:outerShdw blurRad="38100" dist="38100" dir="2700000" algn="tl">
                    <a:srgbClr val="000000">
                      <a:alpha val="43137"/>
                    </a:srgbClr>
                  </a:outerShdw>
                </a:effectLst>
              </a:rPr>
              <a:t>Risk Kayıt Formu </a:t>
            </a:r>
            <a:endParaRPr lang="tr-TR" b="1" u="sng" dirty="0" smtClean="0">
              <a:effectLst>
                <a:outerShdw blurRad="38100" dist="38100" dir="2700000" algn="tl">
                  <a:srgbClr val="000000">
                    <a:alpha val="43137"/>
                  </a:srgbClr>
                </a:outerShdw>
              </a:effectLst>
            </a:endParaRPr>
          </a:p>
          <a:p>
            <a:r>
              <a:rPr lang="tr-TR" dirty="0" smtClean="0"/>
              <a:t>Risklerin </a:t>
            </a:r>
            <a:r>
              <a:rPr lang="tr-TR" dirty="0"/>
              <a:t>yukarı kademelerdeki yöneticilere raporlanmasında kullanılan </a:t>
            </a:r>
            <a:r>
              <a:rPr lang="tr-TR" b="1" u="sng" dirty="0">
                <a:effectLst>
                  <a:outerShdw blurRad="38100" dist="38100" dir="2700000" algn="tl">
                    <a:srgbClr val="000000">
                      <a:alpha val="43137"/>
                    </a:srgbClr>
                  </a:outerShdw>
                </a:effectLst>
              </a:rPr>
              <a:t>Konsolide Risk </a:t>
            </a:r>
            <a:r>
              <a:rPr lang="tr-TR" b="1" u="sng" dirty="0" smtClean="0">
                <a:effectLst>
                  <a:outerShdw blurRad="38100" dist="38100" dir="2700000" algn="tl">
                    <a:srgbClr val="000000">
                      <a:alpha val="43137"/>
                    </a:srgbClr>
                  </a:outerShdw>
                </a:effectLst>
              </a:rPr>
              <a:t>Raporları</a:t>
            </a:r>
            <a:endParaRPr lang="tr-TR"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6974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7.3.Risklere Cevap Verilmesi</a:t>
            </a:r>
            <a:endParaRPr lang="tr-TR" dirty="0"/>
          </a:p>
        </p:txBody>
      </p:sp>
      <p:sp>
        <p:nvSpPr>
          <p:cNvPr id="3" name="İçerik Yer Tutucusu 2"/>
          <p:cNvSpPr>
            <a:spLocks noGrp="1"/>
          </p:cNvSpPr>
          <p:nvPr>
            <p:ph idx="1"/>
          </p:nvPr>
        </p:nvSpPr>
        <p:spPr>
          <a:xfrm>
            <a:off x="467544" y="1988840"/>
            <a:ext cx="8229600" cy="4525963"/>
          </a:xfrm>
        </p:spPr>
        <p:txBody>
          <a:bodyPr/>
          <a:lstStyle/>
          <a:p>
            <a:pPr marL="0" indent="0">
              <a:buNone/>
            </a:pPr>
            <a:endParaRPr lang="tr-TR" dirty="0" smtClean="0"/>
          </a:p>
          <a:p>
            <a:pPr>
              <a:buFont typeface="Wingdings" pitchFamily="2" charset="2"/>
              <a:buChar char="Ø"/>
            </a:pPr>
            <a:r>
              <a:rPr lang="tr-TR" dirty="0"/>
              <a:t>Risklere cevap verme yöntemini belirlemeden önce mutlaka fayda-maliyet analizini yapmak </a:t>
            </a:r>
            <a:r>
              <a:rPr lang="tr-TR" dirty="0" smtClean="0"/>
              <a:t>gerekir.</a:t>
            </a:r>
          </a:p>
          <a:p>
            <a:pPr>
              <a:buFont typeface="Wingdings" pitchFamily="2" charset="2"/>
              <a:buChar char="Ø"/>
            </a:pPr>
            <a:endParaRPr lang="tr-TR" dirty="0" smtClean="0"/>
          </a:p>
          <a:p>
            <a:pPr>
              <a:buFont typeface="Wingdings" pitchFamily="2" charset="2"/>
              <a:buChar char="Ø"/>
            </a:pPr>
            <a:r>
              <a:rPr lang="tr-TR" dirty="0"/>
              <a:t>Risklere cevap vermenin </a:t>
            </a:r>
            <a:r>
              <a:rPr lang="tr-TR" b="1" u="sng" dirty="0">
                <a:effectLst>
                  <a:outerShdw blurRad="38100" dist="38100" dir="2700000" algn="tl">
                    <a:srgbClr val="000000">
                      <a:alpha val="43137"/>
                    </a:srgbClr>
                  </a:outerShdw>
                </a:effectLst>
              </a:rPr>
              <a:t>amacı</a:t>
            </a:r>
            <a:r>
              <a:rPr lang="tr-TR" dirty="0"/>
              <a:t>, riskin olasılığını ve/veya etkisini azaltarak öngörülen hedefe en </a:t>
            </a:r>
            <a:r>
              <a:rPr lang="tr-TR" dirty="0" smtClean="0"/>
              <a:t>etkin </a:t>
            </a:r>
            <a:r>
              <a:rPr lang="tr-TR" dirty="0"/>
              <a:t>şekilde </a:t>
            </a:r>
            <a:r>
              <a:rPr lang="tr-TR" dirty="0" smtClean="0"/>
              <a:t>ulaşmaktır.</a:t>
            </a:r>
            <a:endParaRPr lang="tr-TR" dirty="0"/>
          </a:p>
        </p:txBody>
      </p:sp>
    </p:spTree>
    <p:extLst>
      <p:ext uri="{BB962C8B-B14F-4D97-AF65-F5344CB8AC3E}">
        <p14:creationId xmlns:p14="http://schemas.microsoft.com/office/powerpoint/2010/main" val="2493968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dirty="0" smtClean="0">
                <a:solidFill>
                  <a:schemeClr val="tx1"/>
                </a:solidFill>
              </a:rPr>
              <a:t>Risk İştahı Tablosu</a:t>
            </a:r>
            <a:endParaRPr lang="tr-TR" sz="3200" dirty="0">
              <a:solidFill>
                <a:schemeClr val="tx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772816"/>
            <a:ext cx="6607078" cy="3603931"/>
          </a:xfrm>
          <a:prstGeom prst="rect">
            <a:avLst/>
          </a:prstGeom>
          <a:ln>
            <a:noFill/>
          </a:ln>
          <a:effectLst>
            <a:softEdge rad="112500"/>
          </a:effectLst>
        </p:spPr>
      </p:pic>
    </p:spTree>
    <p:extLst>
      <p:ext uri="{BB962C8B-B14F-4D97-AF65-F5344CB8AC3E}">
        <p14:creationId xmlns:p14="http://schemas.microsoft.com/office/powerpoint/2010/main" val="385044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525963"/>
          </a:xfrm>
        </p:spPr>
        <p:txBody>
          <a:bodyPr/>
          <a:lstStyle/>
          <a:p>
            <a:pPr algn="ctr">
              <a:buFont typeface="Wingdings" pitchFamily="2" charset="2"/>
              <a:buChar char="Ø"/>
            </a:pPr>
            <a:r>
              <a:rPr lang="tr-TR" dirty="0" smtClean="0"/>
              <a:t>Risk yönetiminin idarenin tamamında aynı tutarlılıkta uygulanması gerekir ki, bu da “</a:t>
            </a:r>
            <a:r>
              <a:rPr lang="tr-TR" b="1" u="sng" dirty="0" smtClean="0">
                <a:effectLst>
                  <a:outerShdw blurRad="38100" dist="38100" dir="2700000" algn="tl">
                    <a:srgbClr val="000000">
                      <a:alpha val="43137"/>
                    </a:srgbClr>
                  </a:outerShdw>
                </a:effectLst>
              </a:rPr>
              <a:t>Kurumsal Risk Yönetimi</a:t>
            </a:r>
            <a:r>
              <a:rPr lang="tr-TR" dirty="0" smtClean="0"/>
              <a:t>” kavramını ortaya çıkarmaktadır. </a:t>
            </a:r>
            <a:endParaRPr lang="tr-TR" dirty="0" smtClean="0"/>
          </a:p>
          <a:p>
            <a:pPr marL="0" indent="0">
              <a:buNone/>
            </a:pPr>
            <a:r>
              <a:rPr lang="tr-TR" u="sng" dirty="0" smtClean="0">
                <a:solidFill>
                  <a:srgbClr val="C00000"/>
                </a:solidFill>
              </a:rPr>
              <a:t>Kurumsal </a:t>
            </a:r>
            <a:r>
              <a:rPr lang="tr-TR" u="sng" dirty="0">
                <a:solidFill>
                  <a:srgbClr val="C00000"/>
                </a:solidFill>
              </a:rPr>
              <a:t>R</a:t>
            </a:r>
            <a:r>
              <a:rPr lang="tr-TR" u="sng" dirty="0" smtClean="0">
                <a:solidFill>
                  <a:srgbClr val="C00000"/>
                </a:solidFill>
              </a:rPr>
              <a:t>isk </a:t>
            </a:r>
            <a:r>
              <a:rPr lang="tr-TR" u="sng" dirty="0">
                <a:solidFill>
                  <a:srgbClr val="C00000"/>
                </a:solidFill>
              </a:rPr>
              <a:t>Y</a:t>
            </a:r>
            <a:r>
              <a:rPr lang="tr-TR" u="sng" dirty="0" smtClean="0">
                <a:solidFill>
                  <a:srgbClr val="C00000"/>
                </a:solidFill>
              </a:rPr>
              <a:t>önetimi</a:t>
            </a:r>
            <a:endParaRPr lang="tr-TR" u="sng" dirty="0" smtClean="0">
              <a:solidFill>
                <a:srgbClr val="C00000"/>
              </a:solidFill>
            </a:endParaRPr>
          </a:p>
          <a:p>
            <a:pPr marL="0" indent="0">
              <a:buNone/>
            </a:pPr>
            <a:r>
              <a:rPr lang="tr-TR" u="sng" dirty="0" smtClean="0"/>
              <a:t>idarenin tamamını içine alan</a:t>
            </a:r>
            <a:r>
              <a:rPr lang="tr-TR" dirty="0" smtClean="0"/>
              <a:t> bir süreç olup, </a:t>
            </a:r>
            <a:r>
              <a:rPr lang="tr-TR" u="sng" dirty="0" smtClean="0"/>
              <a:t>risk </a:t>
            </a:r>
            <a:r>
              <a:rPr lang="tr-TR" u="sng" dirty="0" smtClean="0"/>
              <a:t>yönetim süreçlerinin bir bütün</a:t>
            </a:r>
            <a:r>
              <a:rPr lang="tr-TR" dirty="0" smtClean="0"/>
              <a:t> olarak görülmesini ve yönetilmesini sağlar.</a:t>
            </a:r>
          </a:p>
          <a:p>
            <a:endParaRPr lang="tr-TR" dirty="0"/>
          </a:p>
        </p:txBody>
      </p:sp>
    </p:spTree>
    <p:extLst>
      <p:ext uri="{BB962C8B-B14F-4D97-AF65-F5344CB8AC3E}">
        <p14:creationId xmlns:p14="http://schemas.microsoft.com/office/powerpoint/2010/main" val="1611316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Riske Cevap Verme Yöntemleri</a:t>
            </a:r>
            <a:endParaRPr lang="tr-TR" dirty="0">
              <a:solidFill>
                <a:schemeClr val="tx1"/>
              </a:solidFill>
            </a:endParaRP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060848"/>
            <a:ext cx="5811061" cy="3191321"/>
          </a:xfrm>
          <a:prstGeom prst="rect">
            <a:avLst/>
          </a:prstGeom>
          <a:ln>
            <a:noFill/>
          </a:ln>
          <a:effectLst>
            <a:softEdge rad="112500"/>
          </a:effectLst>
        </p:spPr>
      </p:pic>
    </p:spTree>
    <p:extLst>
      <p:ext uri="{BB962C8B-B14F-4D97-AF65-F5344CB8AC3E}">
        <p14:creationId xmlns:p14="http://schemas.microsoft.com/office/powerpoint/2010/main" val="2305394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7.4.Risklerin Gözden Geçirilmesi ve Raporlanması</a:t>
            </a:r>
            <a:endParaRPr lang="tr-TR" dirty="0"/>
          </a:p>
        </p:txBody>
      </p:sp>
      <p:sp>
        <p:nvSpPr>
          <p:cNvPr id="3" name="İçerik Yer Tutucusu 2"/>
          <p:cNvSpPr>
            <a:spLocks noGrp="1"/>
          </p:cNvSpPr>
          <p:nvPr>
            <p:ph idx="1"/>
          </p:nvPr>
        </p:nvSpPr>
        <p:spPr/>
        <p:txBody>
          <a:bodyPr/>
          <a:lstStyle/>
          <a:p>
            <a:pPr marL="0" indent="0">
              <a:buNone/>
            </a:pPr>
            <a:r>
              <a:rPr lang="tr-TR" b="1" u="sng" dirty="0" smtClean="0">
                <a:effectLst>
                  <a:outerShdw blurRad="38100" dist="38100" dir="2700000" algn="tl">
                    <a:srgbClr val="000000">
                      <a:alpha val="43137"/>
                    </a:srgbClr>
                  </a:outerShdw>
                </a:effectLst>
              </a:rPr>
              <a:t>7.4.1.Risklerin Gözden Geçirilmesi:</a:t>
            </a:r>
          </a:p>
          <a:p>
            <a:pPr>
              <a:buFont typeface="Wingdings" pitchFamily="2" charset="2"/>
              <a:buChar char="Ø"/>
            </a:pPr>
            <a:r>
              <a:rPr lang="tr-TR" dirty="0" smtClean="0"/>
              <a:t>Riskler </a:t>
            </a:r>
            <a:r>
              <a:rPr lang="tr-TR" dirty="0"/>
              <a:t>zaman içerisinde çeşitli koşulların değişmesi veya alınan önlemler sonucu etki ve olasılık yönünden değişiklik gösterebilir. Ayrıca, koşulların değişmesi ile yeni risk alanlarının oluşması da </a:t>
            </a:r>
            <a:r>
              <a:rPr lang="tr-TR" dirty="0" smtClean="0"/>
              <a:t>muhtemeldir.</a:t>
            </a:r>
          </a:p>
          <a:p>
            <a:pPr>
              <a:buFont typeface="Wingdings" pitchFamily="2" charset="2"/>
              <a:buChar char="Ø"/>
            </a:pPr>
            <a:r>
              <a:rPr lang="tr-TR" dirty="0" smtClean="0"/>
              <a:t>Bu nedenle;</a:t>
            </a:r>
          </a:p>
          <a:p>
            <a:r>
              <a:rPr lang="tr-TR" dirty="0"/>
              <a:t>tespit edilen riskler ve risk yönetim sürecinin her yönüyle, belirli aralıklarla gözden geçirilmesi gerekir. </a:t>
            </a:r>
            <a:endParaRPr lang="tr-TR" dirty="0" smtClean="0"/>
          </a:p>
          <a:p>
            <a:r>
              <a:rPr lang="tr-TR" dirty="0"/>
              <a:t>g</a:t>
            </a:r>
            <a:r>
              <a:rPr lang="tr-TR" dirty="0" smtClean="0"/>
              <a:t>özden </a:t>
            </a:r>
            <a:r>
              <a:rPr lang="tr-TR" dirty="0"/>
              <a:t>geçirmeler </a:t>
            </a:r>
            <a:r>
              <a:rPr lang="tr-TR" b="1" u="sng" dirty="0">
                <a:effectLst>
                  <a:outerShdw blurRad="38100" dist="38100" dir="2700000" algn="tl">
                    <a:srgbClr val="000000">
                      <a:alpha val="43137"/>
                    </a:srgbClr>
                  </a:outerShdw>
                </a:effectLst>
              </a:rPr>
              <a:t>yılda en az bir kez </a:t>
            </a:r>
            <a:r>
              <a:rPr lang="tr-TR" dirty="0"/>
              <a:t>olmak üzere, risklerin önem derecesine göre idare tarafından belirlenen sıklıkta olabilir. </a:t>
            </a:r>
          </a:p>
        </p:txBody>
      </p:sp>
    </p:spTree>
    <p:extLst>
      <p:ext uri="{BB962C8B-B14F-4D97-AF65-F5344CB8AC3E}">
        <p14:creationId xmlns:p14="http://schemas.microsoft.com/office/powerpoint/2010/main" val="2569416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u="sng" dirty="0" smtClean="0">
                <a:effectLst>
                  <a:outerShdw blurRad="38100" dist="38100" dir="2700000" algn="tl">
                    <a:srgbClr val="000000">
                      <a:alpha val="43137"/>
                    </a:srgbClr>
                  </a:outerShdw>
                </a:effectLst>
              </a:rPr>
              <a:t>7.4.2.Raporlama</a:t>
            </a:r>
          </a:p>
          <a:p>
            <a:pPr>
              <a:buFont typeface="Wingdings" pitchFamily="2" charset="2"/>
              <a:buChar char="Ø"/>
            </a:pPr>
            <a:r>
              <a:rPr lang="tr-TR" dirty="0" smtClean="0"/>
              <a:t>Risk </a:t>
            </a:r>
            <a:r>
              <a:rPr lang="tr-TR" dirty="0"/>
              <a:t>yönetiminde karar alma süreçlerini doğrudan etkileyen bir unsurdur. </a:t>
            </a:r>
            <a:endParaRPr lang="tr-TR" dirty="0" smtClean="0"/>
          </a:p>
          <a:p>
            <a:pPr>
              <a:buFont typeface="Wingdings" pitchFamily="2" charset="2"/>
              <a:buChar char="Ø"/>
            </a:pPr>
            <a:endParaRPr lang="tr-TR" dirty="0" smtClean="0"/>
          </a:p>
          <a:p>
            <a:pPr>
              <a:buFont typeface="Wingdings" pitchFamily="2" charset="2"/>
              <a:buChar char="Ø"/>
            </a:pPr>
            <a:r>
              <a:rPr lang="tr-TR" dirty="0"/>
              <a:t>Raporların, mümkün olduğunca kısa ve öz bilgilerden oluşması, ilgili olması, değerlendirmelere ilişkin kanıtları göstermesi, gerektiği zamanda ve gerekli kişilere sunulması özel önem taşımaktadır.</a:t>
            </a:r>
            <a:endParaRPr lang="tr-TR"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052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1:</a:t>
            </a:r>
            <a:endParaRPr lang="tr-TR" dirty="0"/>
          </a:p>
        </p:txBody>
      </p:sp>
      <p:sp>
        <p:nvSpPr>
          <p:cNvPr id="3" name="İçerik Yer Tutucusu 2"/>
          <p:cNvSpPr>
            <a:spLocks noGrp="1"/>
          </p:cNvSpPr>
          <p:nvPr>
            <p:ph idx="1"/>
          </p:nvPr>
        </p:nvSpPr>
        <p:spPr/>
        <p:txBody>
          <a:bodyPr/>
          <a:lstStyle/>
          <a:p>
            <a:pPr marL="0" lvl="0" indent="0">
              <a:buNone/>
            </a:pPr>
            <a:r>
              <a:rPr lang="tr-TR" b="1" dirty="0"/>
              <a:t>ÇEVRENİN VE TABİATIN KORUNMASI, İKLİM DEĞİŞİKLİĞİ İLE </a:t>
            </a:r>
            <a:r>
              <a:rPr lang="tr-TR" b="1" dirty="0" smtClean="0"/>
              <a:t>MÜCADELE</a:t>
            </a:r>
          </a:p>
          <a:p>
            <a:pPr marL="0" lvl="0" indent="0">
              <a:buNone/>
            </a:pPr>
            <a:r>
              <a:rPr lang="tr-TR" b="1" dirty="0" smtClean="0"/>
              <a:t>…</a:t>
            </a:r>
            <a:endParaRPr lang="tr-TR" b="1" dirty="0"/>
          </a:p>
          <a:p>
            <a:pPr marL="0" indent="0">
              <a:buNone/>
            </a:pPr>
            <a:r>
              <a:rPr lang="tr-TR" b="1" dirty="0"/>
              <a:t>H 1.2. </a:t>
            </a:r>
            <a:r>
              <a:rPr lang="tr-TR" dirty="0"/>
              <a:t>Plan dönemi sonuna kadar hava kirliliği önlenerek hava kalitesi iyileştirilecek ve çevresel gürültü kirliliği azaltılacak, İklim değişikliği ile mücadele edilecek, uluslararası yükümlülükler yerine getirilecek ve ozon tabakası korunacaktır</a:t>
            </a:r>
            <a:r>
              <a:rPr lang="tr-TR" dirty="0" smtClean="0"/>
              <a:t>.</a:t>
            </a:r>
          </a:p>
          <a:p>
            <a:pPr marL="0" indent="0">
              <a:buNone/>
            </a:pPr>
            <a:r>
              <a:rPr lang="tr-TR" dirty="0" smtClean="0"/>
              <a:t>…</a:t>
            </a:r>
            <a:endParaRPr lang="tr-TR" dirty="0"/>
          </a:p>
        </p:txBody>
      </p:sp>
    </p:spTree>
    <p:extLst>
      <p:ext uri="{BB962C8B-B14F-4D97-AF65-F5344CB8AC3E}">
        <p14:creationId xmlns:p14="http://schemas.microsoft.com/office/powerpoint/2010/main" val="15039852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RİSKLER:</a:t>
            </a:r>
            <a:endParaRPr lang="tr-TR" dirty="0"/>
          </a:p>
        </p:txBody>
      </p:sp>
      <p:sp>
        <p:nvSpPr>
          <p:cNvPr id="3" name="İçerik Yer Tutucusu 2"/>
          <p:cNvSpPr>
            <a:spLocks noGrp="1"/>
          </p:cNvSpPr>
          <p:nvPr>
            <p:ph idx="1"/>
          </p:nvPr>
        </p:nvSpPr>
        <p:spPr/>
        <p:txBody>
          <a:bodyPr/>
          <a:lstStyle/>
          <a:p>
            <a:pPr lvl="0">
              <a:buFont typeface="Wingdings" pitchFamily="2" charset="2"/>
              <a:buChar char="Ø"/>
            </a:pPr>
            <a:r>
              <a:rPr lang="tr-TR" dirty="0"/>
              <a:t>Hava ve gürültü kirliliğinin artması</a:t>
            </a:r>
          </a:p>
          <a:p>
            <a:pPr lvl="0">
              <a:buFont typeface="Wingdings" pitchFamily="2" charset="2"/>
              <a:buChar char="Ø"/>
            </a:pPr>
            <a:r>
              <a:rPr lang="tr-TR" dirty="0"/>
              <a:t>Hedefe ilişkin projelerde paydaşların kapasite yetersizliğinin bulunması</a:t>
            </a:r>
          </a:p>
          <a:p>
            <a:pPr lvl="0">
              <a:buFont typeface="Wingdings" pitchFamily="2" charset="2"/>
              <a:buChar char="Ø"/>
            </a:pPr>
            <a:r>
              <a:rPr lang="tr-TR" dirty="0"/>
              <a:t>Gerekli teknolojinin yüksek maliyetli olması</a:t>
            </a:r>
          </a:p>
          <a:p>
            <a:pPr lvl="0">
              <a:buFont typeface="Wingdings" pitchFamily="2" charset="2"/>
              <a:buChar char="Ø"/>
            </a:pPr>
            <a:r>
              <a:rPr lang="tr-TR" dirty="0"/>
              <a:t>Uluslararası iklim değişikliği müzakerelerinde Ülkemizin talep ve önceliklerinin taraf ülkelerce yeterince kabul </a:t>
            </a:r>
            <a:r>
              <a:rPr lang="tr-TR" dirty="0" smtClean="0"/>
              <a:t>görmemesi</a:t>
            </a:r>
          </a:p>
          <a:p>
            <a:pPr lvl="0">
              <a:buFont typeface="Wingdings" pitchFamily="2" charset="2"/>
              <a:buChar char="Ø"/>
            </a:pPr>
            <a:r>
              <a:rPr lang="tr-TR" dirty="0" err="1" smtClean="0"/>
              <a:t>Hidrokloroflorokarbon</a:t>
            </a:r>
            <a:r>
              <a:rPr lang="tr-TR" dirty="0" smtClean="0"/>
              <a:t> </a:t>
            </a:r>
            <a:r>
              <a:rPr lang="tr-TR" dirty="0"/>
              <a:t>(HCFC) gazlarının ülkeye yasa dışı yollardan girmesi</a:t>
            </a:r>
          </a:p>
        </p:txBody>
      </p:sp>
    </p:spTree>
    <p:extLst>
      <p:ext uri="{BB962C8B-B14F-4D97-AF65-F5344CB8AC3E}">
        <p14:creationId xmlns:p14="http://schemas.microsoft.com/office/powerpoint/2010/main" val="23990191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2:</a:t>
            </a:r>
            <a:endParaRPr lang="tr-TR" dirty="0"/>
          </a:p>
        </p:txBody>
      </p:sp>
      <p:sp>
        <p:nvSpPr>
          <p:cNvPr id="3" name="İçerik Yer Tutucusu 2"/>
          <p:cNvSpPr>
            <a:spLocks noGrp="1"/>
          </p:cNvSpPr>
          <p:nvPr>
            <p:ph idx="1"/>
          </p:nvPr>
        </p:nvSpPr>
        <p:spPr/>
        <p:txBody>
          <a:bodyPr/>
          <a:lstStyle/>
          <a:p>
            <a:pPr marL="0" lvl="0" indent="0">
              <a:buNone/>
            </a:pPr>
            <a:r>
              <a:rPr lang="tr-TR" b="1" dirty="0"/>
              <a:t>AFETLERE DAYANIKLI KİMLİKLİ ŞEHİRLER İÇİN KENTSEL DÖNÜŞÜM VE MEKÂNSAL PLANLAMA </a:t>
            </a:r>
            <a:endParaRPr lang="tr-TR" b="1" dirty="0" smtClean="0"/>
          </a:p>
          <a:p>
            <a:pPr marL="0" lvl="0" indent="0">
              <a:buNone/>
            </a:pPr>
            <a:r>
              <a:rPr lang="tr-TR" b="1" dirty="0"/>
              <a:t>H.3.1. </a:t>
            </a:r>
            <a:r>
              <a:rPr lang="tr-TR" dirty="0"/>
              <a:t>Depreme hazır bir Türkiye için kentsel dönüşüm seferberliği çerçevesinde; her yıl sağlıksız ve dayanıksız durumda bulunan 500 bin hanenin dönüşümü gerçekleştirilecektir</a:t>
            </a:r>
            <a:r>
              <a:rPr lang="tr-TR" dirty="0" smtClean="0"/>
              <a:t>.</a:t>
            </a:r>
          </a:p>
          <a:p>
            <a:pPr marL="0" lvl="0" indent="0">
              <a:buNone/>
            </a:pPr>
            <a:r>
              <a:rPr lang="tr-TR" b="1" dirty="0" smtClean="0"/>
              <a:t>…</a:t>
            </a:r>
            <a:endParaRPr lang="tr-TR" b="1" dirty="0"/>
          </a:p>
          <a:p>
            <a:endParaRPr lang="tr-TR" dirty="0"/>
          </a:p>
        </p:txBody>
      </p:sp>
    </p:spTree>
    <p:extLst>
      <p:ext uri="{BB962C8B-B14F-4D97-AF65-F5344CB8AC3E}">
        <p14:creationId xmlns:p14="http://schemas.microsoft.com/office/powerpoint/2010/main" val="7062407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RİSKLER:</a:t>
            </a:r>
            <a:endParaRPr lang="tr-TR" dirty="0"/>
          </a:p>
        </p:txBody>
      </p:sp>
      <p:sp>
        <p:nvSpPr>
          <p:cNvPr id="3" name="İçerik Yer Tutucusu 2"/>
          <p:cNvSpPr>
            <a:spLocks noGrp="1"/>
          </p:cNvSpPr>
          <p:nvPr>
            <p:ph idx="1"/>
          </p:nvPr>
        </p:nvSpPr>
        <p:spPr/>
        <p:txBody>
          <a:bodyPr/>
          <a:lstStyle/>
          <a:p>
            <a:pPr lvl="0">
              <a:buFont typeface="Wingdings" pitchFamily="2" charset="2"/>
              <a:buChar char="Ø"/>
            </a:pPr>
            <a:r>
              <a:rPr lang="tr-TR" dirty="0"/>
              <a:t>Dönüşümün yüksek finansman ihtiyacının </a:t>
            </a:r>
            <a:r>
              <a:rPr lang="tr-TR" dirty="0" smtClean="0"/>
              <a:t>bulunması</a:t>
            </a:r>
          </a:p>
          <a:p>
            <a:pPr lvl="0">
              <a:buFont typeface="Wingdings" pitchFamily="2" charset="2"/>
              <a:buChar char="Ø"/>
            </a:pPr>
            <a:r>
              <a:rPr lang="tr-TR" dirty="0" smtClean="0"/>
              <a:t>Projelerde </a:t>
            </a:r>
            <a:r>
              <a:rPr lang="tr-TR" dirty="0"/>
              <a:t>görev alan idareler ile alt yüklenicilerin kapasitelerinin yetersiz olması </a:t>
            </a:r>
          </a:p>
        </p:txBody>
      </p:sp>
    </p:spTree>
    <p:extLst>
      <p:ext uri="{BB962C8B-B14F-4D97-AF65-F5344CB8AC3E}">
        <p14:creationId xmlns:p14="http://schemas.microsoft.com/office/powerpoint/2010/main" val="3328074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4525963"/>
          </a:xfrm>
        </p:spPr>
        <p:txBody>
          <a:bodyPr>
            <a:normAutofit/>
          </a:bodyPr>
          <a:lstStyle/>
          <a:p>
            <a:pPr marL="0" indent="0" algn="ctr">
              <a:buNone/>
            </a:pPr>
            <a:r>
              <a:rPr lang="tr-TR" sz="4000" dirty="0" smtClean="0"/>
              <a:t>STRATEJİ GELİŞTİRME BAŞKANLIĞI</a:t>
            </a:r>
          </a:p>
          <a:p>
            <a:pPr marL="0" indent="0" algn="ctr">
              <a:buNone/>
            </a:pPr>
            <a:r>
              <a:rPr lang="tr-TR" sz="2800" dirty="0" smtClean="0"/>
              <a:t>İÇ KONTROL DAİRE BAŞKANLIĞI</a:t>
            </a:r>
          </a:p>
          <a:p>
            <a:pPr marL="0" indent="0" algn="ctr">
              <a:buNone/>
            </a:pPr>
            <a:r>
              <a:rPr lang="tr-TR" sz="2800" dirty="0" smtClean="0"/>
              <a:t>2021</a:t>
            </a:r>
            <a:endParaRPr lang="tr-TR" sz="28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60648"/>
            <a:ext cx="1800200" cy="1512168"/>
          </a:xfrm>
          <a:prstGeom prst="rect">
            <a:avLst/>
          </a:prstGeom>
        </p:spPr>
      </p:pic>
    </p:spTree>
    <p:extLst>
      <p:ext uri="{BB962C8B-B14F-4D97-AF65-F5344CB8AC3E}">
        <p14:creationId xmlns:p14="http://schemas.microsoft.com/office/powerpoint/2010/main" val="1218032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3200" dirty="0" smtClean="0"/>
              <a:t>2.RİSK DEĞERLENDİRME STANDARTLARI</a:t>
            </a:r>
            <a:endParaRPr lang="tr-TR" sz="3200" dirty="0"/>
          </a:p>
        </p:txBody>
      </p:sp>
      <p:pic>
        <p:nvPicPr>
          <p:cNvPr id="1026" name="Picture 2" descr="C:\Users\gulistan.aydin\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840760" cy="36724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470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Planlama ve Programlama Standardı İçin Gerekli Genel Şartlar:</a:t>
            </a:r>
            <a:endParaRPr lang="tr-TR" dirty="0"/>
          </a:p>
        </p:txBody>
      </p:sp>
      <p:sp>
        <p:nvSpPr>
          <p:cNvPr id="5" name="İçerik Yer Tutucusu 4"/>
          <p:cNvSpPr>
            <a:spLocks noGrp="1"/>
          </p:cNvSpPr>
          <p:nvPr>
            <p:ph idx="1"/>
          </p:nvPr>
        </p:nvSpPr>
        <p:spPr>
          <a:xfrm>
            <a:off x="467544" y="1916832"/>
            <a:ext cx="8229600" cy="4525963"/>
          </a:xfrm>
        </p:spPr>
        <p:txBody>
          <a:bodyPr>
            <a:normAutofit/>
          </a:bodyPr>
          <a:lstStyle/>
          <a:p>
            <a:pPr>
              <a:buFont typeface="Wingdings" pitchFamily="2" charset="2"/>
              <a:buChar char="Ø"/>
            </a:pPr>
            <a:r>
              <a:rPr lang="tr-TR" dirty="0" smtClean="0"/>
              <a:t>5.1.İdareler, misyon ve vizyonlarını oluşturmak, stratejik amaçlar ve ölçülebilir hedefler saptamak, performanslarını ölçmek, izlemek ve değerlendirmek amacıyla katılımcı yöntemlerle </a:t>
            </a:r>
            <a:r>
              <a:rPr lang="tr-TR" b="1" u="sng" dirty="0" smtClean="0">
                <a:effectLst>
                  <a:outerShdw blurRad="38100" dist="38100" dir="2700000" algn="tl">
                    <a:srgbClr val="000000">
                      <a:alpha val="43137"/>
                    </a:srgbClr>
                  </a:outerShdw>
                </a:effectLst>
              </a:rPr>
              <a:t>stratejik plan </a:t>
            </a:r>
            <a:r>
              <a:rPr lang="tr-TR" dirty="0" smtClean="0"/>
              <a:t>hazırlamalıdır.</a:t>
            </a:r>
          </a:p>
          <a:p>
            <a:pPr marL="0" indent="0">
              <a:buNone/>
            </a:pPr>
            <a:endParaRPr lang="tr-TR" dirty="0" smtClean="0"/>
          </a:p>
          <a:p>
            <a:pPr>
              <a:buFont typeface="Wingdings" pitchFamily="2" charset="2"/>
              <a:buChar char="Ø"/>
            </a:pPr>
            <a:r>
              <a:rPr lang="tr-TR" dirty="0" smtClean="0"/>
              <a:t>5.2.İdareler, yürütecekleri program, faaliyet ve projeleri ile bunların kaynak ihtiyacını, performans hedef ve göstergelerini içeren </a:t>
            </a:r>
            <a:r>
              <a:rPr lang="tr-TR" b="1" u="sng" dirty="0" smtClean="0">
                <a:effectLst>
                  <a:outerShdw blurRad="38100" dist="38100" dir="2700000" algn="tl">
                    <a:srgbClr val="000000">
                      <a:alpha val="43137"/>
                    </a:srgbClr>
                  </a:outerShdw>
                </a:effectLst>
              </a:rPr>
              <a:t>performans programı</a:t>
            </a:r>
            <a:r>
              <a:rPr lang="tr-TR" u="sng" dirty="0" smtClean="0"/>
              <a:t> </a:t>
            </a:r>
            <a:r>
              <a:rPr lang="tr-TR" dirty="0" smtClean="0"/>
              <a:t>hazırlamalıdır.</a:t>
            </a:r>
            <a:endParaRPr lang="tr-TR" dirty="0"/>
          </a:p>
        </p:txBody>
      </p:sp>
    </p:spTree>
    <p:extLst>
      <p:ext uri="{BB962C8B-B14F-4D97-AF65-F5344CB8AC3E}">
        <p14:creationId xmlns:p14="http://schemas.microsoft.com/office/powerpoint/2010/main" val="114410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25963"/>
          </a:xfrm>
        </p:spPr>
        <p:txBody>
          <a:bodyPr/>
          <a:lstStyle/>
          <a:p>
            <a:pPr>
              <a:buFont typeface="Wingdings" pitchFamily="2" charset="2"/>
              <a:buChar char="Ø"/>
            </a:pPr>
            <a:r>
              <a:rPr lang="tr-TR" dirty="0" smtClean="0"/>
              <a:t>5.3.İdareler, </a:t>
            </a:r>
            <a:r>
              <a:rPr lang="tr-TR" b="1" u="sng" dirty="0" smtClean="0">
                <a:effectLst>
                  <a:outerShdw blurRad="38100" dist="38100" dir="2700000" algn="tl">
                    <a:srgbClr val="000000">
                      <a:alpha val="43137"/>
                    </a:srgbClr>
                  </a:outerShdw>
                </a:effectLst>
              </a:rPr>
              <a:t>bütçe</a:t>
            </a:r>
            <a:r>
              <a:rPr lang="tr-TR" dirty="0" smtClean="0"/>
              <a:t>lerini stratejik plan ve performans programlarına uygun olarak hazırlanmalıdır.</a:t>
            </a:r>
          </a:p>
          <a:p>
            <a:pPr marL="0" indent="0">
              <a:buNone/>
            </a:pPr>
            <a:endParaRPr lang="tr-TR" dirty="0" smtClean="0"/>
          </a:p>
          <a:p>
            <a:pPr>
              <a:buFont typeface="Wingdings" pitchFamily="2" charset="2"/>
              <a:buChar char="Ø"/>
            </a:pPr>
            <a:r>
              <a:rPr lang="tr-TR" dirty="0" smtClean="0"/>
              <a:t>5.4.Yöneticiler, </a:t>
            </a:r>
            <a:r>
              <a:rPr lang="tr-TR" b="1" u="sng" dirty="0" smtClean="0">
                <a:effectLst>
                  <a:outerShdw blurRad="38100" dist="38100" dir="2700000" algn="tl">
                    <a:srgbClr val="000000">
                      <a:alpha val="43137"/>
                    </a:srgbClr>
                  </a:outerShdw>
                </a:effectLst>
              </a:rPr>
              <a:t>faaliyet</a:t>
            </a:r>
            <a:r>
              <a:rPr lang="tr-TR" dirty="0" smtClean="0"/>
              <a:t>lerin ilgili mevzuat, stratejik plan ve performans programıyla belirlenen amaç ve hedeflere uygunluğunu sağlamalıdır.</a:t>
            </a:r>
            <a:endParaRPr lang="tr-TR" dirty="0"/>
          </a:p>
        </p:txBody>
      </p:sp>
    </p:spTree>
    <p:extLst>
      <p:ext uri="{BB962C8B-B14F-4D97-AF65-F5344CB8AC3E}">
        <p14:creationId xmlns:p14="http://schemas.microsoft.com/office/powerpoint/2010/main" val="3513604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988840"/>
            <a:ext cx="8229600" cy="4525963"/>
          </a:xfrm>
        </p:spPr>
        <p:txBody>
          <a:bodyPr/>
          <a:lstStyle/>
          <a:p>
            <a:pPr>
              <a:buFont typeface="Wingdings" pitchFamily="2" charset="2"/>
              <a:buChar char="Ø"/>
            </a:pPr>
            <a:r>
              <a:rPr lang="tr-TR" dirty="0" smtClean="0"/>
              <a:t>5.5.Yöneticiler, görev alanları çerçevesinde idarenin hedeflerine uygun </a:t>
            </a:r>
            <a:r>
              <a:rPr lang="tr-TR" b="1" u="sng" dirty="0" smtClean="0">
                <a:effectLst>
                  <a:outerShdw blurRad="38100" dist="38100" dir="2700000" algn="tl">
                    <a:srgbClr val="000000">
                      <a:alpha val="43137"/>
                    </a:srgbClr>
                  </a:outerShdw>
                </a:effectLst>
              </a:rPr>
              <a:t>özel hedefler</a:t>
            </a:r>
            <a:r>
              <a:rPr lang="tr-TR" dirty="0" smtClean="0"/>
              <a:t> belirlemeli ve personeline duyurmalıdır.</a:t>
            </a:r>
          </a:p>
          <a:p>
            <a:pPr>
              <a:buFont typeface="Wingdings" pitchFamily="2" charset="2"/>
              <a:buChar char="Ø"/>
            </a:pPr>
            <a:endParaRPr lang="tr-TR" dirty="0"/>
          </a:p>
          <a:p>
            <a:pPr>
              <a:buFont typeface="Wingdings" pitchFamily="2" charset="2"/>
              <a:buChar char="Ø"/>
            </a:pPr>
            <a:r>
              <a:rPr lang="tr-TR" dirty="0" smtClean="0"/>
              <a:t>5.6.İdarenin ve birimlerin </a:t>
            </a:r>
            <a:r>
              <a:rPr lang="tr-TR" b="1" u="sng" dirty="0" smtClean="0">
                <a:effectLst>
                  <a:outerShdw blurRad="38100" dist="38100" dir="2700000" algn="tl">
                    <a:srgbClr val="000000">
                      <a:alpha val="43137"/>
                    </a:srgbClr>
                  </a:outerShdw>
                </a:effectLst>
              </a:rPr>
              <a:t>hedefleri</a:t>
            </a:r>
            <a:r>
              <a:rPr lang="tr-TR" dirty="0" smtClean="0"/>
              <a:t>, spesifik, ölçülebilir, ulaşılabilir, ilgili ve süreli olmalıdır.</a:t>
            </a:r>
            <a:endParaRPr lang="tr-TR" dirty="0"/>
          </a:p>
        </p:txBody>
      </p:sp>
    </p:spTree>
    <p:extLst>
      <p:ext uri="{BB962C8B-B14F-4D97-AF65-F5344CB8AC3E}">
        <p14:creationId xmlns:p14="http://schemas.microsoft.com/office/powerpoint/2010/main" val="1869592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2"/>
            <a:ext cx="6592220" cy="3390709"/>
          </a:xfrm>
          <a:prstGeom prst="rect">
            <a:avLst/>
          </a:prstGeom>
          <a:ln>
            <a:noFill/>
          </a:ln>
          <a:effectLst>
            <a:softEdge rad="112500"/>
          </a:effectLst>
        </p:spPr>
      </p:pic>
    </p:spTree>
    <p:extLst>
      <p:ext uri="{BB962C8B-B14F-4D97-AF65-F5344CB8AC3E}">
        <p14:creationId xmlns:p14="http://schemas.microsoft.com/office/powerpoint/2010/main" val="2184957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Hasır">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y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sır">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1119</TotalTime>
  <Words>1792</Words>
  <Application>Microsoft Office PowerPoint</Application>
  <PresentationFormat>Ekran Gösterisi (4:3)</PresentationFormat>
  <Paragraphs>204</Paragraphs>
  <Slides>47</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47</vt:i4>
      </vt:variant>
    </vt:vector>
  </HeadingPairs>
  <TitlesOfParts>
    <vt:vector size="52" baseType="lpstr">
      <vt:lpstr>Arial</vt:lpstr>
      <vt:lpstr>Calibri</vt:lpstr>
      <vt:lpstr>Tw Cen MT</vt:lpstr>
      <vt:lpstr>Wingdings</vt:lpstr>
      <vt:lpstr>Hasır</vt:lpstr>
      <vt:lpstr>RİSK YÖNETİMİ</vt:lpstr>
      <vt:lpstr>1.GİRİŞ</vt:lpstr>
      <vt:lpstr>PowerPoint Sunusu</vt:lpstr>
      <vt:lpstr>PowerPoint Sunusu</vt:lpstr>
      <vt:lpstr>2.RİSK DEĞERLENDİRME STANDARTLARI</vt:lpstr>
      <vt:lpstr>Planlama ve Programlama Standardı İçin Gerekli Genel Şartlar:</vt:lpstr>
      <vt:lpstr>PowerPoint Sunusu</vt:lpstr>
      <vt:lpstr>PowerPoint Sunusu</vt:lpstr>
      <vt:lpstr>PowerPoint Sunusu</vt:lpstr>
      <vt:lpstr>Risklerin Belirlenmesi ve Değerlendirilmesi Standardı İçin Gerekli Genel Şartlar:</vt:lpstr>
      <vt:lpstr>3.RİSK YÖNETİMİNİN İDAREYE SAĞLAYABİLECEĞİ FAYDALAR </vt:lpstr>
      <vt:lpstr>4.ETKİN BİR RİSK YÖNETİMİ İÇİN KRİTİK BAŞARI FAKTÖRLERİ </vt:lpstr>
      <vt:lpstr>5.RİSK YÖNETİMİ STRATEJİSİ </vt:lpstr>
      <vt:lpstr>PowerPoint Sunusu</vt:lpstr>
      <vt:lpstr>Risk İştahı</vt:lpstr>
      <vt:lpstr>6. GÖREV, YETKİ VE SORUMLULUKLAR </vt:lpstr>
      <vt:lpstr>PowerPoint Sunusu</vt:lpstr>
      <vt:lpstr>7. RİSK YÖNETİMİ SÜRECİ</vt:lpstr>
      <vt:lpstr>Risk Hiyerarşisi</vt:lpstr>
      <vt:lpstr>Risk Yönetimi Süreci</vt:lpstr>
      <vt:lpstr>7.1.Risklerin Tespit Edilmesi</vt:lpstr>
      <vt:lpstr>Riskler tespit edilirken aşağıdaki hususların göz önünde bulundurulması gerekmektedir: </vt:lpstr>
      <vt:lpstr>PowerPoint Sunusu</vt:lpstr>
      <vt:lpstr>Riskleri tespit ederken kullanılabilecek yöntemler:</vt:lpstr>
      <vt:lpstr>Pestle Analizi, Risklerin aşağıdaki kategoriler bazında değerlendirmeler yapılarak belirlenmesidir.</vt:lpstr>
      <vt:lpstr>SWOT/GZFT Analizi</vt:lpstr>
      <vt:lpstr>7.2.Risklerin Değerlendirilmesi </vt:lpstr>
      <vt:lpstr>7.2.1.Risklerin ölçülmesi:</vt:lpstr>
      <vt:lpstr>Risk seviyesini daha rahat görmek için ‘risk haritaları’ kullanılır. </vt:lpstr>
      <vt:lpstr>PowerPoint Sunusu</vt:lpstr>
      <vt:lpstr>7.2.2.Risklerin Önceliklendirilmesi</vt:lpstr>
      <vt:lpstr>Risk değerlendirme örneği:</vt:lpstr>
      <vt:lpstr>PowerPoint Sunusu</vt:lpstr>
      <vt:lpstr>PowerPoint Sunusu</vt:lpstr>
      <vt:lpstr>PowerPoint Sunusu</vt:lpstr>
      <vt:lpstr>Risk Haritası</vt:lpstr>
      <vt:lpstr>7.2.3.Risklerin Kaydedilmesi</vt:lpstr>
      <vt:lpstr>7.3.Risklere Cevap Verilmesi</vt:lpstr>
      <vt:lpstr>Risk İştahı Tablosu</vt:lpstr>
      <vt:lpstr>Riske Cevap Verme Yöntemleri</vt:lpstr>
      <vt:lpstr>7.4.Risklerin Gözden Geçirilmesi ve Raporlanması</vt:lpstr>
      <vt:lpstr>PowerPoint Sunusu</vt:lpstr>
      <vt:lpstr>ÖRNEK 1:</vt:lpstr>
      <vt:lpstr>RİSKLER:</vt:lpstr>
      <vt:lpstr>ÖRNEK 2:</vt:lpstr>
      <vt:lpstr>RİSKLER: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TANIMLAR</dc:title>
  <dc:creator>Gulistan Aydin</dc:creator>
  <cp:lastModifiedBy>Filiz Yüncü</cp:lastModifiedBy>
  <cp:revision>62</cp:revision>
  <dcterms:created xsi:type="dcterms:W3CDTF">2018-01-31T12:19:26Z</dcterms:created>
  <dcterms:modified xsi:type="dcterms:W3CDTF">2021-02-08T11:03:32Z</dcterms:modified>
</cp:coreProperties>
</file>