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83" r:id="rId2"/>
    <p:sldId id="284" r:id="rId3"/>
    <p:sldId id="256" r:id="rId4"/>
    <p:sldId id="273" r:id="rId5"/>
    <p:sldId id="282" r:id="rId6"/>
    <p:sldId id="270" r:id="rId7"/>
    <p:sldId id="275" r:id="rId8"/>
    <p:sldId id="271" r:id="rId9"/>
    <p:sldId id="272" r:id="rId10"/>
    <p:sldId id="286" r:id="rId11"/>
    <p:sldId id="261" r:id="rId12"/>
    <p:sldId id="285" r:id="rId13"/>
    <p:sldId id="259" r:id="rId14"/>
    <p:sldId id="260" r:id="rId15"/>
    <p:sldId id="262" r:id="rId16"/>
    <p:sldId id="263" r:id="rId17"/>
    <p:sldId id="264" r:id="rId18"/>
    <p:sldId id="266" r:id="rId19"/>
    <p:sldId id="279" r:id="rId20"/>
    <p:sldId id="280" r:id="rId21"/>
    <p:sldId id="281" r:id="rId22"/>
    <p:sldId id="276"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66963-47D6-4EC1-9670-5EFE7442CEED}"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04ADE721-A724-48AB-B5CE-2123559710CA}">
      <dgm:prSet/>
      <dgm:spPr/>
      <dgm:t>
        <a:bodyPr/>
        <a:lstStyle/>
        <a:p>
          <a:pPr rtl="0"/>
          <a:r>
            <a:rPr lang="tr-TR" b="1" i="0" dirty="0" smtClean="0"/>
            <a:t>1- </a:t>
          </a:r>
          <a:r>
            <a:rPr lang="tr-TR" b="0" i="0" dirty="0" smtClean="0"/>
            <a:t>İstisnai alımlar mevzuat hükümleri</a:t>
          </a:r>
          <a:endParaRPr lang="tr-TR" dirty="0"/>
        </a:p>
      </dgm:t>
    </dgm:pt>
    <dgm:pt modelId="{A64CFACE-8D78-47B0-ADDE-0AB68455323F}" type="parTrans" cxnId="{26E24604-E24C-459D-8EA3-5369BBACF459}">
      <dgm:prSet/>
      <dgm:spPr/>
      <dgm:t>
        <a:bodyPr/>
        <a:lstStyle/>
        <a:p>
          <a:endParaRPr lang="tr-TR"/>
        </a:p>
      </dgm:t>
    </dgm:pt>
    <dgm:pt modelId="{517BF4C4-072D-48F9-8AC3-081807809621}" type="sibTrans" cxnId="{26E24604-E24C-459D-8EA3-5369BBACF459}">
      <dgm:prSet/>
      <dgm:spPr/>
      <dgm:t>
        <a:bodyPr/>
        <a:lstStyle/>
        <a:p>
          <a:endParaRPr lang="tr-TR"/>
        </a:p>
      </dgm:t>
    </dgm:pt>
    <dgm:pt modelId="{8F2864E5-D9FB-427E-B188-8CE53667AA7C}">
      <dgm:prSet/>
      <dgm:spPr>
        <a:solidFill>
          <a:schemeClr val="tx1">
            <a:lumMod val="65000"/>
          </a:schemeClr>
        </a:solidFill>
      </dgm:spPr>
      <dgm:t>
        <a:bodyPr/>
        <a:lstStyle/>
        <a:p>
          <a:pPr rtl="0"/>
          <a:r>
            <a:rPr lang="tr-TR" b="1" i="0" dirty="0" smtClean="0"/>
            <a:t>2- 4734 sayılı Kamu İhale Kanunu'nun 3’üncü maddesinin (e) bendine göre yapılacak alımlar hakkında genel bilgilendirme</a:t>
          </a:r>
          <a:endParaRPr lang="tr-TR" b="1" dirty="0"/>
        </a:p>
      </dgm:t>
    </dgm:pt>
    <dgm:pt modelId="{32720303-C194-400A-B100-2F25E3B0D1CA}" type="parTrans" cxnId="{C4136A8B-1497-47C9-A1B7-2F1C9C42E0ED}">
      <dgm:prSet/>
      <dgm:spPr/>
      <dgm:t>
        <a:bodyPr/>
        <a:lstStyle/>
        <a:p>
          <a:endParaRPr lang="tr-TR"/>
        </a:p>
      </dgm:t>
    </dgm:pt>
    <dgm:pt modelId="{A5A79215-62FF-466D-9F5E-15195C3DD1B3}" type="sibTrans" cxnId="{C4136A8B-1497-47C9-A1B7-2F1C9C42E0ED}">
      <dgm:prSet/>
      <dgm:spPr/>
      <dgm:t>
        <a:bodyPr/>
        <a:lstStyle/>
        <a:p>
          <a:endParaRPr lang="tr-TR"/>
        </a:p>
      </dgm:t>
    </dgm:pt>
    <dgm:pt modelId="{4C7EE752-5C2F-4F66-8BD3-FA5D4F5155FC}">
      <dgm:prSet/>
      <dgm:spPr>
        <a:solidFill>
          <a:schemeClr val="accent2">
            <a:lumMod val="75000"/>
          </a:schemeClr>
        </a:solidFill>
      </dgm:spPr>
      <dgm:t>
        <a:bodyPr/>
        <a:lstStyle/>
        <a:p>
          <a:pPr rtl="0"/>
          <a:r>
            <a:rPr lang="tr-TR" b="1" i="0" dirty="0" smtClean="0"/>
            <a:t>3- </a:t>
          </a:r>
          <a:r>
            <a:rPr lang="tr-TR" b="0" i="0" dirty="0" smtClean="0"/>
            <a:t>4734 sayılı Kamu İhale Kanunu'nun 3’üncü maddesinin (f) bendine göre yapılacak alımlar hakkında genel bilgilendirme</a:t>
          </a:r>
          <a:endParaRPr lang="tr-TR" dirty="0"/>
        </a:p>
      </dgm:t>
    </dgm:pt>
    <dgm:pt modelId="{88FFB9ED-6798-44D7-83FF-61FA218FDC8B}" type="parTrans" cxnId="{3D9BA854-C38B-42B4-94ED-9971CFC8A275}">
      <dgm:prSet/>
      <dgm:spPr/>
      <dgm:t>
        <a:bodyPr/>
        <a:lstStyle/>
        <a:p>
          <a:endParaRPr lang="tr-TR"/>
        </a:p>
      </dgm:t>
    </dgm:pt>
    <dgm:pt modelId="{FF496389-5C18-433E-A66E-7CAA362F5CDC}" type="sibTrans" cxnId="{3D9BA854-C38B-42B4-94ED-9971CFC8A275}">
      <dgm:prSet/>
      <dgm:spPr/>
      <dgm:t>
        <a:bodyPr/>
        <a:lstStyle/>
        <a:p>
          <a:endParaRPr lang="tr-TR"/>
        </a:p>
      </dgm:t>
    </dgm:pt>
    <dgm:pt modelId="{709F73FF-1D6F-4BC4-9D58-6AD99AA57E76}">
      <dgm:prSet/>
      <dgm:spPr>
        <a:solidFill>
          <a:schemeClr val="accent6">
            <a:lumMod val="75000"/>
          </a:schemeClr>
        </a:solidFill>
      </dgm:spPr>
      <dgm:t>
        <a:bodyPr/>
        <a:lstStyle/>
        <a:p>
          <a:pPr rtl="0"/>
          <a:r>
            <a:rPr lang="tr-TR" b="1" i="0" dirty="0" smtClean="0"/>
            <a:t>4-</a:t>
          </a:r>
          <a:r>
            <a:rPr lang="tr-TR" b="0" i="0" dirty="0" smtClean="0"/>
            <a:t> 6306 sayılı Afet Riski Altındaki Alanların Dönüştürülmesi Hakkında Kanun çerçevesinde yapılacak alımlar</a:t>
          </a:r>
          <a:endParaRPr lang="tr-TR" dirty="0"/>
        </a:p>
      </dgm:t>
    </dgm:pt>
    <dgm:pt modelId="{E3441E87-4A88-4933-8DE4-481F86BE9B85}" type="parTrans" cxnId="{4C8C39F9-214C-4EFC-9388-950D37862BA2}">
      <dgm:prSet/>
      <dgm:spPr/>
      <dgm:t>
        <a:bodyPr/>
        <a:lstStyle/>
        <a:p>
          <a:endParaRPr lang="tr-TR"/>
        </a:p>
      </dgm:t>
    </dgm:pt>
    <dgm:pt modelId="{2264F0C8-FD7C-4E73-BD4B-068C5B44498D}" type="sibTrans" cxnId="{4C8C39F9-214C-4EFC-9388-950D37862BA2}">
      <dgm:prSet/>
      <dgm:spPr/>
      <dgm:t>
        <a:bodyPr/>
        <a:lstStyle/>
        <a:p>
          <a:endParaRPr lang="tr-TR"/>
        </a:p>
      </dgm:t>
    </dgm:pt>
    <dgm:pt modelId="{23CB6AA7-EDEF-43B5-ABB3-D20BBE2F33D1}">
      <dgm:prSet/>
      <dgm:spPr>
        <a:solidFill>
          <a:srgbClr val="002060"/>
        </a:solidFill>
      </dgm:spPr>
      <dgm:t>
        <a:bodyPr/>
        <a:lstStyle/>
        <a:p>
          <a:pPr rtl="0"/>
          <a:r>
            <a:rPr lang="tr-TR" b="1" i="0" dirty="0" smtClean="0"/>
            <a:t>5-</a:t>
          </a:r>
          <a:r>
            <a:rPr lang="tr-TR" b="0" i="0" dirty="0" smtClean="0"/>
            <a:t> Protokol ile yapılan alımların ödenmesinde aranacak belgeler</a:t>
          </a:r>
          <a:endParaRPr lang="tr-TR" dirty="0"/>
        </a:p>
      </dgm:t>
    </dgm:pt>
    <dgm:pt modelId="{4A91E749-6002-4C94-8466-F3A371D81D1C}" type="parTrans" cxnId="{3ED1D1D3-AD04-4AF7-A009-CB0E1B10FB4D}">
      <dgm:prSet/>
      <dgm:spPr/>
      <dgm:t>
        <a:bodyPr/>
        <a:lstStyle/>
        <a:p>
          <a:endParaRPr lang="tr-TR"/>
        </a:p>
      </dgm:t>
    </dgm:pt>
    <dgm:pt modelId="{0EC162EA-C42E-4813-984E-8D1B03990BCD}" type="sibTrans" cxnId="{3ED1D1D3-AD04-4AF7-A009-CB0E1B10FB4D}">
      <dgm:prSet/>
      <dgm:spPr/>
      <dgm:t>
        <a:bodyPr/>
        <a:lstStyle/>
        <a:p>
          <a:endParaRPr lang="tr-TR"/>
        </a:p>
      </dgm:t>
    </dgm:pt>
    <dgm:pt modelId="{FF8C0B38-8638-4615-A7B7-F461543E4078}">
      <dgm:prSet/>
      <dgm:spPr>
        <a:solidFill>
          <a:schemeClr val="tx1">
            <a:lumMod val="50000"/>
          </a:schemeClr>
        </a:solidFill>
      </dgm:spPr>
      <dgm:t>
        <a:bodyPr/>
        <a:lstStyle/>
        <a:p>
          <a:pPr rtl="0"/>
          <a:r>
            <a:rPr lang="tr-TR" b="1" i="0" dirty="0" smtClean="0"/>
            <a:t>6-</a:t>
          </a:r>
          <a:r>
            <a:rPr lang="tr-TR" b="0" i="0" dirty="0" smtClean="0"/>
            <a:t> Protokol taslaklarının hazırlanırken dikkat edilmesi gereken hususlar</a:t>
          </a:r>
          <a:endParaRPr lang="tr-TR" dirty="0"/>
        </a:p>
      </dgm:t>
    </dgm:pt>
    <dgm:pt modelId="{2AA0916B-37F8-4EF5-9966-25B25B9E5B94}" type="parTrans" cxnId="{ADA663D5-1789-4C9E-A96C-9F793F4E1D6B}">
      <dgm:prSet/>
      <dgm:spPr/>
      <dgm:t>
        <a:bodyPr/>
        <a:lstStyle/>
        <a:p>
          <a:endParaRPr lang="tr-TR"/>
        </a:p>
      </dgm:t>
    </dgm:pt>
    <dgm:pt modelId="{00A90AAE-3E98-4D87-AE07-6B5C2714BEC8}" type="sibTrans" cxnId="{ADA663D5-1789-4C9E-A96C-9F793F4E1D6B}">
      <dgm:prSet/>
      <dgm:spPr/>
      <dgm:t>
        <a:bodyPr/>
        <a:lstStyle/>
        <a:p>
          <a:endParaRPr lang="tr-TR"/>
        </a:p>
      </dgm:t>
    </dgm:pt>
    <dgm:pt modelId="{4165E071-1FAC-4890-8177-ED0BEE2C3E46}">
      <dgm:prSet/>
      <dgm:spPr>
        <a:solidFill>
          <a:srgbClr val="00B050"/>
        </a:solidFill>
      </dgm:spPr>
      <dgm:t>
        <a:bodyPr/>
        <a:lstStyle/>
        <a:p>
          <a:pPr rtl="0"/>
          <a:r>
            <a:rPr lang="tr-TR" b="1" i="0" dirty="0" smtClean="0"/>
            <a:t>7-</a:t>
          </a:r>
          <a:r>
            <a:rPr lang="tr-TR" b="0" i="0" dirty="0" smtClean="0"/>
            <a:t> Ön mali kontrol için gerekli belgeler</a:t>
          </a:r>
          <a:endParaRPr lang="tr-TR" dirty="0"/>
        </a:p>
      </dgm:t>
    </dgm:pt>
    <dgm:pt modelId="{8B172085-FA52-439F-91D5-3634367A1884}" type="parTrans" cxnId="{48020054-F8EF-4614-9A73-7D89FA1CF6F7}">
      <dgm:prSet/>
      <dgm:spPr/>
      <dgm:t>
        <a:bodyPr/>
        <a:lstStyle/>
        <a:p>
          <a:endParaRPr lang="tr-TR"/>
        </a:p>
      </dgm:t>
    </dgm:pt>
    <dgm:pt modelId="{7C68686B-8877-4D5E-AC70-C13607579D05}" type="sibTrans" cxnId="{48020054-F8EF-4614-9A73-7D89FA1CF6F7}">
      <dgm:prSet/>
      <dgm:spPr/>
      <dgm:t>
        <a:bodyPr/>
        <a:lstStyle/>
        <a:p>
          <a:endParaRPr lang="tr-TR"/>
        </a:p>
      </dgm:t>
    </dgm:pt>
    <dgm:pt modelId="{7EF868E2-9BF3-4938-85EB-7E03D491C196}">
      <dgm:prSet/>
      <dgm:spPr>
        <a:solidFill>
          <a:schemeClr val="accent1">
            <a:lumMod val="50000"/>
          </a:schemeClr>
        </a:solidFill>
      </dgm:spPr>
      <dgm:t>
        <a:bodyPr/>
        <a:lstStyle/>
        <a:p>
          <a:pPr rtl="0"/>
          <a:r>
            <a:rPr lang="tr-TR" b="1" i="0" dirty="0" smtClean="0"/>
            <a:t>8- </a:t>
          </a:r>
          <a:r>
            <a:rPr lang="tr-TR" b="0" i="0" dirty="0" smtClean="0"/>
            <a:t>Örnek Protokol</a:t>
          </a:r>
          <a:endParaRPr lang="tr-TR" dirty="0"/>
        </a:p>
      </dgm:t>
    </dgm:pt>
    <dgm:pt modelId="{8589F0C8-357A-4AE1-B384-2A950DD1D796}" type="parTrans" cxnId="{89DBD15A-B35E-431A-9217-AB16B8F278A8}">
      <dgm:prSet/>
      <dgm:spPr/>
      <dgm:t>
        <a:bodyPr/>
        <a:lstStyle/>
        <a:p>
          <a:endParaRPr lang="tr-TR"/>
        </a:p>
      </dgm:t>
    </dgm:pt>
    <dgm:pt modelId="{AE382BCB-EB53-4798-8593-BA748CD485FD}" type="sibTrans" cxnId="{89DBD15A-B35E-431A-9217-AB16B8F278A8}">
      <dgm:prSet/>
      <dgm:spPr/>
      <dgm:t>
        <a:bodyPr/>
        <a:lstStyle/>
        <a:p>
          <a:endParaRPr lang="tr-TR"/>
        </a:p>
      </dgm:t>
    </dgm:pt>
    <dgm:pt modelId="{990FBE06-EBC5-4575-971E-B7E9DE540DA7}" type="pres">
      <dgm:prSet presAssocID="{29466963-47D6-4EC1-9670-5EFE7442CEED}" presName="linear" presStyleCnt="0">
        <dgm:presLayoutVars>
          <dgm:animLvl val="lvl"/>
          <dgm:resizeHandles val="exact"/>
        </dgm:presLayoutVars>
      </dgm:prSet>
      <dgm:spPr/>
      <dgm:t>
        <a:bodyPr/>
        <a:lstStyle/>
        <a:p>
          <a:endParaRPr lang="tr-TR"/>
        </a:p>
      </dgm:t>
    </dgm:pt>
    <dgm:pt modelId="{E46B3ED8-3EDC-4498-BA87-BF64C51BC2D2}" type="pres">
      <dgm:prSet presAssocID="{04ADE721-A724-48AB-B5CE-2123559710CA}" presName="parentText" presStyleLbl="node1" presStyleIdx="0" presStyleCnt="8" custScaleX="80317" custScaleY="187278" custLinFactY="-99155" custLinFactNeighborX="-17948" custLinFactNeighborY="-100000">
        <dgm:presLayoutVars>
          <dgm:chMax val="0"/>
          <dgm:bulletEnabled val="1"/>
        </dgm:presLayoutVars>
      </dgm:prSet>
      <dgm:spPr/>
      <dgm:t>
        <a:bodyPr/>
        <a:lstStyle/>
        <a:p>
          <a:endParaRPr lang="tr-TR"/>
        </a:p>
      </dgm:t>
    </dgm:pt>
    <dgm:pt modelId="{D1469B0D-DBEC-43A3-84A5-852CC7747CB7}" type="pres">
      <dgm:prSet presAssocID="{517BF4C4-072D-48F9-8AC3-081807809621}" presName="spacer" presStyleCnt="0"/>
      <dgm:spPr/>
    </dgm:pt>
    <dgm:pt modelId="{02975042-C1C5-4805-8224-AA5C5F386656}" type="pres">
      <dgm:prSet presAssocID="{8F2864E5-D9FB-427E-B188-8CE53667AA7C}" presName="parentText" presStyleLbl="node1" presStyleIdx="1" presStyleCnt="8" custScaleX="80128" custScaleY="226177" custLinFactY="-90473" custLinFactNeighborX="-9505" custLinFactNeighborY="-100000">
        <dgm:presLayoutVars>
          <dgm:chMax val="0"/>
          <dgm:bulletEnabled val="1"/>
        </dgm:presLayoutVars>
      </dgm:prSet>
      <dgm:spPr/>
      <dgm:t>
        <a:bodyPr/>
        <a:lstStyle/>
        <a:p>
          <a:endParaRPr lang="tr-TR"/>
        </a:p>
      </dgm:t>
    </dgm:pt>
    <dgm:pt modelId="{500306E3-3578-4080-BD29-AEFBEA1B4491}" type="pres">
      <dgm:prSet presAssocID="{A5A79215-62FF-466D-9F5E-15195C3DD1B3}" presName="spacer" presStyleCnt="0"/>
      <dgm:spPr/>
    </dgm:pt>
    <dgm:pt modelId="{301E0F8F-99C2-461F-93EB-ABECB24EB56C}" type="pres">
      <dgm:prSet presAssocID="{4C7EE752-5C2F-4F66-8BD3-FA5D4F5155FC}" presName="parentText" presStyleLbl="node1" presStyleIdx="2" presStyleCnt="8" custScaleX="79526" custScaleY="197660" custLinFactY="-74638" custLinFactNeighborX="-11445" custLinFactNeighborY="-100000">
        <dgm:presLayoutVars>
          <dgm:chMax val="0"/>
          <dgm:bulletEnabled val="1"/>
        </dgm:presLayoutVars>
      </dgm:prSet>
      <dgm:spPr/>
      <dgm:t>
        <a:bodyPr/>
        <a:lstStyle/>
        <a:p>
          <a:endParaRPr lang="tr-TR"/>
        </a:p>
      </dgm:t>
    </dgm:pt>
    <dgm:pt modelId="{C8224AC8-1736-4310-B09C-DED49D317A21}" type="pres">
      <dgm:prSet presAssocID="{FF496389-5C18-433E-A66E-7CAA362F5CDC}" presName="spacer" presStyleCnt="0"/>
      <dgm:spPr/>
    </dgm:pt>
    <dgm:pt modelId="{B4A09A34-F099-46E4-8891-0E564281E2C2}" type="pres">
      <dgm:prSet presAssocID="{709F73FF-1D6F-4BC4-9D58-6AD99AA57E76}" presName="parentText" presStyleLbl="node1" presStyleIdx="3" presStyleCnt="8" custScaleX="78116" custScaleY="205237" custLinFactY="-53977" custLinFactNeighborX="-10252" custLinFactNeighborY="-100000">
        <dgm:presLayoutVars>
          <dgm:chMax val="0"/>
          <dgm:bulletEnabled val="1"/>
        </dgm:presLayoutVars>
      </dgm:prSet>
      <dgm:spPr/>
      <dgm:t>
        <a:bodyPr/>
        <a:lstStyle/>
        <a:p>
          <a:endParaRPr lang="tr-TR"/>
        </a:p>
      </dgm:t>
    </dgm:pt>
    <dgm:pt modelId="{09217A6B-EFEF-41BD-9BD5-6A4EBE46B7AC}" type="pres">
      <dgm:prSet presAssocID="{2264F0C8-FD7C-4E73-BD4B-068C5B44498D}" presName="spacer" presStyleCnt="0"/>
      <dgm:spPr/>
    </dgm:pt>
    <dgm:pt modelId="{5770754B-0F3A-4E03-BEF9-D82C06697188}" type="pres">
      <dgm:prSet presAssocID="{23CB6AA7-EDEF-43B5-ABB3-D20BBE2F33D1}" presName="parentText" presStyleLbl="node1" presStyleIdx="4" presStyleCnt="8" custScaleX="80679" custScaleY="136906" custLinFactY="-39071" custLinFactNeighborX="-9524" custLinFactNeighborY="-100000">
        <dgm:presLayoutVars>
          <dgm:chMax val="0"/>
          <dgm:bulletEnabled val="1"/>
        </dgm:presLayoutVars>
      </dgm:prSet>
      <dgm:spPr/>
      <dgm:t>
        <a:bodyPr/>
        <a:lstStyle/>
        <a:p>
          <a:endParaRPr lang="tr-TR"/>
        </a:p>
      </dgm:t>
    </dgm:pt>
    <dgm:pt modelId="{7D3DE04B-9545-485D-8372-3D4D4F7467C6}" type="pres">
      <dgm:prSet presAssocID="{0EC162EA-C42E-4813-984E-8D1B03990BCD}" presName="spacer" presStyleCnt="0"/>
      <dgm:spPr/>
    </dgm:pt>
    <dgm:pt modelId="{EDFA2B3E-B572-44D9-ACE7-F566A6A48543}" type="pres">
      <dgm:prSet presAssocID="{FF8C0B38-8638-4615-A7B7-F461543E4078}" presName="parentText" presStyleLbl="node1" presStyleIdx="5" presStyleCnt="8" custScaleX="80802" custScaleY="112579" custLinFactY="-10209" custLinFactNeighborX="-18622" custLinFactNeighborY="-100000">
        <dgm:presLayoutVars>
          <dgm:chMax val="0"/>
          <dgm:bulletEnabled val="1"/>
        </dgm:presLayoutVars>
      </dgm:prSet>
      <dgm:spPr/>
      <dgm:t>
        <a:bodyPr/>
        <a:lstStyle/>
        <a:p>
          <a:endParaRPr lang="tr-TR"/>
        </a:p>
      </dgm:t>
    </dgm:pt>
    <dgm:pt modelId="{8B4EECA3-577F-40D4-8859-E405489E5CF2}" type="pres">
      <dgm:prSet presAssocID="{00A90AAE-3E98-4D87-AE07-6B5C2714BEC8}" presName="spacer" presStyleCnt="0"/>
      <dgm:spPr/>
    </dgm:pt>
    <dgm:pt modelId="{8E26CEB9-6F22-4AB7-A176-6E3EA6085B07}" type="pres">
      <dgm:prSet presAssocID="{4165E071-1FAC-4890-8177-ED0BEE2C3E46}" presName="parentText" presStyleLbl="node1" presStyleIdx="6" presStyleCnt="8" custScaleX="80018" custScaleY="111127" custLinFactY="-3544" custLinFactNeighborX="-19484" custLinFactNeighborY="-100000">
        <dgm:presLayoutVars>
          <dgm:chMax val="0"/>
          <dgm:bulletEnabled val="1"/>
        </dgm:presLayoutVars>
      </dgm:prSet>
      <dgm:spPr/>
      <dgm:t>
        <a:bodyPr/>
        <a:lstStyle/>
        <a:p>
          <a:endParaRPr lang="tr-TR"/>
        </a:p>
      </dgm:t>
    </dgm:pt>
    <dgm:pt modelId="{D4128171-321B-4A39-BCD7-E9846A374778}" type="pres">
      <dgm:prSet presAssocID="{7C68686B-8877-4D5E-AC70-C13607579D05}" presName="spacer" presStyleCnt="0"/>
      <dgm:spPr/>
    </dgm:pt>
    <dgm:pt modelId="{CC36BB43-D070-4660-8342-BEABE563803A}" type="pres">
      <dgm:prSet presAssocID="{7EF868E2-9BF3-4938-85EB-7E03D491C196}" presName="parentText" presStyleLbl="node1" presStyleIdx="7" presStyleCnt="8" custScaleX="79648" custScaleY="126058" custLinFactY="736" custLinFactNeighborX="-23301" custLinFactNeighborY="100000">
        <dgm:presLayoutVars>
          <dgm:chMax val="0"/>
          <dgm:bulletEnabled val="1"/>
        </dgm:presLayoutVars>
      </dgm:prSet>
      <dgm:spPr/>
      <dgm:t>
        <a:bodyPr/>
        <a:lstStyle/>
        <a:p>
          <a:endParaRPr lang="tr-TR"/>
        </a:p>
      </dgm:t>
    </dgm:pt>
  </dgm:ptLst>
  <dgm:cxnLst>
    <dgm:cxn modelId="{4C8C39F9-214C-4EFC-9388-950D37862BA2}" srcId="{29466963-47D6-4EC1-9670-5EFE7442CEED}" destId="{709F73FF-1D6F-4BC4-9D58-6AD99AA57E76}" srcOrd="3" destOrd="0" parTransId="{E3441E87-4A88-4933-8DE4-481F86BE9B85}" sibTransId="{2264F0C8-FD7C-4E73-BD4B-068C5B44498D}"/>
    <dgm:cxn modelId="{F1C0A446-299E-4C48-ADFF-5CF1046E1CFD}" type="presOf" srcId="{29466963-47D6-4EC1-9670-5EFE7442CEED}" destId="{990FBE06-EBC5-4575-971E-B7E9DE540DA7}" srcOrd="0" destOrd="0" presId="urn:microsoft.com/office/officeart/2005/8/layout/vList2"/>
    <dgm:cxn modelId="{3ED1D1D3-AD04-4AF7-A009-CB0E1B10FB4D}" srcId="{29466963-47D6-4EC1-9670-5EFE7442CEED}" destId="{23CB6AA7-EDEF-43B5-ABB3-D20BBE2F33D1}" srcOrd="4" destOrd="0" parTransId="{4A91E749-6002-4C94-8466-F3A371D81D1C}" sibTransId="{0EC162EA-C42E-4813-984E-8D1B03990BCD}"/>
    <dgm:cxn modelId="{2B4166FB-6CD8-4525-BE11-A00998B63E35}" type="presOf" srcId="{04ADE721-A724-48AB-B5CE-2123559710CA}" destId="{E46B3ED8-3EDC-4498-BA87-BF64C51BC2D2}" srcOrd="0" destOrd="0" presId="urn:microsoft.com/office/officeart/2005/8/layout/vList2"/>
    <dgm:cxn modelId="{D09B49A7-7E4E-4543-B110-7FC9F2EA1F45}" type="presOf" srcId="{FF8C0B38-8638-4615-A7B7-F461543E4078}" destId="{EDFA2B3E-B572-44D9-ACE7-F566A6A48543}" srcOrd="0" destOrd="0" presId="urn:microsoft.com/office/officeart/2005/8/layout/vList2"/>
    <dgm:cxn modelId="{3D9BA854-C38B-42B4-94ED-9971CFC8A275}" srcId="{29466963-47D6-4EC1-9670-5EFE7442CEED}" destId="{4C7EE752-5C2F-4F66-8BD3-FA5D4F5155FC}" srcOrd="2" destOrd="0" parTransId="{88FFB9ED-6798-44D7-83FF-61FA218FDC8B}" sibTransId="{FF496389-5C18-433E-A66E-7CAA362F5CDC}"/>
    <dgm:cxn modelId="{A403E586-03D2-4C2B-A995-37C9F2B863E5}" type="presOf" srcId="{709F73FF-1D6F-4BC4-9D58-6AD99AA57E76}" destId="{B4A09A34-F099-46E4-8891-0E564281E2C2}" srcOrd="0" destOrd="0" presId="urn:microsoft.com/office/officeart/2005/8/layout/vList2"/>
    <dgm:cxn modelId="{89DBD15A-B35E-431A-9217-AB16B8F278A8}" srcId="{29466963-47D6-4EC1-9670-5EFE7442CEED}" destId="{7EF868E2-9BF3-4938-85EB-7E03D491C196}" srcOrd="7" destOrd="0" parTransId="{8589F0C8-357A-4AE1-B384-2A950DD1D796}" sibTransId="{AE382BCB-EB53-4798-8593-BA748CD485FD}"/>
    <dgm:cxn modelId="{1FB5311C-6FE7-47AD-8EB1-9B5FBD139F68}" type="presOf" srcId="{7EF868E2-9BF3-4938-85EB-7E03D491C196}" destId="{CC36BB43-D070-4660-8342-BEABE563803A}" srcOrd="0" destOrd="0" presId="urn:microsoft.com/office/officeart/2005/8/layout/vList2"/>
    <dgm:cxn modelId="{C4136A8B-1497-47C9-A1B7-2F1C9C42E0ED}" srcId="{29466963-47D6-4EC1-9670-5EFE7442CEED}" destId="{8F2864E5-D9FB-427E-B188-8CE53667AA7C}" srcOrd="1" destOrd="0" parTransId="{32720303-C194-400A-B100-2F25E3B0D1CA}" sibTransId="{A5A79215-62FF-466D-9F5E-15195C3DD1B3}"/>
    <dgm:cxn modelId="{ADA663D5-1789-4C9E-A96C-9F793F4E1D6B}" srcId="{29466963-47D6-4EC1-9670-5EFE7442CEED}" destId="{FF8C0B38-8638-4615-A7B7-F461543E4078}" srcOrd="5" destOrd="0" parTransId="{2AA0916B-37F8-4EF5-9966-25B25B9E5B94}" sibTransId="{00A90AAE-3E98-4D87-AE07-6B5C2714BEC8}"/>
    <dgm:cxn modelId="{C6E6E0EB-22FC-4930-A81B-D62B34FA8B1A}" type="presOf" srcId="{8F2864E5-D9FB-427E-B188-8CE53667AA7C}" destId="{02975042-C1C5-4805-8224-AA5C5F386656}" srcOrd="0" destOrd="0" presId="urn:microsoft.com/office/officeart/2005/8/layout/vList2"/>
    <dgm:cxn modelId="{48020054-F8EF-4614-9A73-7D89FA1CF6F7}" srcId="{29466963-47D6-4EC1-9670-5EFE7442CEED}" destId="{4165E071-1FAC-4890-8177-ED0BEE2C3E46}" srcOrd="6" destOrd="0" parTransId="{8B172085-FA52-439F-91D5-3634367A1884}" sibTransId="{7C68686B-8877-4D5E-AC70-C13607579D05}"/>
    <dgm:cxn modelId="{B2D3A2CD-E16B-4032-AAC9-198260F228CD}" type="presOf" srcId="{23CB6AA7-EDEF-43B5-ABB3-D20BBE2F33D1}" destId="{5770754B-0F3A-4E03-BEF9-D82C06697188}" srcOrd="0" destOrd="0" presId="urn:microsoft.com/office/officeart/2005/8/layout/vList2"/>
    <dgm:cxn modelId="{04579997-A7EE-41CD-B319-76014991D1D1}" type="presOf" srcId="{4C7EE752-5C2F-4F66-8BD3-FA5D4F5155FC}" destId="{301E0F8F-99C2-461F-93EB-ABECB24EB56C}" srcOrd="0" destOrd="0" presId="urn:microsoft.com/office/officeart/2005/8/layout/vList2"/>
    <dgm:cxn modelId="{26E24604-E24C-459D-8EA3-5369BBACF459}" srcId="{29466963-47D6-4EC1-9670-5EFE7442CEED}" destId="{04ADE721-A724-48AB-B5CE-2123559710CA}" srcOrd="0" destOrd="0" parTransId="{A64CFACE-8D78-47B0-ADDE-0AB68455323F}" sibTransId="{517BF4C4-072D-48F9-8AC3-081807809621}"/>
    <dgm:cxn modelId="{E1777A3C-469C-4A80-AB7A-11F4F32C4117}" type="presOf" srcId="{4165E071-1FAC-4890-8177-ED0BEE2C3E46}" destId="{8E26CEB9-6F22-4AB7-A176-6E3EA6085B07}" srcOrd="0" destOrd="0" presId="urn:microsoft.com/office/officeart/2005/8/layout/vList2"/>
    <dgm:cxn modelId="{54CD5D4B-B079-42D7-B448-26DA8D117000}" type="presParOf" srcId="{990FBE06-EBC5-4575-971E-B7E9DE540DA7}" destId="{E46B3ED8-3EDC-4498-BA87-BF64C51BC2D2}" srcOrd="0" destOrd="0" presId="urn:microsoft.com/office/officeart/2005/8/layout/vList2"/>
    <dgm:cxn modelId="{E79D421B-DC46-45F7-88E8-93E6DCD944A1}" type="presParOf" srcId="{990FBE06-EBC5-4575-971E-B7E9DE540DA7}" destId="{D1469B0D-DBEC-43A3-84A5-852CC7747CB7}" srcOrd="1" destOrd="0" presId="urn:microsoft.com/office/officeart/2005/8/layout/vList2"/>
    <dgm:cxn modelId="{028BDBA4-ECB0-4104-AA83-D660D5736B24}" type="presParOf" srcId="{990FBE06-EBC5-4575-971E-B7E9DE540DA7}" destId="{02975042-C1C5-4805-8224-AA5C5F386656}" srcOrd="2" destOrd="0" presId="urn:microsoft.com/office/officeart/2005/8/layout/vList2"/>
    <dgm:cxn modelId="{BB2D3099-9AB5-4858-88E3-37835C6BBB1E}" type="presParOf" srcId="{990FBE06-EBC5-4575-971E-B7E9DE540DA7}" destId="{500306E3-3578-4080-BD29-AEFBEA1B4491}" srcOrd="3" destOrd="0" presId="urn:microsoft.com/office/officeart/2005/8/layout/vList2"/>
    <dgm:cxn modelId="{FB19B1E6-0463-4DA1-B473-B93497011144}" type="presParOf" srcId="{990FBE06-EBC5-4575-971E-B7E9DE540DA7}" destId="{301E0F8F-99C2-461F-93EB-ABECB24EB56C}" srcOrd="4" destOrd="0" presId="urn:microsoft.com/office/officeart/2005/8/layout/vList2"/>
    <dgm:cxn modelId="{539893AF-09E5-46C1-AA3D-8EA652BE76EE}" type="presParOf" srcId="{990FBE06-EBC5-4575-971E-B7E9DE540DA7}" destId="{C8224AC8-1736-4310-B09C-DED49D317A21}" srcOrd="5" destOrd="0" presId="urn:microsoft.com/office/officeart/2005/8/layout/vList2"/>
    <dgm:cxn modelId="{71FBB450-2277-4A9B-83CF-4DD90732D32F}" type="presParOf" srcId="{990FBE06-EBC5-4575-971E-B7E9DE540DA7}" destId="{B4A09A34-F099-46E4-8891-0E564281E2C2}" srcOrd="6" destOrd="0" presId="urn:microsoft.com/office/officeart/2005/8/layout/vList2"/>
    <dgm:cxn modelId="{A80F7CC5-E079-4EC3-953D-E1771486FEDC}" type="presParOf" srcId="{990FBE06-EBC5-4575-971E-B7E9DE540DA7}" destId="{09217A6B-EFEF-41BD-9BD5-6A4EBE46B7AC}" srcOrd="7" destOrd="0" presId="urn:microsoft.com/office/officeart/2005/8/layout/vList2"/>
    <dgm:cxn modelId="{25135108-F8A3-48DA-9F0B-27BA8B1080CA}" type="presParOf" srcId="{990FBE06-EBC5-4575-971E-B7E9DE540DA7}" destId="{5770754B-0F3A-4E03-BEF9-D82C06697188}" srcOrd="8" destOrd="0" presId="urn:microsoft.com/office/officeart/2005/8/layout/vList2"/>
    <dgm:cxn modelId="{63C64ADE-ACFC-493D-8075-84DB34D1F373}" type="presParOf" srcId="{990FBE06-EBC5-4575-971E-B7E9DE540DA7}" destId="{7D3DE04B-9545-485D-8372-3D4D4F7467C6}" srcOrd="9" destOrd="0" presId="urn:microsoft.com/office/officeart/2005/8/layout/vList2"/>
    <dgm:cxn modelId="{FB55895F-1E87-4C31-B8C5-682EACBAA433}" type="presParOf" srcId="{990FBE06-EBC5-4575-971E-B7E9DE540DA7}" destId="{EDFA2B3E-B572-44D9-ACE7-F566A6A48543}" srcOrd="10" destOrd="0" presId="urn:microsoft.com/office/officeart/2005/8/layout/vList2"/>
    <dgm:cxn modelId="{B1BD9136-80AB-4C9C-A7C1-891521385755}" type="presParOf" srcId="{990FBE06-EBC5-4575-971E-B7E9DE540DA7}" destId="{8B4EECA3-577F-40D4-8859-E405489E5CF2}" srcOrd="11" destOrd="0" presId="urn:microsoft.com/office/officeart/2005/8/layout/vList2"/>
    <dgm:cxn modelId="{E6977F3E-4E1D-4B67-99E6-71A91B69F026}" type="presParOf" srcId="{990FBE06-EBC5-4575-971E-B7E9DE540DA7}" destId="{8E26CEB9-6F22-4AB7-A176-6E3EA6085B07}" srcOrd="12" destOrd="0" presId="urn:microsoft.com/office/officeart/2005/8/layout/vList2"/>
    <dgm:cxn modelId="{478B0200-A6C9-4783-9CFE-5D36FAF2382C}" type="presParOf" srcId="{990FBE06-EBC5-4575-971E-B7E9DE540DA7}" destId="{D4128171-321B-4A39-BCD7-E9846A374778}" srcOrd="13" destOrd="0" presId="urn:microsoft.com/office/officeart/2005/8/layout/vList2"/>
    <dgm:cxn modelId="{08845211-84AA-4EB5-B7B3-59866AC07572}" type="presParOf" srcId="{990FBE06-EBC5-4575-971E-B7E9DE540DA7}" destId="{CC36BB43-D070-4660-8342-BEABE563803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89D41-E012-40BF-A3D9-5CC96055C03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0FF56BF9-A6C5-46D9-AAC8-F2A634FEEED6}">
      <dgm:prSet/>
      <dgm:spPr/>
      <dgm:t>
        <a:bodyPr/>
        <a:lstStyle/>
        <a:p>
          <a:pPr rtl="0"/>
          <a:r>
            <a:rPr lang="tr-TR" b="1" i="0" dirty="0" smtClean="0">
              <a:solidFill>
                <a:schemeClr val="bg1">
                  <a:lumMod val="95000"/>
                  <a:lumOff val="5000"/>
                </a:schemeClr>
              </a:solidFill>
            </a:rPr>
            <a:t>1-Mal ve hizmet alımları ile yapım işleri 4734 sayılı Kamu İhale Kanununda sayılan usullere göre ihale edilirken; </a:t>
          </a:r>
          <a:endParaRPr lang="tr-TR" b="1" dirty="0">
            <a:solidFill>
              <a:schemeClr val="bg1">
                <a:lumMod val="95000"/>
                <a:lumOff val="5000"/>
              </a:schemeClr>
            </a:solidFill>
          </a:endParaRPr>
        </a:p>
      </dgm:t>
    </dgm:pt>
    <dgm:pt modelId="{879D80B0-EF24-4B5C-93C5-E34B3D6E1DD2}" type="parTrans" cxnId="{0DFF0F3E-A618-4F9C-8513-D1E514F855D0}">
      <dgm:prSet/>
      <dgm:spPr/>
      <dgm:t>
        <a:bodyPr/>
        <a:lstStyle/>
        <a:p>
          <a:endParaRPr lang="tr-TR"/>
        </a:p>
      </dgm:t>
    </dgm:pt>
    <dgm:pt modelId="{9DD71017-9B81-49ED-B3C5-4F0CECAEF9F9}" type="sibTrans" cxnId="{0DFF0F3E-A618-4F9C-8513-D1E514F855D0}">
      <dgm:prSet/>
      <dgm:spPr/>
      <dgm:t>
        <a:bodyPr/>
        <a:lstStyle/>
        <a:p>
          <a:endParaRPr lang="tr-TR"/>
        </a:p>
      </dgm:t>
    </dgm:pt>
    <dgm:pt modelId="{BCEF4939-CB86-4781-8A8F-6896159317F8}">
      <dgm:prSet/>
      <dgm:spPr/>
      <dgm:t>
        <a:bodyPr/>
        <a:lstStyle/>
        <a:p>
          <a:pPr rtl="0"/>
          <a:r>
            <a:rPr lang="tr-TR" b="0" i="0" dirty="0" smtClean="0"/>
            <a:t>"istisna" kapsamındaki alımlar bakanlığımız ile kamu hizmet sunucuları arasında düzenlenen protokol (yazılı anlaşma)'ya göre yapılmaktadır.</a:t>
          </a:r>
          <a:endParaRPr lang="tr-TR" b="0" dirty="0"/>
        </a:p>
      </dgm:t>
    </dgm:pt>
    <dgm:pt modelId="{58D3F411-1823-4E29-BE2A-A06376AEAEA4}" type="parTrans" cxnId="{822A7EAD-FED3-47F3-92A6-EF4D08D2275E}">
      <dgm:prSet/>
      <dgm:spPr/>
      <dgm:t>
        <a:bodyPr/>
        <a:lstStyle/>
        <a:p>
          <a:endParaRPr lang="tr-TR"/>
        </a:p>
      </dgm:t>
    </dgm:pt>
    <dgm:pt modelId="{4E75140B-0B97-4462-B195-24A916DADA02}" type="sibTrans" cxnId="{822A7EAD-FED3-47F3-92A6-EF4D08D2275E}">
      <dgm:prSet/>
      <dgm:spPr/>
      <dgm:t>
        <a:bodyPr/>
        <a:lstStyle/>
        <a:p>
          <a:endParaRPr lang="tr-TR"/>
        </a:p>
      </dgm:t>
    </dgm:pt>
    <dgm:pt modelId="{FD0D9A2B-8CF2-4110-B1B8-C51F34DC54C8}">
      <dgm:prSet/>
      <dgm:spPr/>
      <dgm:t>
        <a:bodyPr/>
        <a:lstStyle/>
        <a:p>
          <a:pPr rtl="0"/>
          <a:r>
            <a:rPr lang="tr-TR" b="1" i="0" dirty="0" smtClean="0">
              <a:solidFill>
                <a:schemeClr val="bg1">
                  <a:lumMod val="95000"/>
                  <a:lumOff val="5000"/>
                </a:schemeClr>
              </a:solidFill>
            </a:rPr>
            <a:t>2-Ceza ve ihalelerden yasaklama hükümleri hariç, 4734 sayılı kamu ihale kanununa tâbi olmayan mal ve hizmet alımları ile yapım işlerini gösteren istisnaya ilişkin hükümler;</a:t>
          </a:r>
          <a:endParaRPr lang="tr-TR" b="1" dirty="0">
            <a:solidFill>
              <a:schemeClr val="bg1">
                <a:lumMod val="95000"/>
                <a:lumOff val="5000"/>
              </a:schemeClr>
            </a:solidFill>
          </a:endParaRPr>
        </a:p>
      </dgm:t>
    </dgm:pt>
    <dgm:pt modelId="{60998E28-37FB-4CB4-BEAC-022AE5BFBBB7}" type="parTrans" cxnId="{38A855DA-539A-41D2-9FCF-8E4292591BA5}">
      <dgm:prSet/>
      <dgm:spPr/>
      <dgm:t>
        <a:bodyPr/>
        <a:lstStyle/>
        <a:p>
          <a:endParaRPr lang="tr-TR"/>
        </a:p>
      </dgm:t>
    </dgm:pt>
    <dgm:pt modelId="{669FFE46-A1B7-4040-93E0-2995B2CE1D3E}" type="sibTrans" cxnId="{38A855DA-539A-41D2-9FCF-8E4292591BA5}">
      <dgm:prSet/>
      <dgm:spPr/>
      <dgm:t>
        <a:bodyPr/>
        <a:lstStyle/>
        <a:p>
          <a:endParaRPr lang="tr-TR"/>
        </a:p>
      </dgm:t>
    </dgm:pt>
    <dgm:pt modelId="{3D59C930-590E-431E-B0B6-4A172CE39082}">
      <dgm:prSet/>
      <dgm:spPr/>
      <dgm:t>
        <a:bodyPr/>
        <a:lstStyle/>
        <a:p>
          <a:pPr rtl="0"/>
          <a:r>
            <a:rPr lang="tr-TR" b="0" i="0" dirty="0" smtClean="0"/>
            <a:t>Kanunun 3. maddesi ile geçici 4. maddesinde düzenlenmiştir. </a:t>
          </a:r>
          <a:endParaRPr lang="tr-TR" dirty="0"/>
        </a:p>
      </dgm:t>
    </dgm:pt>
    <dgm:pt modelId="{E56D40BF-EC05-4D49-8041-90020A969055}" type="parTrans" cxnId="{CD11C5AF-B4D5-4231-A7CF-E00203E70805}">
      <dgm:prSet/>
      <dgm:spPr/>
      <dgm:t>
        <a:bodyPr/>
        <a:lstStyle/>
        <a:p>
          <a:endParaRPr lang="tr-TR"/>
        </a:p>
      </dgm:t>
    </dgm:pt>
    <dgm:pt modelId="{B81B3EB3-6DD9-485D-9C87-F20C5CA74270}" type="sibTrans" cxnId="{CD11C5AF-B4D5-4231-A7CF-E00203E70805}">
      <dgm:prSet/>
      <dgm:spPr/>
      <dgm:t>
        <a:bodyPr/>
        <a:lstStyle/>
        <a:p>
          <a:endParaRPr lang="tr-TR"/>
        </a:p>
      </dgm:t>
    </dgm:pt>
    <dgm:pt modelId="{6E1F32C8-4664-41D8-8744-2212A6F32EEA}" type="pres">
      <dgm:prSet presAssocID="{CFE89D41-E012-40BF-A3D9-5CC96055C03C}" presName="vert0" presStyleCnt="0">
        <dgm:presLayoutVars>
          <dgm:dir/>
          <dgm:animOne val="branch"/>
          <dgm:animLvl val="lvl"/>
        </dgm:presLayoutVars>
      </dgm:prSet>
      <dgm:spPr/>
      <dgm:t>
        <a:bodyPr/>
        <a:lstStyle/>
        <a:p>
          <a:endParaRPr lang="tr-TR"/>
        </a:p>
      </dgm:t>
    </dgm:pt>
    <dgm:pt modelId="{0E73BF7B-3549-4526-8097-5D98FA014638}" type="pres">
      <dgm:prSet presAssocID="{0FF56BF9-A6C5-46D9-AAC8-F2A634FEEED6}" presName="thickLine" presStyleLbl="alignNode1" presStyleIdx="0" presStyleCnt="4"/>
      <dgm:spPr/>
    </dgm:pt>
    <dgm:pt modelId="{55CA0BDA-44E1-41F1-A495-A17A28FCB985}" type="pres">
      <dgm:prSet presAssocID="{0FF56BF9-A6C5-46D9-AAC8-F2A634FEEED6}" presName="horz1" presStyleCnt="0"/>
      <dgm:spPr/>
    </dgm:pt>
    <dgm:pt modelId="{C6E777EF-4F91-4DC3-91BB-D658AE5A2170}" type="pres">
      <dgm:prSet presAssocID="{0FF56BF9-A6C5-46D9-AAC8-F2A634FEEED6}" presName="tx1" presStyleLbl="revTx" presStyleIdx="0" presStyleCnt="4"/>
      <dgm:spPr/>
      <dgm:t>
        <a:bodyPr/>
        <a:lstStyle/>
        <a:p>
          <a:endParaRPr lang="tr-TR"/>
        </a:p>
      </dgm:t>
    </dgm:pt>
    <dgm:pt modelId="{EB2EEDD6-45E9-49A4-B141-B3ADEFD4A547}" type="pres">
      <dgm:prSet presAssocID="{0FF56BF9-A6C5-46D9-AAC8-F2A634FEEED6}" presName="vert1" presStyleCnt="0"/>
      <dgm:spPr/>
    </dgm:pt>
    <dgm:pt modelId="{3BFED32E-1A0F-43C9-A49E-6CC481359586}" type="pres">
      <dgm:prSet presAssocID="{BCEF4939-CB86-4781-8A8F-6896159317F8}" presName="thickLine" presStyleLbl="alignNode1" presStyleIdx="1" presStyleCnt="4"/>
      <dgm:spPr/>
    </dgm:pt>
    <dgm:pt modelId="{0964AA8F-904A-4A31-9667-D4EAA7032AB0}" type="pres">
      <dgm:prSet presAssocID="{BCEF4939-CB86-4781-8A8F-6896159317F8}" presName="horz1" presStyleCnt="0"/>
      <dgm:spPr/>
    </dgm:pt>
    <dgm:pt modelId="{2A26E090-AB7A-426F-A1F0-EDDB8D8EC13E}" type="pres">
      <dgm:prSet presAssocID="{BCEF4939-CB86-4781-8A8F-6896159317F8}" presName="tx1" presStyleLbl="revTx" presStyleIdx="1" presStyleCnt="4"/>
      <dgm:spPr/>
      <dgm:t>
        <a:bodyPr/>
        <a:lstStyle/>
        <a:p>
          <a:endParaRPr lang="tr-TR"/>
        </a:p>
      </dgm:t>
    </dgm:pt>
    <dgm:pt modelId="{72D345C2-69B6-46FB-82D5-711981B62007}" type="pres">
      <dgm:prSet presAssocID="{BCEF4939-CB86-4781-8A8F-6896159317F8}" presName="vert1" presStyleCnt="0"/>
      <dgm:spPr/>
    </dgm:pt>
    <dgm:pt modelId="{B8CF52B2-5287-4477-835E-6F54FC1C61CA}" type="pres">
      <dgm:prSet presAssocID="{FD0D9A2B-8CF2-4110-B1B8-C51F34DC54C8}" presName="thickLine" presStyleLbl="alignNode1" presStyleIdx="2" presStyleCnt="4"/>
      <dgm:spPr/>
    </dgm:pt>
    <dgm:pt modelId="{E7180B20-C5AB-44D1-B70D-1D7A06B7BEE6}" type="pres">
      <dgm:prSet presAssocID="{FD0D9A2B-8CF2-4110-B1B8-C51F34DC54C8}" presName="horz1" presStyleCnt="0"/>
      <dgm:spPr/>
    </dgm:pt>
    <dgm:pt modelId="{4382E349-C4BD-49BE-9318-46AF7331A1BA}" type="pres">
      <dgm:prSet presAssocID="{FD0D9A2B-8CF2-4110-B1B8-C51F34DC54C8}" presName="tx1" presStyleLbl="revTx" presStyleIdx="2" presStyleCnt="4"/>
      <dgm:spPr/>
      <dgm:t>
        <a:bodyPr/>
        <a:lstStyle/>
        <a:p>
          <a:endParaRPr lang="tr-TR"/>
        </a:p>
      </dgm:t>
    </dgm:pt>
    <dgm:pt modelId="{343D6DC2-3F23-4CF8-8E59-CFD671061A32}" type="pres">
      <dgm:prSet presAssocID="{FD0D9A2B-8CF2-4110-B1B8-C51F34DC54C8}" presName="vert1" presStyleCnt="0"/>
      <dgm:spPr/>
    </dgm:pt>
    <dgm:pt modelId="{E45EA441-3CA3-468E-A672-22EE42AEC490}" type="pres">
      <dgm:prSet presAssocID="{3D59C930-590E-431E-B0B6-4A172CE39082}" presName="thickLine" presStyleLbl="alignNode1" presStyleIdx="3" presStyleCnt="4"/>
      <dgm:spPr/>
    </dgm:pt>
    <dgm:pt modelId="{C2B1AAFA-E6AC-47B9-BC27-D67F30206941}" type="pres">
      <dgm:prSet presAssocID="{3D59C930-590E-431E-B0B6-4A172CE39082}" presName="horz1" presStyleCnt="0"/>
      <dgm:spPr/>
    </dgm:pt>
    <dgm:pt modelId="{FCF1D322-A70A-424C-8ADD-D28A97E51DC1}" type="pres">
      <dgm:prSet presAssocID="{3D59C930-590E-431E-B0B6-4A172CE39082}" presName="tx1" presStyleLbl="revTx" presStyleIdx="3" presStyleCnt="4"/>
      <dgm:spPr/>
      <dgm:t>
        <a:bodyPr/>
        <a:lstStyle/>
        <a:p>
          <a:endParaRPr lang="tr-TR"/>
        </a:p>
      </dgm:t>
    </dgm:pt>
    <dgm:pt modelId="{1C8F4487-B6D4-4943-93B2-98DE42151EF2}" type="pres">
      <dgm:prSet presAssocID="{3D59C930-590E-431E-B0B6-4A172CE39082}" presName="vert1" presStyleCnt="0"/>
      <dgm:spPr/>
    </dgm:pt>
  </dgm:ptLst>
  <dgm:cxnLst>
    <dgm:cxn modelId="{0DFF0F3E-A618-4F9C-8513-D1E514F855D0}" srcId="{CFE89D41-E012-40BF-A3D9-5CC96055C03C}" destId="{0FF56BF9-A6C5-46D9-AAC8-F2A634FEEED6}" srcOrd="0" destOrd="0" parTransId="{879D80B0-EF24-4B5C-93C5-E34B3D6E1DD2}" sibTransId="{9DD71017-9B81-49ED-B3C5-4F0CECAEF9F9}"/>
    <dgm:cxn modelId="{DE5F6811-19EB-40C3-97CD-0F5FD45848B9}" type="presOf" srcId="{3D59C930-590E-431E-B0B6-4A172CE39082}" destId="{FCF1D322-A70A-424C-8ADD-D28A97E51DC1}" srcOrd="0" destOrd="0" presId="urn:microsoft.com/office/officeart/2008/layout/LinedList"/>
    <dgm:cxn modelId="{5C5EED74-A0B3-41AB-BB7C-9E36DB148320}" type="presOf" srcId="{FD0D9A2B-8CF2-4110-B1B8-C51F34DC54C8}" destId="{4382E349-C4BD-49BE-9318-46AF7331A1BA}" srcOrd="0" destOrd="0" presId="urn:microsoft.com/office/officeart/2008/layout/LinedList"/>
    <dgm:cxn modelId="{3E19DEA5-B1FB-4692-A68D-80CC6A859A67}" type="presOf" srcId="{CFE89D41-E012-40BF-A3D9-5CC96055C03C}" destId="{6E1F32C8-4664-41D8-8744-2212A6F32EEA}" srcOrd="0" destOrd="0" presId="urn:microsoft.com/office/officeart/2008/layout/LinedList"/>
    <dgm:cxn modelId="{38A855DA-539A-41D2-9FCF-8E4292591BA5}" srcId="{CFE89D41-E012-40BF-A3D9-5CC96055C03C}" destId="{FD0D9A2B-8CF2-4110-B1B8-C51F34DC54C8}" srcOrd="2" destOrd="0" parTransId="{60998E28-37FB-4CB4-BEAC-022AE5BFBBB7}" sibTransId="{669FFE46-A1B7-4040-93E0-2995B2CE1D3E}"/>
    <dgm:cxn modelId="{CD11C5AF-B4D5-4231-A7CF-E00203E70805}" srcId="{CFE89D41-E012-40BF-A3D9-5CC96055C03C}" destId="{3D59C930-590E-431E-B0B6-4A172CE39082}" srcOrd="3" destOrd="0" parTransId="{E56D40BF-EC05-4D49-8041-90020A969055}" sibTransId="{B81B3EB3-6DD9-485D-9C87-F20C5CA74270}"/>
    <dgm:cxn modelId="{FF0FDC84-F13D-4C0E-A5D4-D095A28517FF}" type="presOf" srcId="{BCEF4939-CB86-4781-8A8F-6896159317F8}" destId="{2A26E090-AB7A-426F-A1F0-EDDB8D8EC13E}" srcOrd="0" destOrd="0" presId="urn:microsoft.com/office/officeart/2008/layout/LinedList"/>
    <dgm:cxn modelId="{822A7EAD-FED3-47F3-92A6-EF4D08D2275E}" srcId="{CFE89D41-E012-40BF-A3D9-5CC96055C03C}" destId="{BCEF4939-CB86-4781-8A8F-6896159317F8}" srcOrd="1" destOrd="0" parTransId="{58D3F411-1823-4E29-BE2A-A06376AEAEA4}" sibTransId="{4E75140B-0B97-4462-B195-24A916DADA02}"/>
    <dgm:cxn modelId="{0BAFDA4F-A160-4FBD-B4D8-236C518A8B63}" type="presOf" srcId="{0FF56BF9-A6C5-46D9-AAC8-F2A634FEEED6}" destId="{C6E777EF-4F91-4DC3-91BB-D658AE5A2170}" srcOrd="0" destOrd="0" presId="urn:microsoft.com/office/officeart/2008/layout/LinedList"/>
    <dgm:cxn modelId="{20DBE88B-5C76-4FE4-8215-54FF19C69E62}" type="presParOf" srcId="{6E1F32C8-4664-41D8-8744-2212A6F32EEA}" destId="{0E73BF7B-3549-4526-8097-5D98FA014638}" srcOrd="0" destOrd="0" presId="urn:microsoft.com/office/officeart/2008/layout/LinedList"/>
    <dgm:cxn modelId="{7BA4E30E-305B-44F2-9719-C484BEB4EC5E}" type="presParOf" srcId="{6E1F32C8-4664-41D8-8744-2212A6F32EEA}" destId="{55CA0BDA-44E1-41F1-A495-A17A28FCB985}" srcOrd="1" destOrd="0" presId="urn:microsoft.com/office/officeart/2008/layout/LinedList"/>
    <dgm:cxn modelId="{C32CC22F-29D9-4C8B-B582-B97E95D024A6}" type="presParOf" srcId="{55CA0BDA-44E1-41F1-A495-A17A28FCB985}" destId="{C6E777EF-4F91-4DC3-91BB-D658AE5A2170}" srcOrd="0" destOrd="0" presId="urn:microsoft.com/office/officeart/2008/layout/LinedList"/>
    <dgm:cxn modelId="{59B53FC0-8BC6-44AA-AFFF-B113E962F9AE}" type="presParOf" srcId="{55CA0BDA-44E1-41F1-A495-A17A28FCB985}" destId="{EB2EEDD6-45E9-49A4-B141-B3ADEFD4A547}" srcOrd="1" destOrd="0" presId="urn:microsoft.com/office/officeart/2008/layout/LinedList"/>
    <dgm:cxn modelId="{060A2F28-7A14-4B8E-80C3-A09C98ADEC95}" type="presParOf" srcId="{6E1F32C8-4664-41D8-8744-2212A6F32EEA}" destId="{3BFED32E-1A0F-43C9-A49E-6CC481359586}" srcOrd="2" destOrd="0" presId="urn:microsoft.com/office/officeart/2008/layout/LinedList"/>
    <dgm:cxn modelId="{67978553-338B-4413-9B84-6FBE0843BA2E}" type="presParOf" srcId="{6E1F32C8-4664-41D8-8744-2212A6F32EEA}" destId="{0964AA8F-904A-4A31-9667-D4EAA7032AB0}" srcOrd="3" destOrd="0" presId="urn:microsoft.com/office/officeart/2008/layout/LinedList"/>
    <dgm:cxn modelId="{3DA172B0-3670-4925-B592-7DB0A4746DC6}" type="presParOf" srcId="{0964AA8F-904A-4A31-9667-D4EAA7032AB0}" destId="{2A26E090-AB7A-426F-A1F0-EDDB8D8EC13E}" srcOrd="0" destOrd="0" presId="urn:microsoft.com/office/officeart/2008/layout/LinedList"/>
    <dgm:cxn modelId="{F2E96EAB-EF3B-4B3C-B537-AF8D78109576}" type="presParOf" srcId="{0964AA8F-904A-4A31-9667-D4EAA7032AB0}" destId="{72D345C2-69B6-46FB-82D5-711981B62007}" srcOrd="1" destOrd="0" presId="urn:microsoft.com/office/officeart/2008/layout/LinedList"/>
    <dgm:cxn modelId="{B295ADFD-93B8-442C-B39F-F37D71181F3E}" type="presParOf" srcId="{6E1F32C8-4664-41D8-8744-2212A6F32EEA}" destId="{B8CF52B2-5287-4477-835E-6F54FC1C61CA}" srcOrd="4" destOrd="0" presId="urn:microsoft.com/office/officeart/2008/layout/LinedList"/>
    <dgm:cxn modelId="{9538B2C3-2D24-4C40-AE8A-3F6B84504AE5}" type="presParOf" srcId="{6E1F32C8-4664-41D8-8744-2212A6F32EEA}" destId="{E7180B20-C5AB-44D1-B70D-1D7A06B7BEE6}" srcOrd="5" destOrd="0" presId="urn:microsoft.com/office/officeart/2008/layout/LinedList"/>
    <dgm:cxn modelId="{CD45D10C-9DDB-49A1-A190-03999BF62AC6}" type="presParOf" srcId="{E7180B20-C5AB-44D1-B70D-1D7A06B7BEE6}" destId="{4382E349-C4BD-49BE-9318-46AF7331A1BA}" srcOrd="0" destOrd="0" presId="urn:microsoft.com/office/officeart/2008/layout/LinedList"/>
    <dgm:cxn modelId="{D50CA951-7D1B-4B9D-B3EA-4FAFAE0BAAD9}" type="presParOf" srcId="{E7180B20-C5AB-44D1-B70D-1D7A06B7BEE6}" destId="{343D6DC2-3F23-4CF8-8E59-CFD671061A32}" srcOrd="1" destOrd="0" presId="urn:microsoft.com/office/officeart/2008/layout/LinedList"/>
    <dgm:cxn modelId="{C3522FCA-0936-477E-B872-04948F741316}" type="presParOf" srcId="{6E1F32C8-4664-41D8-8744-2212A6F32EEA}" destId="{E45EA441-3CA3-468E-A672-22EE42AEC490}" srcOrd="6" destOrd="0" presId="urn:microsoft.com/office/officeart/2008/layout/LinedList"/>
    <dgm:cxn modelId="{87807B14-91A5-47DD-959C-C9748F8229A6}" type="presParOf" srcId="{6E1F32C8-4664-41D8-8744-2212A6F32EEA}" destId="{C2B1AAFA-E6AC-47B9-BC27-D67F30206941}" srcOrd="7" destOrd="0" presId="urn:microsoft.com/office/officeart/2008/layout/LinedList"/>
    <dgm:cxn modelId="{2C2E36E2-4C4E-4388-9A6C-ECF2E0DD248A}" type="presParOf" srcId="{C2B1AAFA-E6AC-47B9-BC27-D67F30206941}" destId="{FCF1D322-A70A-424C-8ADD-D28A97E51DC1}" srcOrd="0" destOrd="0" presId="urn:microsoft.com/office/officeart/2008/layout/LinedList"/>
    <dgm:cxn modelId="{1CD2BB1C-B49D-4138-8952-EFA8C4B42DB2}" type="presParOf" srcId="{C2B1AAFA-E6AC-47B9-BC27-D67F30206941}" destId="{1C8F4487-B6D4-4943-93B2-98DE42151E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BF1777-74C1-43B9-A9A2-ACF07AA6A18E}" type="doc">
      <dgm:prSet loTypeId="urn:microsoft.com/office/officeart/2008/layout/RadialCluster" loCatId="cycle" qsTypeId="urn:microsoft.com/office/officeart/2005/8/quickstyle/3d1" qsCatId="3D" csTypeId="urn:microsoft.com/office/officeart/2005/8/colors/accent1_2" csCatId="accent1" phldr="1"/>
      <dgm:spPr/>
      <dgm:t>
        <a:bodyPr/>
        <a:lstStyle/>
        <a:p>
          <a:endParaRPr lang="tr-TR"/>
        </a:p>
      </dgm:t>
    </dgm:pt>
    <dgm:pt modelId="{ACBF1E5C-0129-45EC-8D1B-EDB6FAE28C92}">
      <dgm:prSet phldrT="[Metin]" custT="1"/>
      <dgm:spPr/>
      <dgm:t>
        <a:bodyPr/>
        <a:lstStyle/>
        <a:p>
          <a:r>
            <a:rPr lang="tr-TR" sz="2800" b="1" dirty="0" smtClean="0"/>
            <a:t>Protokol</a:t>
          </a:r>
          <a:endParaRPr lang="tr-TR" sz="2800" b="1" dirty="0"/>
        </a:p>
      </dgm:t>
    </dgm:pt>
    <dgm:pt modelId="{E51BB7AB-DE6A-40CA-AA72-61956B9E6668}" type="parTrans" cxnId="{1C4C8880-C503-4F24-84D2-E446D9117E78}">
      <dgm:prSet/>
      <dgm:spPr/>
      <dgm:t>
        <a:bodyPr/>
        <a:lstStyle/>
        <a:p>
          <a:endParaRPr lang="tr-TR"/>
        </a:p>
      </dgm:t>
    </dgm:pt>
    <dgm:pt modelId="{91187EF3-4D21-43AD-88E1-D317FB492D50}" type="sibTrans" cxnId="{1C4C8880-C503-4F24-84D2-E446D9117E78}">
      <dgm:prSet/>
      <dgm:spPr/>
      <dgm:t>
        <a:bodyPr/>
        <a:lstStyle/>
        <a:p>
          <a:endParaRPr lang="tr-TR"/>
        </a:p>
      </dgm:t>
    </dgm:pt>
    <dgm:pt modelId="{9C180894-6D52-4B0A-B882-E86C869AB8C0}">
      <dgm:prSet phldrT="[Metin]" custT="1"/>
      <dgm:spPr/>
      <dgm:t>
        <a:bodyPr/>
        <a:lstStyle/>
        <a:p>
          <a:r>
            <a:rPr lang="tr-TR" sz="1800" b="1" dirty="0" smtClean="0"/>
            <a:t>6306 sayılı Afet Riski Altındaki Alanların Dönüştürülmesi Hakkında Kanuna göre yapılan alımlar</a:t>
          </a:r>
          <a:endParaRPr lang="tr-TR" sz="1800" b="1" dirty="0"/>
        </a:p>
      </dgm:t>
    </dgm:pt>
    <dgm:pt modelId="{CA81867F-261E-41DC-AD72-B6D1292EED30}" type="parTrans" cxnId="{799B4A93-5BF4-48EA-839E-5D8C4F17DEEB}">
      <dgm:prSet/>
      <dgm:spPr/>
      <dgm:t>
        <a:bodyPr/>
        <a:lstStyle/>
        <a:p>
          <a:endParaRPr lang="tr-TR"/>
        </a:p>
      </dgm:t>
    </dgm:pt>
    <dgm:pt modelId="{54AABF21-B3F5-4FCD-9DC5-B0099D1E039F}" type="sibTrans" cxnId="{799B4A93-5BF4-48EA-839E-5D8C4F17DEEB}">
      <dgm:prSet/>
      <dgm:spPr/>
      <dgm:t>
        <a:bodyPr/>
        <a:lstStyle/>
        <a:p>
          <a:endParaRPr lang="tr-TR"/>
        </a:p>
      </dgm:t>
    </dgm:pt>
    <dgm:pt modelId="{E445C9E0-D566-4D3F-9B7E-5139486259BC}">
      <dgm:prSet phldrT="[Metin]" custT="1"/>
      <dgm:spPr/>
      <dgm:t>
        <a:bodyPr/>
        <a:lstStyle/>
        <a:p>
          <a:r>
            <a:rPr lang="tr-TR" sz="1800" b="1" dirty="0" smtClean="0"/>
            <a:t>Kamu İhale Kanununun 3. </a:t>
          </a:r>
          <a:r>
            <a:rPr lang="tr-TR" sz="1800" b="1" dirty="0" err="1" smtClean="0"/>
            <a:t>md.</a:t>
          </a:r>
          <a:r>
            <a:rPr lang="tr-TR" sz="1800" b="1" dirty="0" smtClean="0"/>
            <a:t> (f) bendine göre yapılan alımlar</a:t>
          </a:r>
          <a:endParaRPr lang="tr-TR" sz="1800" b="1" dirty="0"/>
        </a:p>
      </dgm:t>
    </dgm:pt>
    <dgm:pt modelId="{A96FA66A-0774-4CDA-B189-B3FC1C6FDD3A}" type="parTrans" cxnId="{060DDBB0-E293-4799-8460-679FC00C551F}">
      <dgm:prSet/>
      <dgm:spPr/>
      <dgm:t>
        <a:bodyPr/>
        <a:lstStyle/>
        <a:p>
          <a:endParaRPr lang="tr-TR"/>
        </a:p>
      </dgm:t>
    </dgm:pt>
    <dgm:pt modelId="{24B8ECEA-1A76-4D60-AB43-C14E212DE433}" type="sibTrans" cxnId="{060DDBB0-E293-4799-8460-679FC00C551F}">
      <dgm:prSet/>
      <dgm:spPr/>
      <dgm:t>
        <a:bodyPr/>
        <a:lstStyle/>
        <a:p>
          <a:endParaRPr lang="tr-TR"/>
        </a:p>
      </dgm:t>
    </dgm:pt>
    <dgm:pt modelId="{7A65DC82-44FF-4528-B2A2-37350F166F96}">
      <dgm:prSet phldrT="[Metin]" custT="1"/>
      <dgm:spPr/>
      <dgm:t>
        <a:bodyPr/>
        <a:lstStyle/>
        <a:p>
          <a:r>
            <a:rPr lang="tr-TR" sz="1600" b="1" dirty="0" smtClean="0"/>
            <a:t>Kamu İhale Kanunun 3. md (e) bendine göre yapılan alımlar</a:t>
          </a:r>
          <a:endParaRPr lang="tr-TR" sz="1600" b="1" dirty="0"/>
        </a:p>
      </dgm:t>
    </dgm:pt>
    <dgm:pt modelId="{2C8C6B76-7D3C-4581-9AF2-BD719C1D2375}" type="parTrans" cxnId="{2B66FFAC-82A0-4BDE-AFFA-87D8EF9E466D}">
      <dgm:prSet/>
      <dgm:spPr/>
      <dgm:t>
        <a:bodyPr/>
        <a:lstStyle/>
        <a:p>
          <a:endParaRPr lang="tr-TR"/>
        </a:p>
      </dgm:t>
    </dgm:pt>
    <dgm:pt modelId="{25B3DE65-178B-45D5-B910-347DCF6D18A2}" type="sibTrans" cxnId="{2B66FFAC-82A0-4BDE-AFFA-87D8EF9E466D}">
      <dgm:prSet/>
      <dgm:spPr/>
      <dgm:t>
        <a:bodyPr/>
        <a:lstStyle/>
        <a:p>
          <a:endParaRPr lang="tr-TR"/>
        </a:p>
      </dgm:t>
    </dgm:pt>
    <dgm:pt modelId="{99983518-5E9F-4105-9694-958D23D92E96}" type="pres">
      <dgm:prSet presAssocID="{FCBF1777-74C1-43B9-A9A2-ACF07AA6A18E}" presName="Name0" presStyleCnt="0">
        <dgm:presLayoutVars>
          <dgm:chMax val="1"/>
          <dgm:chPref val="1"/>
          <dgm:dir/>
          <dgm:animOne val="branch"/>
          <dgm:animLvl val="lvl"/>
        </dgm:presLayoutVars>
      </dgm:prSet>
      <dgm:spPr/>
      <dgm:t>
        <a:bodyPr/>
        <a:lstStyle/>
        <a:p>
          <a:endParaRPr lang="tr-TR"/>
        </a:p>
      </dgm:t>
    </dgm:pt>
    <dgm:pt modelId="{26560A49-8B6A-4668-9976-18AB16C07456}" type="pres">
      <dgm:prSet presAssocID="{ACBF1E5C-0129-45EC-8D1B-EDB6FAE28C92}" presName="singleCycle" presStyleCnt="0"/>
      <dgm:spPr/>
    </dgm:pt>
    <dgm:pt modelId="{F7B94112-CD2C-4E13-B8E8-ED3FC372BD66}" type="pres">
      <dgm:prSet presAssocID="{ACBF1E5C-0129-45EC-8D1B-EDB6FAE28C92}" presName="singleCenter" presStyleLbl="node1" presStyleIdx="0" presStyleCnt="4" custScaleX="134003" custLinFactNeighborX="-3343" custLinFactNeighborY="-1672">
        <dgm:presLayoutVars>
          <dgm:chMax val="7"/>
          <dgm:chPref val="7"/>
        </dgm:presLayoutVars>
      </dgm:prSet>
      <dgm:spPr/>
      <dgm:t>
        <a:bodyPr/>
        <a:lstStyle/>
        <a:p>
          <a:endParaRPr lang="tr-TR"/>
        </a:p>
      </dgm:t>
    </dgm:pt>
    <dgm:pt modelId="{06908416-1F99-4228-A75D-4BC4C2B1485D}" type="pres">
      <dgm:prSet presAssocID="{CA81867F-261E-41DC-AD72-B6D1292EED30}" presName="Name56" presStyleLbl="parChTrans1D2" presStyleIdx="0" presStyleCnt="3"/>
      <dgm:spPr/>
      <dgm:t>
        <a:bodyPr/>
        <a:lstStyle/>
        <a:p>
          <a:endParaRPr lang="tr-TR"/>
        </a:p>
      </dgm:t>
    </dgm:pt>
    <dgm:pt modelId="{5BD3E669-B55A-4E65-89FB-41CF353C40D3}" type="pres">
      <dgm:prSet presAssocID="{9C180894-6D52-4B0A-B882-E86C869AB8C0}" presName="text0" presStyleLbl="node1" presStyleIdx="1" presStyleCnt="4" custScaleX="402589" custScaleY="162214" custRadScaleRad="100773" custRadScaleInc="-7309">
        <dgm:presLayoutVars>
          <dgm:bulletEnabled val="1"/>
        </dgm:presLayoutVars>
      </dgm:prSet>
      <dgm:spPr/>
      <dgm:t>
        <a:bodyPr/>
        <a:lstStyle/>
        <a:p>
          <a:endParaRPr lang="tr-TR"/>
        </a:p>
      </dgm:t>
    </dgm:pt>
    <dgm:pt modelId="{75E6392F-C854-4A25-AC4B-B9AE4557F905}" type="pres">
      <dgm:prSet presAssocID="{A96FA66A-0774-4CDA-B189-B3FC1C6FDD3A}" presName="Name56" presStyleLbl="parChTrans1D2" presStyleIdx="1" presStyleCnt="3"/>
      <dgm:spPr/>
      <dgm:t>
        <a:bodyPr/>
        <a:lstStyle/>
        <a:p>
          <a:endParaRPr lang="tr-TR"/>
        </a:p>
      </dgm:t>
    </dgm:pt>
    <dgm:pt modelId="{58FB6500-24E8-4D2F-9642-7BB647706710}" type="pres">
      <dgm:prSet presAssocID="{E445C9E0-D566-4D3F-9B7E-5139486259BC}" presName="text0" presStyleLbl="node1" presStyleIdx="2" presStyleCnt="4" custScaleX="419418" custScaleY="147045" custRadScaleRad="172023" custRadScaleInc="-41853">
        <dgm:presLayoutVars>
          <dgm:bulletEnabled val="1"/>
        </dgm:presLayoutVars>
      </dgm:prSet>
      <dgm:spPr/>
      <dgm:t>
        <a:bodyPr/>
        <a:lstStyle/>
        <a:p>
          <a:endParaRPr lang="tr-TR"/>
        </a:p>
      </dgm:t>
    </dgm:pt>
    <dgm:pt modelId="{4F289972-F319-4553-B3B4-1E51DB7560B3}" type="pres">
      <dgm:prSet presAssocID="{2C8C6B76-7D3C-4581-9AF2-BD719C1D2375}" presName="Name56" presStyleLbl="parChTrans1D2" presStyleIdx="2" presStyleCnt="3"/>
      <dgm:spPr/>
      <dgm:t>
        <a:bodyPr/>
        <a:lstStyle/>
        <a:p>
          <a:endParaRPr lang="tr-TR"/>
        </a:p>
      </dgm:t>
    </dgm:pt>
    <dgm:pt modelId="{E67138FA-112E-4341-8BE6-58C4550E31B0}" type="pres">
      <dgm:prSet presAssocID="{7A65DC82-44FF-4528-B2A2-37350F166F96}" presName="text0" presStyleLbl="node1" presStyleIdx="3" presStyleCnt="4" custScaleX="355621" custScaleY="145900" custRadScaleRad="188835" custRadScaleInc="43064">
        <dgm:presLayoutVars>
          <dgm:bulletEnabled val="1"/>
        </dgm:presLayoutVars>
      </dgm:prSet>
      <dgm:spPr/>
      <dgm:t>
        <a:bodyPr/>
        <a:lstStyle/>
        <a:p>
          <a:endParaRPr lang="tr-TR"/>
        </a:p>
      </dgm:t>
    </dgm:pt>
  </dgm:ptLst>
  <dgm:cxnLst>
    <dgm:cxn modelId="{C27CDF50-7E47-43A4-8359-0F04EE8ED7D0}" type="presOf" srcId="{FCBF1777-74C1-43B9-A9A2-ACF07AA6A18E}" destId="{99983518-5E9F-4105-9694-958D23D92E96}" srcOrd="0" destOrd="0" presId="urn:microsoft.com/office/officeart/2008/layout/RadialCluster"/>
    <dgm:cxn modelId="{74166F28-AA49-4A50-B41E-581DD9368FC8}" type="presOf" srcId="{A96FA66A-0774-4CDA-B189-B3FC1C6FDD3A}" destId="{75E6392F-C854-4A25-AC4B-B9AE4557F905}" srcOrd="0" destOrd="0" presId="urn:microsoft.com/office/officeart/2008/layout/RadialCluster"/>
    <dgm:cxn modelId="{5A892613-3E35-429E-ABCC-B0957E665A8E}" type="presOf" srcId="{E445C9E0-D566-4D3F-9B7E-5139486259BC}" destId="{58FB6500-24E8-4D2F-9642-7BB647706710}" srcOrd="0" destOrd="0" presId="urn:microsoft.com/office/officeart/2008/layout/RadialCluster"/>
    <dgm:cxn modelId="{799B4A93-5BF4-48EA-839E-5D8C4F17DEEB}" srcId="{ACBF1E5C-0129-45EC-8D1B-EDB6FAE28C92}" destId="{9C180894-6D52-4B0A-B882-E86C869AB8C0}" srcOrd="0" destOrd="0" parTransId="{CA81867F-261E-41DC-AD72-B6D1292EED30}" sibTransId="{54AABF21-B3F5-4FCD-9DC5-B0099D1E039F}"/>
    <dgm:cxn modelId="{40E949E8-6F5A-4D41-A0FC-E2214DA4381C}" type="presOf" srcId="{2C8C6B76-7D3C-4581-9AF2-BD719C1D2375}" destId="{4F289972-F319-4553-B3B4-1E51DB7560B3}" srcOrd="0" destOrd="0" presId="urn:microsoft.com/office/officeart/2008/layout/RadialCluster"/>
    <dgm:cxn modelId="{F8858FA0-1C21-48D1-8D30-1F0F6507DAF7}" type="presOf" srcId="{CA81867F-261E-41DC-AD72-B6D1292EED30}" destId="{06908416-1F99-4228-A75D-4BC4C2B1485D}" srcOrd="0" destOrd="0" presId="urn:microsoft.com/office/officeart/2008/layout/RadialCluster"/>
    <dgm:cxn modelId="{2B66FFAC-82A0-4BDE-AFFA-87D8EF9E466D}" srcId="{ACBF1E5C-0129-45EC-8D1B-EDB6FAE28C92}" destId="{7A65DC82-44FF-4528-B2A2-37350F166F96}" srcOrd="2" destOrd="0" parTransId="{2C8C6B76-7D3C-4581-9AF2-BD719C1D2375}" sibTransId="{25B3DE65-178B-45D5-B910-347DCF6D18A2}"/>
    <dgm:cxn modelId="{3D9950D8-578A-4916-BEFF-9C80C98188FE}" type="presOf" srcId="{7A65DC82-44FF-4528-B2A2-37350F166F96}" destId="{E67138FA-112E-4341-8BE6-58C4550E31B0}" srcOrd="0" destOrd="0" presId="urn:microsoft.com/office/officeart/2008/layout/RadialCluster"/>
    <dgm:cxn modelId="{060DDBB0-E293-4799-8460-679FC00C551F}" srcId="{ACBF1E5C-0129-45EC-8D1B-EDB6FAE28C92}" destId="{E445C9E0-D566-4D3F-9B7E-5139486259BC}" srcOrd="1" destOrd="0" parTransId="{A96FA66A-0774-4CDA-B189-B3FC1C6FDD3A}" sibTransId="{24B8ECEA-1A76-4D60-AB43-C14E212DE433}"/>
    <dgm:cxn modelId="{6A10F7F5-9D9D-42C5-A55F-8ABE77E9989D}" type="presOf" srcId="{9C180894-6D52-4B0A-B882-E86C869AB8C0}" destId="{5BD3E669-B55A-4E65-89FB-41CF353C40D3}" srcOrd="0" destOrd="0" presId="urn:microsoft.com/office/officeart/2008/layout/RadialCluster"/>
    <dgm:cxn modelId="{1C4C8880-C503-4F24-84D2-E446D9117E78}" srcId="{FCBF1777-74C1-43B9-A9A2-ACF07AA6A18E}" destId="{ACBF1E5C-0129-45EC-8D1B-EDB6FAE28C92}" srcOrd="0" destOrd="0" parTransId="{E51BB7AB-DE6A-40CA-AA72-61956B9E6668}" sibTransId="{91187EF3-4D21-43AD-88E1-D317FB492D50}"/>
    <dgm:cxn modelId="{568E5B54-0B8D-4929-AAE9-E8FFDB3C1FAD}" type="presOf" srcId="{ACBF1E5C-0129-45EC-8D1B-EDB6FAE28C92}" destId="{F7B94112-CD2C-4E13-B8E8-ED3FC372BD66}" srcOrd="0" destOrd="0" presId="urn:microsoft.com/office/officeart/2008/layout/RadialCluster"/>
    <dgm:cxn modelId="{24D68EC2-D54C-4F91-9378-B42C066FCD2E}" type="presParOf" srcId="{99983518-5E9F-4105-9694-958D23D92E96}" destId="{26560A49-8B6A-4668-9976-18AB16C07456}" srcOrd="0" destOrd="0" presId="urn:microsoft.com/office/officeart/2008/layout/RadialCluster"/>
    <dgm:cxn modelId="{A44CBE6F-4D73-4C11-A7FE-D980248EDCD9}" type="presParOf" srcId="{26560A49-8B6A-4668-9976-18AB16C07456}" destId="{F7B94112-CD2C-4E13-B8E8-ED3FC372BD66}" srcOrd="0" destOrd="0" presId="urn:microsoft.com/office/officeart/2008/layout/RadialCluster"/>
    <dgm:cxn modelId="{C1C03E5D-9F60-4F27-88E5-61451564D5FD}" type="presParOf" srcId="{26560A49-8B6A-4668-9976-18AB16C07456}" destId="{06908416-1F99-4228-A75D-4BC4C2B1485D}" srcOrd="1" destOrd="0" presId="urn:microsoft.com/office/officeart/2008/layout/RadialCluster"/>
    <dgm:cxn modelId="{FF837369-E451-4C13-B498-3FB5F9B690B7}" type="presParOf" srcId="{26560A49-8B6A-4668-9976-18AB16C07456}" destId="{5BD3E669-B55A-4E65-89FB-41CF353C40D3}" srcOrd="2" destOrd="0" presId="urn:microsoft.com/office/officeart/2008/layout/RadialCluster"/>
    <dgm:cxn modelId="{D8505191-30FC-4583-8166-5B946758D669}" type="presParOf" srcId="{26560A49-8B6A-4668-9976-18AB16C07456}" destId="{75E6392F-C854-4A25-AC4B-B9AE4557F905}" srcOrd="3" destOrd="0" presId="urn:microsoft.com/office/officeart/2008/layout/RadialCluster"/>
    <dgm:cxn modelId="{7AFA129F-E621-47C1-A093-D883E42907E1}" type="presParOf" srcId="{26560A49-8B6A-4668-9976-18AB16C07456}" destId="{58FB6500-24E8-4D2F-9642-7BB647706710}" srcOrd="4" destOrd="0" presId="urn:microsoft.com/office/officeart/2008/layout/RadialCluster"/>
    <dgm:cxn modelId="{D67B0922-9FF1-43E7-9EB2-4F50730A4FD4}" type="presParOf" srcId="{26560A49-8B6A-4668-9976-18AB16C07456}" destId="{4F289972-F319-4553-B3B4-1E51DB7560B3}" srcOrd="5" destOrd="0" presId="urn:microsoft.com/office/officeart/2008/layout/RadialCluster"/>
    <dgm:cxn modelId="{8BBFBF56-A896-4F0D-ACE6-EC9C2FB19404}" type="presParOf" srcId="{26560A49-8B6A-4668-9976-18AB16C07456}" destId="{E67138FA-112E-4341-8BE6-58C4550E31B0}"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3D0525-C409-48DF-91D5-343674B6FCF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19C86857-2E25-405C-B86C-23B7B0013A61}">
      <dgm:prSet/>
      <dgm:spPr>
        <a:solidFill>
          <a:schemeClr val="accent2">
            <a:lumMod val="50000"/>
          </a:schemeClr>
        </a:solidFill>
      </dgm:spPr>
      <dgm:t>
        <a:bodyPr/>
        <a:lstStyle/>
        <a:p>
          <a:pPr algn="ctr" rtl="0"/>
          <a:r>
            <a:rPr lang="tr-TR" b="0" i="0" dirty="0" smtClean="0"/>
            <a:t>Kamu İhale Kanununun 3. maddesinin (e) Bendine Göre Yapılacak Alımlarda Uygulanacak Usul ve Esaslara İlişkin Yönetmelik Kapsamında Yapılabilecek Alımlar Şunlardır: </a:t>
          </a:r>
          <a:endParaRPr lang="tr-TR" dirty="0"/>
        </a:p>
      </dgm:t>
    </dgm:pt>
    <dgm:pt modelId="{21D1115D-C64B-4873-A76D-F65D6922FA8D}" type="parTrans" cxnId="{9A153902-5136-4D13-974B-88CC0BDF3ACC}">
      <dgm:prSet/>
      <dgm:spPr/>
      <dgm:t>
        <a:bodyPr/>
        <a:lstStyle/>
        <a:p>
          <a:endParaRPr lang="tr-TR"/>
        </a:p>
      </dgm:t>
    </dgm:pt>
    <dgm:pt modelId="{85662B5E-55BD-4CE6-AC9E-DA528F12E1EE}" type="sibTrans" cxnId="{9A153902-5136-4D13-974B-88CC0BDF3ACC}">
      <dgm:prSet/>
      <dgm:spPr/>
      <dgm:t>
        <a:bodyPr/>
        <a:lstStyle/>
        <a:p>
          <a:endParaRPr lang="tr-TR"/>
        </a:p>
      </dgm:t>
    </dgm:pt>
    <dgm:pt modelId="{BB6BA03D-8437-4601-A114-FB1B52A11B56}">
      <dgm:prSet/>
      <dgm:spPr/>
      <dgm:t>
        <a:bodyPr/>
        <a:lstStyle/>
        <a:p>
          <a:pPr rtl="0"/>
          <a:r>
            <a:rPr lang="tr-TR" b="0" i="0" dirty="0" smtClean="0"/>
            <a:t>Adalet Bakanlığına bağlı ceza infaz kurumları ile tutukevleri iş yurtlarından yapılacak mal ve hizmet alımları,</a:t>
          </a:r>
          <a:endParaRPr lang="tr-TR" dirty="0"/>
        </a:p>
      </dgm:t>
    </dgm:pt>
    <dgm:pt modelId="{C7F483AC-17A4-47E4-A246-CE0BA5DC27D7}" type="parTrans" cxnId="{4E459930-4264-4D3E-9AFB-2F6D1D1CBFC7}">
      <dgm:prSet/>
      <dgm:spPr/>
      <dgm:t>
        <a:bodyPr/>
        <a:lstStyle/>
        <a:p>
          <a:endParaRPr lang="tr-TR"/>
        </a:p>
      </dgm:t>
    </dgm:pt>
    <dgm:pt modelId="{B1919D3B-0A09-4D8A-87DE-0AE108652C30}" type="sibTrans" cxnId="{4E459930-4264-4D3E-9AFB-2F6D1D1CBFC7}">
      <dgm:prSet/>
      <dgm:spPr/>
      <dgm:t>
        <a:bodyPr/>
        <a:lstStyle/>
        <a:p>
          <a:endParaRPr lang="tr-TR"/>
        </a:p>
      </dgm:t>
    </dgm:pt>
    <dgm:pt modelId="{ACA090C3-0460-44B5-9968-5E9CBF493D89}">
      <dgm:prSet/>
      <dgm:spPr/>
      <dgm:t>
        <a:bodyPr/>
        <a:lstStyle/>
        <a:p>
          <a:pPr rtl="0"/>
          <a:r>
            <a:rPr lang="tr-TR" b="0" i="0" smtClean="0"/>
            <a:t>Sosyal Hizmetler ve Çocuk Esirgeme Kurumuna bağlı huzurevleri ve yetiştirme yurtlarından yapılacak mal ve hizmet alımları,</a:t>
          </a:r>
          <a:endParaRPr lang="tr-TR"/>
        </a:p>
      </dgm:t>
    </dgm:pt>
    <dgm:pt modelId="{32D617EA-B156-40A0-BE2D-E8E73B417F26}" type="parTrans" cxnId="{2EDABACB-99FD-4C10-992F-E2380441A643}">
      <dgm:prSet/>
      <dgm:spPr/>
      <dgm:t>
        <a:bodyPr/>
        <a:lstStyle/>
        <a:p>
          <a:endParaRPr lang="tr-TR"/>
        </a:p>
      </dgm:t>
    </dgm:pt>
    <dgm:pt modelId="{47BE2F0D-51A8-41C2-A143-C253537CD42C}" type="sibTrans" cxnId="{2EDABACB-99FD-4C10-992F-E2380441A643}">
      <dgm:prSet/>
      <dgm:spPr/>
      <dgm:t>
        <a:bodyPr/>
        <a:lstStyle/>
        <a:p>
          <a:endParaRPr lang="tr-TR"/>
        </a:p>
      </dgm:t>
    </dgm:pt>
    <dgm:pt modelId="{A445B420-1052-47BA-91CD-9C25C3149C7C}">
      <dgm:prSet/>
      <dgm:spPr/>
      <dgm:t>
        <a:bodyPr/>
        <a:lstStyle/>
        <a:p>
          <a:pPr rtl="0"/>
          <a:r>
            <a:rPr lang="tr-TR" b="0" i="0" smtClean="0"/>
            <a:t>Millî Eğitim Bakanlığına bağlı üretim yapan okullar ve merkezlerden yapılacak mal ve hizmet alımları,</a:t>
          </a:r>
          <a:endParaRPr lang="tr-TR"/>
        </a:p>
      </dgm:t>
    </dgm:pt>
    <dgm:pt modelId="{36479B97-3443-4850-8DF9-82E0B8755AA1}" type="parTrans" cxnId="{F9E67B41-6F8A-426B-9A74-769A36DD6FAC}">
      <dgm:prSet/>
      <dgm:spPr/>
      <dgm:t>
        <a:bodyPr/>
        <a:lstStyle/>
        <a:p>
          <a:endParaRPr lang="tr-TR"/>
        </a:p>
      </dgm:t>
    </dgm:pt>
    <dgm:pt modelId="{9657EFAB-6BEB-482A-95F3-6367C51ECE97}" type="sibTrans" cxnId="{F9E67B41-6F8A-426B-9A74-769A36DD6FAC}">
      <dgm:prSet/>
      <dgm:spPr/>
      <dgm:t>
        <a:bodyPr/>
        <a:lstStyle/>
        <a:p>
          <a:endParaRPr lang="tr-TR"/>
        </a:p>
      </dgm:t>
    </dgm:pt>
    <dgm:pt modelId="{675391A3-5D3E-4424-8FF0-A18B034BAC85}">
      <dgm:prSet/>
      <dgm:spPr/>
      <dgm:t>
        <a:bodyPr/>
        <a:lstStyle/>
        <a:p>
          <a:pPr rtl="0"/>
          <a:r>
            <a:rPr lang="tr-TR" b="0" i="0" smtClean="0"/>
            <a:t>Gıda, Tarım ve Hayvancılık Bakanlığına (Tarım ve Köy işleri Bakanlığı) bağlı enstitü ve üretme istasyonlarından yapılacak mal ve hizmet alımları,</a:t>
          </a:r>
          <a:endParaRPr lang="tr-TR"/>
        </a:p>
      </dgm:t>
    </dgm:pt>
    <dgm:pt modelId="{CED5BD18-F77A-449C-B89B-39CEFA90F932}" type="parTrans" cxnId="{FC8B4464-106D-4134-A954-7D4A76DFA857}">
      <dgm:prSet/>
      <dgm:spPr/>
      <dgm:t>
        <a:bodyPr/>
        <a:lstStyle/>
        <a:p>
          <a:endParaRPr lang="tr-TR"/>
        </a:p>
      </dgm:t>
    </dgm:pt>
    <dgm:pt modelId="{C299F941-AD6A-4E90-82FC-873FCBA9CD45}" type="sibTrans" cxnId="{FC8B4464-106D-4134-A954-7D4A76DFA857}">
      <dgm:prSet/>
      <dgm:spPr/>
      <dgm:t>
        <a:bodyPr/>
        <a:lstStyle/>
        <a:p>
          <a:endParaRPr lang="tr-TR"/>
        </a:p>
      </dgm:t>
    </dgm:pt>
    <dgm:pt modelId="{BC1C3848-FDE6-4528-A2F2-F8BD60ADD3A2}">
      <dgm:prSet/>
      <dgm:spPr/>
      <dgm:t>
        <a:bodyPr/>
        <a:lstStyle/>
        <a:p>
          <a:pPr rtl="0"/>
          <a:r>
            <a:rPr lang="tr-TR" b="0" i="0" smtClean="0"/>
            <a:t>Başbakanlık Basımevi İşletmesinden yapılacak mal ve hizmetler alımları,</a:t>
          </a:r>
          <a:endParaRPr lang="tr-TR"/>
        </a:p>
      </dgm:t>
    </dgm:pt>
    <dgm:pt modelId="{18B35823-72DC-465A-9BDF-D524430E1391}" type="parTrans" cxnId="{88AEE9EA-1AF2-4A0E-A178-73BC409E37AA}">
      <dgm:prSet/>
      <dgm:spPr/>
      <dgm:t>
        <a:bodyPr/>
        <a:lstStyle/>
        <a:p>
          <a:endParaRPr lang="tr-TR"/>
        </a:p>
      </dgm:t>
    </dgm:pt>
    <dgm:pt modelId="{86D1CA77-C459-4455-8CDD-52C2DB18A16A}" type="sibTrans" cxnId="{88AEE9EA-1AF2-4A0E-A178-73BC409E37AA}">
      <dgm:prSet/>
      <dgm:spPr/>
      <dgm:t>
        <a:bodyPr/>
        <a:lstStyle/>
        <a:p>
          <a:endParaRPr lang="tr-TR"/>
        </a:p>
      </dgm:t>
    </dgm:pt>
    <dgm:pt modelId="{FE67F6EA-B1F7-4868-A231-4D38092A3EBA}">
      <dgm:prSet/>
      <dgm:spPr/>
      <dgm:t>
        <a:bodyPr/>
        <a:lstStyle/>
        <a:p>
          <a:pPr rtl="0"/>
          <a:r>
            <a:rPr lang="tr-TR" b="0" i="0" smtClean="0"/>
            <a:t>Türkiye Cumhuriyeti Devlet Demiryolları İşletmesi Genel Müdürlüğünden yük, yolcu veya liman hizmetleri için yapılacak alımlar,</a:t>
          </a:r>
          <a:endParaRPr lang="tr-TR"/>
        </a:p>
      </dgm:t>
    </dgm:pt>
    <dgm:pt modelId="{E1A5A545-5A01-4DCE-A1C5-F0B132AEE184}" type="parTrans" cxnId="{20231EF1-E514-4627-9D6C-90BAF6ADB093}">
      <dgm:prSet/>
      <dgm:spPr/>
      <dgm:t>
        <a:bodyPr/>
        <a:lstStyle/>
        <a:p>
          <a:endParaRPr lang="tr-TR"/>
        </a:p>
      </dgm:t>
    </dgm:pt>
    <dgm:pt modelId="{83285BE1-D0BE-447B-854A-6A28DB4F8DCD}" type="sibTrans" cxnId="{20231EF1-E514-4627-9D6C-90BAF6ADB093}">
      <dgm:prSet/>
      <dgm:spPr/>
      <dgm:t>
        <a:bodyPr/>
        <a:lstStyle/>
        <a:p>
          <a:endParaRPr lang="tr-TR"/>
        </a:p>
      </dgm:t>
    </dgm:pt>
    <dgm:pt modelId="{5E43CCD8-A662-4163-AC51-2173CD4A9A23}">
      <dgm:prSet/>
      <dgm:spPr/>
      <dgm:t>
        <a:bodyPr/>
        <a:lstStyle/>
        <a:p>
          <a:pPr rtl="0"/>
          <a:r>
            <a:rPr lang="tr-TR" b="0" i="0" smtClean="0"/>
            <a:t>Tasfiye Hizmetleri Genel Müdürlüğünden (Tasfiye İşleri Döner Sermaye İşletmeleri Genel Müdürlüğü) yapılacak akaryakıt ve taşıt alımları,</a:t>
          </a:r>
          <a:endParaRPr lang="tr-TR"/>
        </a:p>
      </dgm:t>
    </dgm:pt>
    <dgm:pt modelId="{5944B556-344B-4C4D-8395-93971F20BDB0}" type="parTrans" cxnId="{6D7C337B-ABD4-490F-9B6A-727EF1C61C91}">
      <dgm:prSet/>
      <dgm:spPr/>
      <dgm:t>
        <a:bodyPr/>
        <a:lstStyle/>
        <a:p>
          <a:endParaRPr lang="tr-TR"/>
        </a:p>
      </dgm:t>
    </dgm:pt>
    <dgm:pt modelId="{2FB0E3DC-1B07-46EF-8513-3068CAFA21CA}" type="sibTrans" cxnId="{6D7C337B-ABD4-490F-9B6A-727EF1C61C91}">
      <dgm:prSet/>
      <dgm:spPr/>
      <dgm:t>
        <a:bodyPr/>
        <a:lstStyle/>
        <a:p>
          <a:endParaRPr lang="tr-TR"/>
        </a:p>
      </dgm:t>
    </dgm:pt>
    <dgm:pt modelId="{6B707417-9C14-4176-B1F1-AB1A8EFD5BCE}">
      <dgm:prSet/>
      <dgm:spPr/>
      <dgm:t>
        <a:bodyPr/>
        <a:lstStyle/>
        <a:p>
          <a:pPr rtl="0"/>
          <a:r>
            <a:rPr lang="tr-TR" b="0" i="0" smtClean="0"/>
            <a:t>Türkiye Bilimsel ve Teknolojik Araştırma Kurumundan araştırma-geliştirme faaliyetleri kapsamında yapılacak mal, hizmet ve danışmanlık hizmet alımları,</a:t>
          </a:r>
          <a:endParaRPr lang="tr-TR"/>
        </a:p>
      </dgm:t>
    </dgm:pt>
    <dgm:pt modelId="{EC6FE24A-4F12-4C54-B038-8ABF283D6179}" type="parTrans" cxnId="{5745D842-8D39-4391-A037-10E59E5832BC}">
      <dgm:prSet/>
      <dgm:spPr/>
      <dgm:t>
        <a:bodyPr/>
        <a:lstStyle/>
        <a:p>
          <a:endParaRPr lang="tr-TR"/>
        </a:p>
      </dgm:t>
    </dgm:pt>
    <dgm:pt modelId="{8ACB4F6A-A8F2-4D62-B664-2ED47D9A49FE}" type="sibTrans" cxnId="{5745D842-8D39-4391-A037-10E59E5832BC}">
      <dgm:prSet/>
      <dgm:spPr/>
      <dgm:t>
        <a:bodyPr/>
        <a:lstStyle/>
        <a:p>
          <a:endParaRPr lang="tr-TR"/>
        </a:p>
      </dgm:t>
    </dgm:pt>
    <dgm:pt modelId="{2FEC19DA-F2C4-4576-9999-ADA04217591B}">
      <dgm:prSet/>
      <dgm:spPr/>
      <dgm:t>
        <a:bodyPr/>
        <a:lstStyle/>
        <a:p>
          <a:pPr rtl="0"/>
          <a:r>
            <a:rPr lang="tr-TR" b="0" i="0" smtClean="0"/>
            <a:t>Et ve Süt Kurumu (Et ve Balık Kurumu) Genel Müdürlüğünden yapılacak et ve et ürünleri alımları,</a:t>
          </a:r>
          <a:endParaRPr lang="tr-TR"/>
        </a:p>
      </dgm:t>
    </dgm:pt>
    <dgm:pt modelId="{67F77BF1-53F5-41AE-9948-FB0B926F7127}" type="parTrans" cxnId="{244E8958-01A2-4742-8111-8E229FCD85A2}">
      <dgm:prSet/>
      <dgm:spPr/>
      <dgm:t>
        <a:bodyPr/>
        <a:lstStyle/>
        <a:p>
          <a:endParaRPr lang="tr-TR"/>
        </a:p>
      </dgm:t>
    </dgm:pt>
    <dgm:pt modelId="{657DA3AD-279D-409F-BE11-4E91BE14AD68}" type="sibTrans" cxnId="{244E8958-01A2-4742-8111-8E229FCD85A2}">
      <dgm:prSet/>
      <dgm:spPr/>
      <dgm:t>
        <a:bodyPr/>
        <a:lstStyle/>
        <a:p>
          <a:endParaRPr lang="tr-TR"/>
        </a:p>
      </dgm:t>
    </dgm:pt>
    <dgm:pt modelId="{068ED8F5-FC89-4252-AE79-0148265D6FEA}">
      <dgm:prSet/>
      <dgm:spPr/>
      <dgm:t>
        <a:bodyPr/>
        <a:lstStyle/>
        <a:p>
          <a:pPr rtl="0"/>
          <a:r>
            <a:rPr lang="tr-TR" b="0" i="0" smtClean="0"/>
            <a:t>Ray üstünde çeken ve çekilen araçlar için Makine ve Kimya Endüstrisi Kurumu Genel Müdürlüğünden yapılacak tekerlek ve tekerlek takımları alımları.</a:t>
          </a:r>
          <a:endParaRPr lang="tr-TR"/>
        </a:p>
      </dgm:t>
    </dgm:pt>
    <dgm:pt modelId="{FA426EC1-7F9F-41CA-B7A1-756C77E3B9E8}" type="parTrans" cxnId="{66335CD5-55B1-407F-ACA6-EC0B0BB4A0F7}">
      <dgm:prSet/>
      <dgm:spPr/>
      <dgm:t>
        <a:bodyPr/>
        <a:lstStyle/>
        <a:p>
          <a:endParaRPr lang="tr-TR"/>
        </a:p>
      </dgm:t>
    </dgm:pt>
    <dgm:pt modelId="{1E5FE3B5-0571-4E39-AD8F-9C28D4DFE08A}" type="sibTrans" cxnId="{66335CD5-55B1-407F-ACA6-EC0B0BB4A0F7}">
      <dgm:prSet/>
      <dgm:spPr/>
      <dgm:t>
        <a:bodyPr/>
        <a:lstStyle/>
        <a:p>
          <a:endParaRPr lang="tr-TR"/>
        </a:p>
      </dgm:t>
    </dgm:pt>
    <dgm:pt modelId="{E302A9B8-F1EC-42B3-B352-66E37B8D1B36}">
      <dgm:prSet/>
      <dgm:spPr/>
      <dgm:t>
        <a:bodyPr/>
        <a:lstStyle/>
        <a:p>
          <a:pPr rtl="0"/>
          <a:endParaRPr lang="tr-TR"/>
        </a:p>
      </dgm:t>
    </dgm:pt>
    <dgm:pt modelId="{936FB2A2-5667-4508-85FC-4D7198CC3EC5}" type="parTrans" cxnId="{48C62528-E40B-4517-95EB-9ED5AB11EEAF}">
      <dgm:prSet/>
      <dgm:spPr/>
      <dgm:t>
        <a:bodyPr/>
        <a:lstStyle/>
        <a:p>
          <a:endParaRPr lang="tr-TR"/>
        </a:p>
      </dgm:t>
    </dgm:pt>
    <dgm:pt modelId="{CA0FD4B2-31C4-4802-BA8E-1E5949B6F706}" type="sibTrans" cxnId="{48C62528-E40B-4517-95EB-9ED5AB11EEAF}">
      <dgm:prSet/>
      <dgm:spPr/>
      <dgm:t>
        <a:bodyPr/>
        <a:lstStyle/>
        <a:p>
          <a:endParaRPr lang="tr-TR"/>
        </a:p>
      </dgm:t>
    </dgm:pt>
    <dgm:pt modelId="{76A8E43A-158E-4064-B7EE-EC4FB79CDDDE}" type="pres">
      <dgm:prSet presAssocID="{983D0525-C409-48DF-91D5-343674B6FCF1}" presName="linear" presStyleCnt="0">
        <dgm:presLayoutVars>
          <dgm:animLvl val="lvl"/>
          <dgm:resizeHandles val="exact"/>
        </dgm:presLayoutVars>
      </dgm:prSet>
      <dgm:spPr/>
      <dgm:t>
        <a:bodyPr/>
        <a:lstStyle/>
        <a:p>
          <a:endParaRPr lang="tr-TR"/>
        </a:p>
      </dgm:t>
    </dgm:pt>
    <dgm:pt modelId="{FB8DCFC8-C7E0-414F-A29B-6EBCD2BD1C69}" type="pres">
      <dgm:prSet presAssocID="{19C86857-2E25-405C-B86C-23B7B0013A61}" presName="parentText" presStyleLbl="node1" presStyleIdx="0" presStyleCnt="1" custScaleY="161187">
        <dgm:presLayoutVars>
          <dgm:chMax val="0"/>
          <dgm:bulletEnabled val="1"/>
        </dgm:presLayoutVars>
      </dgm:prSet>
      <dgm:spPr/>
      <dgm:t>
        <a:bodyPr/>
        <a:lstStyle/>
        <a:p>
          <a:endParaRPr lang="tr-TR"/>
        </a:p>
      </dgm:t>
    </dgm:pt>
    <dgm:pt modelId="{192E4BD8-B50B-4D2B-A673-CF6F10B10323}" type="pres">
      <dgm:prSet presAssocID="{19C86857-2E25-405C-B86C-23B7B0013A61}" presName="childText" presStyleLbl="revTx" presStyleIdx="0" presStyleCnt="1">
        <dgm:presLayoutVars>
          <dgm:bulletEnabled val="1"/>
        </dgm:presLayoutVars>
      </dgm:prSet>
      <dgm:spPr/>
      <dgm:t>
        <a:bodyPr/>
        <a:lstStyle/>
        <a:p>
          <a:endParaRPr lang="tr-TR"/>
        </a:p>
      </dgm:t>
    </dgm:pt>
  </dgm:ptLst>
  <dgm:cxnLst>
    <dgm:cxn modelId="{10C0209B-0F12-4D3F-B4A5-EFFE13120875}" type="presOf" srcId="{A445B420-1052-47BA-91CD-9C25C3149C7C}" destId="{192E4BD8-B50B-4D2B-A673-CF6F10B10323}" srcOrd="0" destOrd="3" presId="urn:microsoft.com/office/officeart/2005/8/layout/vList2"/>
    <dgm:cxn modelId="{50CC5525-065F-4A06-896B-B9EA8D8FC4A7}" type="presOf" srcId="{068ED8F5-FC89-4252-AE79-0148265D6FEA}" destId="{192E4BD8-B50B-4D2B-A673-CF6F10B10323}" srcOrd="0" destOrd="10" presId="urn:microsoft.com/office/officeart/2005/8/layout/vList2"/>
    <dgm:cxn modelId="{FB3C6A05-9698-42FA-BE8B-263690C69B99}" type="presOf" srcId="{5E43CCD8-A662-4163-AC51-2173CD4A9A23}" destId="{192E4BD8-B50B-4D2B-A673-CF6F10B10323}" srcOrd="0" destOrd="7" presId="urn:microsoft.com/office/officeart/2005/8/layout/vList2"/>
    <dgm:cxn modelId="{33CC1721-475E-4236-BDAC-AF5AC6D13F24}" type="presOf" srcId="{675391A3-5D3E-4424-8FF0-A18B034BAC85}" destId="{192E4BD8-B50B-4D2B-A673-CF6F10B10323}" srcOrd="0" destOrd="4" presId="urn:microsoft.com/office/officeart/2005/8/layout/vList2"/>
    <dgm:cxn modelId="{B1BA6BF9-2082-4493-A672-FF852CEF40ED}" type="presOf" srcId="{ACA090C3-0460-44B5-9968-5E9CBF493D89}" destId="{192E4BD8-B50B-4D2B-A673-CF6F10B10323}" srcOrd="0" destOrd="2" presId="urn:microsoft.com/office/officeart/2005/8/layout/vList2"/>
    <dgm:cxn modelId="{EB3AD6EB-8761-4003-847A-C828BE6B1C62}" type="presOf" srcId="{983D0525-C409-48DF-91D5-343674B6FCF1}" destId="{76A8E43A-158E-4064-B7EE-EC4FB79CDDDE}" srcOrd="0" destOrd="0" presId="urn:microsoft.com/office/officeart/2005/8/layout/vList2"/>
    <dgm:cxn modelId="{FC8B4464-106D-4134-A954-7D4A76DFA857}" srcId="{19C86857-2E25-405C-B86C-23B7B0013A61}" destId="{675391A3-5D3E-4424-8FF0-A18B034BAC85}" srcOrd="4" destOrd="0" parTransId="{CED5BD18-F77A-449C-B89B-39CEFA90F932}" sibTransId="{C299F941-AD6A-4E90-82FC-873FCBA9CD45}"/>
    <dgm:cxn modelId="{48C62528-E40B-4517-95EB-9ED5AB11EEAF}" srcId="{19C86857-2E25-405C-B86C-23B7B0013A61}" destId="{E302A9B8-F1EC-42B3-B352-66E37B8D1B36}" srcOrd="0" destOrd="0" parTransId="{936FB2A2-5667-4508-85FC-4D7198CC3EC5}" sibTransId="{CA0FD4B2-31C4-4802-BA8E-1E5949B6F706}"/>
    <dgm:cxn modelId="{244E8958-01A2-4742-8111-8E229FCD85A2}" srcId="{19C86857-2E25-405C-B86C-23B7B0013A61}" destId="{2FEC19DA-F2C4-4576-9999-ADA04217591B}" srcOrd="9" destOrd="0" parTransId="{67F77BF1-53F5-41AE-9948-FB0B926F7127}" sibTransId="{657DA3AD-279D-409F-BE11-4E91BE14AD68}"/>
    <dgm:cxn modelId="{7EE1DFB6-E574-463A-9F0E-75E82A21DA8A}" type="presOf" srcId="{FE67F6EA-B1F7-4868-A231-4D38092A3EBA}" destId="{192E4BD8-B50B-4D2B-A673-CF6F10B10323}" srcOrd="0" destOrd="6" presId="urn:microsoft.com/office/officeart/2005/8/layout/vList2"/>
    <dgm:cxn modelId="{66335CD5-55B1-407F-ACA6-EC0B0BB4A0F7}" srcId="{19C86857-2E25-405C-B86C-23B7B0013A61}" destId="{068ED8F5-FC89-4252-AE79-0148265D6FEA}" srcOrd="10" destOrd="0" parTransId="{FA426EC1-7F9F-41CA-B7A1-756C77E3B9E8}" sibTransId="{1E5FE3B5-0571-4E39-AD8F-9C28D4DFE08A}"/>
    <dgm:cxn modelId="{88AEE9EA-1AF2-4A0E-A178-73BC409E37AA}" srcId="{19C86857-2E25-405C-B86C-23B7B0013A61}" destId="{BC1C3848-FDE6-4528-A2F2-F8BD60ADD3A2}" srcOrd="5" destOrd="0" parTransId="{18B35823-72DC-465A-9BDF-D524430E1391}" sibTransId="{86D1CA77-C459-4455-8CDD-52C2DB18A16A}"/>
    <dgm:cxn modelId="{20231EF1-E514-4627-9D6C-90BAF6ADB093}" srcId="{19C86857-2E25-405C-B86C-23B7B0013A61}" destId="{FE67F6EA-B1F7-4868-A231-4D38092A3EBA}" srcOrd="6" destOrd="0" parTransId="{E1A5A545-5A01-4DCE-A1C5-F0B132AEE184}" sibTransId="{83285BE1-D0BE-447B-854A-6A28DB4F8DCD}"/>
    <dgm:cxn modelId="{A1F2239C-3A94-4E4D-9693-0ACF07E2AB40}" type="presOf" srcId="{19C86857-2E25-405C-B86C-23B7B0013A61}" destId="{FB8DCFC8-C7E0-414F-A29B-6EBCD2BD1C69}" srcOrd="0" destOrd="0" presId="urn:microsoft.com/office/officeart/2005/8/layout/vList2"/>
    <dgm:cxn modelId="{7CBD2B58-962E-46A5-97DA-62371D298850}" type="presOf" srcId="{E302A9B8-F1EC-42B3-B352-66E37B8D1B36}" destId="{192E4BD8-B50B-4D2B-A673-CF6F10B10323}" srcOrd="0" destOrd="0" presId="urn:microsoft.com/office/officeart/2005/8/layout/vList2"/>
    <dgm:cxn modelId="{5CB114B2-E134-40D4-8B65-C31D59B27720}" type="presOf" srcId="{BC1C3848-FDE6-4528-A2F2-F8BD60ADD3A2}" destId="{192E4BD8-B50B-4D2B-A673-CF6F10B10323}" srcOrd="0" destOrd="5" presId="urn:microsoft.com/office/officeart/2005/8/layout/vList2"/>
    <dgm:cxn modelId="{D0E271F0-61CE-486A-A8A0-EDDA6118EA6E}" type="presOf" srcId="{BB6BA03D-8437-4601-A114-FB1B52A11B56}" destId="{192E4BD8-B50B-4D2B-A673-CF6F10B10323}" srcOrd="0" destOrd="1" presId="urn:microsoft.com/office/officeart/2005/8/layout/vList2"/>
    <dgm:cxn modelId="{2D6CD67F-15C2-433D-B9ED-2E03B3791A06}" type="presOf" srcId="{2FEC19DA-F2C4-4576-9999-ADA04217591B}" destId="{192E4BD8-B50B-4D2B-A673-CF6F10B10323}" srcOrd="0" destOrd="9" presId="urn:microsoft.com/office/officeart/2005/8/layout/vList2"/>
    <dgm:cxn modelId="{9A153902-5136-4D13-974B-88CC0BDF3ACC}" srcId="{983D0525-C409-48DF-91D5-343674B6FCF1}" destId="{19C86857-2E25-405C-B86C-23B7B0013A61}" srcOrd="0" destOrd="0" parTransId="{21D1115D-C64B-4873-A76D-F65D6922FA8D}" sibTransId="{85662B5E-55BD-4CE6-AC9E-DA528F12E1EE}"/>
    <dgm:cxn modelId="{5745D842-8D39-4391-A037-10E59E5832BC}" srcId="{19C86857-2E25-405C-B86C-23B7B0013A61}" destId="{6B707417-9C14-4176-B1F1-AB1A8EFD5BCE}" srcOrd="8" destOrd="0" parTransId="{EC6FE24A-4F12-4C54-B038-8ABF283D6179}" sibTransId="{8ACB4F6A-A8F2-4D62-B664-2ED47D9A49FE}"/>
    <dgm:cxn modelId="{6D7C337B-ABD4-490F-9B6A-727EF1C61C91}" srcId="{19C86857-2E25-405C-B86C-23B7B0013A61}" destId="{5E43CCD8-A662-4163-AC51-2173CD4A9A23}" srcOrd="7" destOrd="0" parTransId="{5944B556-344B-4C4D-8395-93971F20BDB0}" sibTransId="{2FB0E3DC-1B07-46EF-8513-3068CAFA21CA}"/>
    <dgm:cxn modelId="{2EDABACB-99FD-4C10-992F-E2380441A643}" srcId="{19C86857-2E25-405C-B86C-23B7B0013A61}" destId="{ACA090C3-0460-44B5-9968-5E9CBF493D89}" srcOrd="2" destOrd="0" parTransId="{32D617EA-B156-40A0-BE2D-E8E73B417F26}" sibTransId="{47BE2F0D-51A8-41C2-A143-C253537CD42C}"/>
    <dgm:cxn modelId="{594F8433-BB73-4359-B701-F12D83A522F3}" type="presOf" srcId="{6B707417-9C14-4176-B1F1-AB1A8EFD5BCE}" destId="{192E4BD8-B50B-4D2B-A673-CF6F10B10323}" srcOrd="0" destOrd="8" presId="urn:microsoft.com/office/officeart/2005/8/layout/vList2"/>
    <dgm:cxn modelId="{F9E67B41-6F8A-426B-9A74-769A36DD6FAC}" srcId="{19C86857-2E25-405C-B86C-23B7B0013A61}" destId="{A445B420-1052-47BA-91CD-9C25C3149C7C}" srcOrd="3" destOrd="0" parTransId="{36479B97-3443-4850-8DF9-82E0B8755AA1}" sibTransId="{9657EFAB-6BEB-482A-95F3-6367C51ECE97}"/>
    <dgm:cxn modelId="{4E459930-4264-4D3E-9AFB-2F6D1D1CBFC7}" srcId="{19C86857-2E25-405C-B86C-23B7B0013A61}" destId="{BB6BA03D-8437-4601-A114-FB1B52A11B56}" srcOrd="1" destOrd="0" parTransId="{C7F483AC-17A4-47E4-A246-CE0BA5DC27D7}" sibTransId="{B1919D3B-0A09-4D8A-87DE-0AE108652C30}"/>
    <dgm:cxn modelId="{AAC764FB-F2FD-4537-8368-ED3A9622E429}" type="presParOf" srcId="{76A8E43A-158E-4064-B7EE-EC4FB79CDDDE}" destId="{FB8DCFC8-C7E0-414F-A29B-6EBCD2BD1C69}" srcOrd="0" destOrd="0" presId="urn:microsoft.com/office/officeart/2005/8/layout/vList2"/>
    <dgm:cxn modelId="{00086420-6DFF-43C6-9F1B-9AA5CCB79DA4}" type="presParOf" srcId="{76A8E43A-158E-4064-B7EE-EC4FB79CDDDE}" destId="{192E4BD8-B50B-4D2B-A673-CF6F10B1032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4771B1-E6A4-4BA6-A6CA-D63E2EBBD486}" type="doc">
      <dgm:prSet loTypeId="urn:microsoft.com/office/officeart/2005/8/layout/vList6" loCatId="process" qsTypeId="urn:microsoft.com/office/officeart/2005/8/quickstyle/3d2" qsCatId="3D" csTypeId="urn:microsoft.com/office/officeart/2005/8/colors/accent1_2" csCatId="accent1" phldr="1"/>
      <dgm:spPr/>
      <dgm:t>
        <a:bodyPr/>
        <a:lstStyle/>
        <a:p>
          <a:endParaRPr lang="tr-TR"/>
        </a:p>
      </dgm:t>
    </dgm:pt>
    <dgm:pt modelId="{B616518E-A7B8-464D-AA58-37DA9EF6407E}">
      <dgm:prSet phldrT="[Metin]" custT="1"/>
      <dgm:spPr>
        <a:solidFill>
          <a:schemeClr val="accent1">
            <a:lumMod val="75000"/>
          </a:schemeClr>
        </a:solidFill>
      </dgm:spPr>
      <dgm:t>
        <a:bodyPr/>
        <a:lstStyle/>
        <a:p>
          <a:pPr algn="l"/>
          <a:r>
            <a:rPr lang="tr-TR" sz="1400" b="1" dirty="0" smtClean="0"/>
            <a:t>Mutat Sözleşme</a:t>
          </a:r>
          <a:endParaRPr lang="tr-TR" sz="1400" b="1" dirty="0"/>
        </a:p>
      </dgm:t>
    </dgm:pt>
    <dgm:pt modelId="{8690BDED-7E01-43F1-ACB6-D0F595CA3290}" type="parTrans" cxnId="{CAE627E3-A28E-420F-854C-5AAD147ED0E3}">
      <dgm:prSet/>
      <dgm:spPr/>
      <dgm:t>
        <a:bodyPr/>
        <a:lstStyle/>
        <a:p>
          <a:endParaRPr lang="tr-TR"/>
        </a:p>
      </dgm:t>
    </dgm:pt>
    <dgm:pt modelId="{E7068343-7788-4E3E-B693-CE0B9055D4C4}" type="sibTrans" cxnId="{CAE627E3-A28E-420F-854C-5AAD147ED0E3}">
      <dgm:prSet/>
      <dgm:spPr/>
      <dgm:t>
        <a:bodyPr/>
        <a:lstStyle/>
        <a:p>
          <a:endParaRPr lang="tr-TR"/>
        </a:p>
      </dgm:t>
    </dgm:pt>
    <dgm:pt modelId="{65CB1CA8-B339-4EF1-AF85-73A0DED39460}">
      <dgm:prSet phldrT="[Metin]" custT="1"/>
      <dgm:spPr/>
      <dgm:t>
        <a:bodyPr/>
        <a:lstStyle/>
        <a:p>
          <a:r>
            <a:rPr lang="tr-TR" sz="1200" b="1" dirty="0" smtClean="0"/>
            <a:t>Alımın yapıldığı kurum veya kuruluş tarafından tek taraflı olarak hazırlanan ve satışlarında kullanılan yazılı veya elektronik anlaşmadır.</a:t>
          </a:r>
          <a:endParaRPr lang="tr-TR" sz="1200" b="1" dirty="0"/>
        </a:p>
      </dgm:t>
    </dgm:pt>
    <dgm:pt modelId="{C939E136-43E3-4CA2-819D-CD0838D172D7}" type="parTrans" cxnId="{9CB10FE4-B366-4923-9B41-82138074BCC2}">
      <dgm:prSet/>
      <dgm:spPr/>
      <dgm:t>
        <a:bodyPr/>
        <a:lstStyle/>
        <a:p>
          <a:endParaRPr lang="tr-TR"/>
        </a:p>
      </dgm:t>
    </dgm:pt>
    <dgm:pt modelId="{88E747A6-14B5-4BAC-B153-30E31F6C8507}" type="sibTrans" cxnId="{9CB10FE4-B366-4923-9B41-82138074BCC2}">
      <dgm:prSet/>
      <dgm:spPr/>
      <dgm:t>
        <a:bodyPr/>
        <a:lstStyle/>
        <a:p>
          <a:endParaRPr lang="tr-TR"/>
        </a:p>
      </dgm:t>
    </dgm:pt>
    <dgm:pt modelId="{46BE70A9-E071-4BBD-BB37-8008B56FF1CD}">
      <dgm:prSet phldrT="[Metin]" custT="1"/>
      <dgm:spPr>
        <a:solidFill>
          <a:schemeClr val="accent1">
            <a:lumMod val="75000"/>
          </a:schemeClr>
        </a:solidFill>
      </dgm:spPr>
      <dgm:t>
        <a:bodyPr/>
        <a:lstStyle/>
        <a:p>
          <a:pPr algn="l"/>
          <a:r>
            <a:rPr lang="tr-TR" sz="1800" b="1" dirty="0" smtClean="0"/>
            <a:t>Protokol</a:t>
          </a:r>
          <a:endParaRPr lang="tr-TR" sz="1800" b="1" dirty="0"/>
        </a:p>
      </dgm:t>
    </dgm:pt>
    <dgm:pt modelId="{D1813674-0C2C-43CB-8EE9-1B8F7BDCC7B0}" type="parTrans" cxnId="{9BB7CD0F-E547-486E-B4B0-D349A80ED0B7}">
      <dgm:prSet/>
      <dgm:spPr/>
      <dgm:t>
        <a:bodyPr/>
        <a:lstStyle/>
        <a:p>
          <a:endParaRPr lang="tr-TR"/>
        </a:p>
      </dgm:t>
    </dgm:pt>
    <dgm:pt modelId="{AEF7BA4E-7366-475F-B515-5AA6A383E215}" type="sibTrans" cxnId="{9BB7CD0F-E547-486E-B4B0-D349A80ED0B7}">
      <dgm:prSet/>
      <dgm:spPr/>
      <dgm:t>
        <a:bodyPr/>
        <a:lstStyle/>
        <a:p>
          <a:endParaRPr lang="tr-TR"/>
        </a:p>
      </dgm:t>
    </dgm:pt>
    <dgm:pt modelId="{4BC68632-28AF-400B-B93C-75FAD3F8AEB2}">
      <dgm:prSet phldrT="[Metin]" custT="1"/>
      <dgm:spPr/>
      <dgm:t>
        <a:bodyPr/>
        <a:lstStyle/>
        <a:p>
          <a:r>
            <a:rPr lang="tr-TR" sz="1200" b="1" dirty="0" smtClean="0"/>
            <a:t>İdare ile alımın yapıldığı kurum veya kuruluş tarafından birlikte hazırlanan yazılı veya elektronik anlaşmadır.</a:t>
          </a:r>
          <a:endParaRPr lang="tr-TR" sz="1200" b="1" dirty="0"/>
        </a:p>
      </dgm:t>
    </dgm:pt>
    <dgm:pt modelId="{424101D6-A382-4E4F-A6D5-1B29F9DB858C}" type="parTrans" cxnId="{45A5A6E0-25A1-4C43-812C-94403BED9DEE}">
      <dgm:prSet/>
      <dgm:spPr/>
      <dgm:t>
        <a:bodyPr/>
        <a:lstStyle/>
        <a:p>
          <a:endParaRPr lang="tr-TR"/>
        </a:p>
      </dgm:t>
    </dgm:pt>
    <dgm:pt modelId="{093002CF-EEBE-4B1C-9386-5B0611C784B7}" type="sibTrans" cxnId="{45A5A6E0-25A1-4C43-812C-94403BED9DEE}">
      <dgm:prSet/>
      <dgm:spPr/>
      <dgm:t>
        <a:bodyPr/>
        <a:lstStyle/>
        <a:p>
          <a:endParaRPr lang="tr-TR"/>
        </a:p>
      </dgm:t>
    </dgm:pt>
    <dgm:pt modelId="{37A60C45-9F50-4F9C-89FA-AB74DDDD7A91}">
      <dgm:prSet custT="1"/>
      <dgm:spPr>
        <a:solidFill>
          <a:schemeClr val="accent1">
            <a:lumMod val="75000"/>
          </a:schemeClr>
        </a:solidFill>
      </dgm:spPr>
      <dgm:t>
        <a:bodyPr/>
        <a:lstStyle/>
        <a:p>
          <a:pPr algn="l"/>
          <a:r>
            <a:rPr lang="tr-TR" sz="1800" b="1" dirty="0" smtClean="0"/>
            <a:t>Sözleşme</a:t>
          </a:r>
          <a:endParaRPr lang="tr-TR" sz="1800" b="1" dirty="0"/>
        </a:p>
      </dgm:t>
    </dgm:pt>
    <dgm:pt modelId="{4EDD5A6F-052D-4CF1-A9B1-8D381721ACE0}" type="parTrans" cxnId="{BB0F8BE7-0B77-41C8-A5A5-E5D5F55D5DDF}">
      <dgm:prSet/>
      <dgm:spPr/>
      <dgm:t>
        <a:bodyPr/>
        <a:lstStyle/>
        <a:p>
          <a:endParaRPr lang="tr-TR"/>
        </a:p>
      </dgm:t>
    </dgm:pt>
    <dgm:pt modelId="{CD3DDDEF-314A-4814-BE78-EA15C21FC208}" type="sibTrans" cxnId="{BB0F8BE7-0B77-41C8-A5A5-E5D5F55D5DDF}">
      <dgm:prSet/>
      <dgm:spPr/>
      <dgm:t>
        <a:bodyPr/>
        <a:lstStyle/>
        <a:p>
          <a:endParaRPr lang="tr-TR"/>
        </a:p>
      </dgm:t>
    </dgm:pt>
    <dgm:pt modelId="{13A8420F-01F6-4E29-980B-90CBB81D7A67}">
      <dgm:prSet custT="1"/>
      <dgm:spPr/>
      <dgm:t>
        <a:bodyPr/>
        <a:lstStyle/>
        <a:p>
          <a:r>
            <a:rPr lang="tr-TR" sz="1200" b="1" dirty="0" smtClean="0"/>
            <a:t>İdare tarafından hazırlanan ve alımın yapıldığı kurum veya kuruluş ile imzalanan her türlü yazılı veya elektronik anlaşmadır.</a:t>
          </a:r>
          <a:endParaRPr lang="tr-TR" sz="1200" b="1" dirty="0"/>
        </a:p>
      </dgm:t>
    </dgm:pt>
    <dgm:pt modelId="{71C86786-C993-45D7-B265-E266C335B832}" type="parTrans" cxnId="{C494353F-08C6-4CDE-BC47-B32F608F79BD}">
      <dgm:prSet/>
      <dgm:spPr/>
      <dgm:t>
        <a:bodyPr/>
        <a:lstStyle/>
        <a:p>
          <a:endParaRPr lang="tr-TR"/>
        </a:p>
      </dgm:t>
    </dgm:pt>
    <dgm:pt modelId="{E0B6A956-BC24-49A1-AE79-0A977E1CE19C}" type="sibTrans" cxnId="{C494353F-08C6-4CDE-BC47-B32F608F79BD}">
      <dgm:prSet/>
      <dgm:spPr/>
      <dgm:t>
        <a:bodyPr/>
        <a:lstStyle/>
        <a:p>
          <a:endParaRPr lang="tr-TR"/>
        </a:p>
      </dgm:t>
    </dgm:pt>
    <dgm:pt modelId="{A27F92C5-3422-4D4C-81BA-B68522152BE3}" type="pres">
      <dgm:prSet presAssocID="{254771B1-E6A4-4BA6-A6CA-D63E2EBBD486}" presName="Name0" presStyleCnt="0">
        <dgm:presLayoutVars>
          <dgm:dir/>
          <dgm:animLvl val="lvl"/>
          <dgm:resizeHandles/>
        </dgm:presLayoutVars>
      </dgm:prSet>
      <dgm:spPr/>
      <dgm:t>
        <a:bodyPr/>
        <a:lstStyle/>
        <a:p>
          <a:endParaRPr lang="tr-TR"/>
        </a:p>
      </dgm:t>
    </dgm:pt>
    <dgm:pt modelId="{149F3681-8CB7-42A4-955C-524D52923D76}" type="pres">
      <dgm:prSet presAssocID="{B616518E-A7B8-464D-AA58-37DA9EF6407E}" presName="linNode" presStyleCnt="0"/>
      <dgm:spPr/>
    </dgm:pt>
    <dgm:pt modelId="{2135F82F-B313-4FD4-A1E8-15C3AA679555}" type="pres">
      <dgm:prSet presAssocID="{B616518E-A7B8-464D-AA58-37DA9EF6407E}" presName="parentShp" presStyleLbl="node1" presStyleIdx="0" presStyleCnt="3" custScaleX="51870" custScaleY="14829" custLinFactNeighborX="-14312" custLinFactNeighborY="29571">
        <dgm:presLayoutVars>
          <dgm:bulletEnabled val="1"/>
        </dgm:presLayoutVars>
      </dgm:prSet>
      <dgm:spPr/>
      <dgm:t>
        <a:bodyPr/>
        <a:lstStyle/>
        <a:p>
          <a:endParaRPr lang="tr-TR"/>
        </a:p>
      </dgm:t>
    </dgm:pt>
    <dgm:pt modelId="{F0031E70-5F9A-4B30-8554-F4DD06E8CBF0}" type="pres">
      <dgm:prSet presAssocID="{B616518E-A7B8-464D-AA58-37DA9EF6407E}" presName="childShp" presStyleLbl="bgAccFollowNode1" presStyleIdx="0" presStyleCnt="3" custScaleX="113279" custScaleY="19039" custLinFactNeighborX="-11426" custLinFactNeighborY="29151">
        <dgm:presLayoutVars>
          <dgm:bulletEnabled val="1"/>
        </dgm:presLayoutVars>
      </dgm:prSet>
      <dgm:spPr/>
      <dgm:t>
        <a:bodyPr/>
        <a:lstStyle/>
        <a:p>
          <a:endParaRPr lang="tr-TR"/>
        </a:p>
      </dgm:t>
    </dgm:pt>
    <dgm:pt modelId="{A79D66AA-90D1-4762-A9E2-D3E0B7386A0B}" type="pres">
      <dgm:prSet presAssocID="{E7068343-7788-4E3E-B693-CE0B9055D4C4}" presName="spacing" presStyleCnt="0"/>
      <dgm:spPr/>
    </dgm:pt>
    <dgm:pt modelId="{9DA52C21-C084-4097-940C-797C4772E2BA}" type="pres">
      <dgm:prSet presAssocID="{46BE70A9-E071-4BBD-BB37-8008B56FF1CD}" presName="linNode" presStyleCnt="0"/>
      <dgm:spPr/>
    </dgm:pt>
    <dgm:pt modelId="{6B2BCEBB-E107-4EEE-BA95-C7FB9EED5E4D}" type="pres">
      <dgm:prSet presAssocID="{46BE70A9-E071-4BBD-BB37-8008B56FF1CD}" presName="parentShp" presStyleLbl="node1" presStyleIdx="1" presStyleCnt="3" custScaleX="54962" custScaleY="14497" custLinFactNeighborX="-20339" custLinFactNeighborY="17843">
        <dgm:presLayoutVars>
          <dgm:bulletEnabled val="1"/>
        </dgm:presLayoutVars>
      </dgm:prSet>
      <dgm:spPr/>
      <dgm:t>
        <a:bodyPr/>
        <a:lstStyle/>
        <a:p>
          <a:endParaRPr lang="tr-TR"/>
        </a:p>
      </dgm:t>
    </dgm:pt>
    <dgm:pt modelId="{B185ED73-A319-4B8D-B1C0-D3A48CFD9AC1}" type="pres">
      <dgm:prSet presAssocID="{46BE70A9-E071-4BBD-BB37-8008B56FF1CD}" presName="childShp" presStyleLbl="bgAccFollowNode1" presStyleIdx="1" presStyleCnt="3" custScaleX="114537" custScaleY="18299" custLinFactNeighborX="-8931" custLinFactNeighborY="19752">
        <dgm:presLayoutVars>
          <dgm:bulletEnabled val="1"/>
        </dgm:presLayoutVars>
      </dgm:prSet>
      <dgm:spPr/>
      <dgm:t>
        <a:bodyPr/>
        <a:lstStyle/>
        <a:p>
          <a:endParaRPr lang="tr-TR"/>
        </a:p>
      </dgm:t>
    </dgm:pt>
    <dgm:pt modelId="{2C641D5E-99B7-4B9D-B406-5DC8B3F8C69E}" type="pres">
      <dgm:prSet presAssocID="{AEF7BA4E-7366-475F-B515-5AA6A383E215}" presName="spacing" presStyleCnt="0"/>
      <dgm:spPr/>
    </dgm:pt>
    <dgm:pt modelId="{48404A69-8CBA-4CDC-AE32-D23BE98A93D7}" type="pres">
      <dgm:prSet presAssocID="{37A60C45-9F50-4F9C-89FA-AB74DDDD7A91}" presName="linNode" presStyleCnt="0"/>
      <dgm:spPr/>
    </dgm:pt>
    <dgm:pt modelId="{25738639-EDEB-4F25-8AD2-1FEB506D1EC3}" type="pres">
      <dgm:prSet presAssocID="{37A60C45-9F50-4F9C-89FA-AB74DDDD7A91}" presName="parentShp" presStyleLbl="node1" presStyleIdx="2" presStyleCnt="3" custScaleX="57818" custScaleY="14904" custLinFactNeighborX="-14255" custLinFactNeighborY="6443">
        <dgm:presLayoutVars>
          <dgm:bulletEnabled val="1"/>
        </dgm:presLayoutVars>
      </dgm:prSet>
      <dgm:spPr/>
      <dgm:t>
        <a:bodyPr/>
        <a:lstStyle/>
        <a:p>
          <a:endParaRPr lang="tr-TR"/>
        </a:p>
      </dgm:t>
    </dgm:pt>
    <dgm:pt modelId="{2D04E848-529F-43AF-9D03-BC87C9BD8059}" type="pres">
      <dgm:prSet presAssocID="{37A60C45-9F50-4F9C-89FA-AB74DDDD7A91}" presName="childShp" presStyleLbl="bgAccFollowNode1" presStyleIdx="2" presStyleCnt="3" custScaleX="109709" custScaleY="20051" custLinFactNeighborX="-11425" custLinFactNeighborY="8313">
        <dgm:presLayoutVars>
          <dgm:bulletEnabled val="1"/>
        </dgm:presLayoutVars>
      </dgm:prSet>
      <dgm:spPr/>
      <dgm:t>
        <a:bodyPr/>
        <a:lstStyle/>
        <a:p>
          <a:endParaRPr lang="tr-TR"/>
        </a:p>
      </dgm:t>
    </dgm:pt>
  </dgm:ptLst>
  <dgm:cxnLst>
    <dgm:cxn modelId="{9BB7CD0F-E547-486E-B4B0-D349A80ED0B7}" srcId="{254771B1-E6A4-4BA6-A6CA-D63E2EBBD486}" destId="{46BE70A9-E071-4BBD-BB37-8008B56FF1CD}" srcOrd="1" destOrd="0" parTransId="{D1813674-0C2C-43CB-8EE9-1B8F7BDCC7B0}" sibTransId="{AEF7BA4E-7366-475F-B515-5AA6A383E215}"/>
    <dgm:cxn modelId="{45A5A6E0-25A1-4C43-812C-94403BED9DEE}" srcId="{46BE70A9-E071-4BBD-BB37-8008B56FF1CD}" destId="{4BC68632-28AF-400B-B93C-75FAD3F8AEB2}" srcOrd="0" destOrd="0" parTransId="{424101D6-A382-4E4F-A6D5-1B29F9DB858C}" sibTransId="{093002CF-EEBE-4B1C-9386-5B0611C784B7}"/>
    <dgm:cxn modelId="{7F689905-7037-45EB-9BF8-8554F8EAA95B}" type="presOf" srcId="{46BE70A9-E071-4BBD-BB37-8008B56FF1CD}" destId="{6B2BCEBB-E107-4EEE-BA95-C7FB9EED5E4D}" srcOrd="0" destOrd="0" presId="urn:microsoft.com/office/officeart/2005/8/layout/vList6"/>
    <dgm:cxn modelId="{9CB10FE4-B366-4923-9B41-82138074BCC2}" srcId="{B616518E-A7B8-464D-AA58-37DA9EF6407E}" destId="{65CB1CA8-B339-4EF1-AF85-73A0DED39460}" srcOrd="0" destOrd="0" parTransId="{C939E136-43E3-4CA2-819D-CD0838D172D7}" sibTransId="{88E747A6-14B5-4BAC-B153-30E31F6C8507}"/>
    <dgm:cxn modelId="{4CEB70F4-491C-4D63-B54F-4DA3BFFD8BEC}" type="presOf" srcId="{4BC68632-28AF-400B-B93C-75FAD3F8AEB2}" destId="{B185ED73-A319-4B8D-B1C0-D3A48CFD9AC1}" srcOrd="0" destOrd="0" presId="urn:microsoft.com/office/officeart/2005/8/layout/vList6"/>
    <dgm:cxn modelId="{8652011A-8E91-45C6-B576-477FC58042EA}" type="presOf" srcId="{37A60C45-9F50-4F9C-89FA-AB74DDDD7A91}" destId="{25738639-EDEB-4F25-8AD2-1FEB506D1EC3}" srcOrd="0" destOrd="0" presId="urn:microsoft.com/office/officeart/2005/8/layout/vList6"/>
    <dgm:cxn modelId="{CAE627E3-A28E-420F-854C-5AAD147ED0E3}" srcId="{254771B1-E6A4-4BA6-A6CA-D63E2EBBD486}" destId="{B616518E-A7B8-464D-AA58-37DA9EF6407E}" srcOrd="0" destOrd="0" parTransId="{8690BDED-7E01-43F1-ACB6-D0F595CA3290}" sibTransId="{E7068343-7788-4E3E-B693-CE0B9055D4C4}"/>
    <dgm:cxn modelId="{C494353F-08C6-4CDE-BC47-B32F608F79BD}" srcId="{37A60C45-9F50-4F9C-89FA-AB74DDDD7A91}" destId="{13A8420F-01F6-4E29-980B-90CBB81D7A67}" srcOrd="0" destOrd="0" parTransId="{71C86786-C993-45D7-B265-E266C335B832}" sibTransId="{E0B6A956-BC24-49A1-AE79-0A977E1CE19C}"/>
    <dgm:cxn modelId="{936C74DA-FB76-419D-A324-C755B27229FC}" type="presOf" srcId="{254771B1-E6A4-4BA6-A6CA-D63E2EBBD486}" destId="{A27F92C5-3422-4D4C-81BA-B68522152BE3}" srcOrd="0" destOrd="0" presId="urn:microsoft.com/office/officeart/2005/8/layout/vList6"/>
    <dgm:cxn modelId="{BB0F8BE7-0B77-41C8-A5A5-E5D5F55D5DDF}" srcId="{254771B1-E6A4-4BA6-A6CA-D63E2EBBD486}" destId="{37A60C45-9F50-4F9C-89FA-AB74DDDD7A91}" srcOrd="2" destOrd="0" parTransId="{4EDD5A6F-052D-4CF1-A9B1-8D381721ACE0}" sibTransId="{CD3DDDEF-314A-4814-BE78-EA15C21FC208}"/>
    <dgm:cxn modelId="{5DF3F119-057D-4063-834D-26D738BAB784}" type="presOf" srcId="{13A8420F-01F6-4E29-980B-90CBB81D7A67}" destId="{2D04E848-529F-43AF-9D03-BC87C9BD8059}" srcOrd="0" destOrd="0" presId="urn:microsoft.com/office/officeart/2005/8/layout/vList6"/>
    <dgm:cxn modelId="{2487462F-1FEB-451C-8EC5-F5581103172C}" type="presOf" srcId="{B616518E-A7B8-464D-AA58-37DA9EF6407E}" destId="{2135F82F-B313-4FD4-A1E8-15C3AA679555}" srcOrd="0" destOrd="0" presId="urn:microsoft.com/office/officeart/2005/8/layout/vList6"/>
    <dgm:cxn modelId="{034E5488-B366-4B7A-AFF2-7C7B65542EDE}" type="presOf" srcId="{65CB1CA8-B339-4EF1-AF85-73A0DED39460}" destId="{F0031E70-5F9A-4B30-8554-F4DD06E8CBF0}" srcOrd="0" destOrd="0" presId="urn:microsoft.com/office/officeart/2005/8/layout/vList6"/>
    <dgm:cxn modelId="{F21BF722-132F-4A41-8C35-459C6FA5F74B}" type="presParOf" srcId="{A27F92C5-3422-4D4C-81BA-B68522152BE3}" destId="{149F3681-8CB7-42A4-955C-524D52923D76}" srcOrd="0" destOrd="0" presId="urn:microsoft.com/office/officeart/2005/8/layout/vList6"/>
    <dgm:cxn modelId="{6638A129-9236-44E1-8A33-97EAFF30A8D9}" type="presParOf" srcId="{149F3681-8CB7-42A4-955C-524D52923D76}" destId="{2135F82F-B313-4FD4-A1E8-15C3AA679555}" srcOrd="0" destOrd="0" presId="urn:microsoft.com/office/officeart/2005/8/layout/vList6"/>
    <dgm:cxn modelId="{80EACF6E-B678-4525-B236-4624F9449F21}" type="presParOf" srcId="{149F3681-8CB7-42A4-955C-524D52923D76}" destId="{F0031E70-5F9A-4B30-8554-F4DD06E8CBF0}" srcOrd="1" destOrd="0" presId="urn:microsoft.com/office/officeart/2005/8/layout/vList6"/>
    <dgm:cxn modelId="{1E8A8B07-A533-40A0-BF7A-77106476EEB8}" type="presParOf" srcId="{A27F92C5-3422-4D4C-81BA-B68522152BE3}" destId="{A79D66AA-90D1-4762-A9E2-D3E0B7386A0B}" srcOrd="1" destOrd="0" presId="urn:microsoft.com/office/officeart/2005/8/layout/vList6"/>
    <dgm:cxn modelId="{A8BB579C-3937-4570-BB91-6BA4E1B9BAC3}" type="presParOf" srcId="{A27F92C5-3422-4D4C-81BA-B68522152BE3}" destId="{9DA52C21-C084-4097-940C-797C4772E2BA}" srcOrd="2" destOrd="0" presId="urn:microsoft.com/office/officeart/2005/8/layout/vList6"/>
    <dgm:cxn modelId="{9FADB012-8EE4-4704-A039-C794D74D80F5}" type="presParOf" srcId="{9DA52C21-C084-4097-940C-797C4772E2BA}" destId="{6B2BCEBB-E107-4EEE-BA95-C7FB9EED5E4D}" srcOrd="0" destOrd="0" presId="urn:microsoft.com/office/officeart/2005/8/layout/vList6"/>
    <dgm:cxn modelId="{F078A2C0-C4E6-449D-BD9B-D6D299B23096}" type="presParOf" srcId="{9DA52C21-C084-4097-940C-797C4772E2BA}" destId="{B185ED73-A319-4B8D-B1C0-D3A48CFD9AC1}" srcOrd="1" destOrd="0" presId="urn:microsoft.com/office/officeart/2005/8/layout/vList6"/>
    <dgm:cxn modelId="{284A61E9-6D39-4CE4-B6FE-19849D7205D0}" type="presParOf" srcId="{A27F92C5-3422-4D4C-81BA-B68522152BE3}" destId="{2C641D5E-99B7-4B9D-B406-5DC8B3F8C69E}" srcOrd="3" destOrd="0" presId="urn:microsoft.com/office/officeart/2005/8/layout/vList6"/>
    <dgm:cxn modelId="{A1A4CD1E-FF88-4D5A-8794-DC27A7272FF5}" type="presParOf" srcId="{A27F92C5-3422-4D4C-81BA-B68522152BE3}" destId="{48404A69-8CBA-4CDC-AE32-D23BE98A93D7}" srcOrd="4" destOrd="0" presId="urn:microsoft.com/office/officeart/2005/8/layout/vList6"/>
    <dgm:cxn modelId="{74141AE9-A5E6-48B1-A034-17A7760AF1C8}" type="presParOf" srcId="{48404A69-8CBA-4CDC-AE32-D23BE98A93D7}" destId="{25738639-EDEB-4F25-8AD2-1FEB506D1EC3}" srcOrd="0" destOrd="0" presId="urn:microsoft.com/office/officeart/2005/8/layout/vList6"/>
    <dgm:cxn modelId="{5D3A0D6E-D254-450F-9127-C2C78E0E58E0}" type="presParOf" srcId="{48404A69-8CBA-4CDC-AE32-D23BE98A93D7}" destId="{2D04E848-529F-43AF-9D03-BC87C9BD805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28CC9E-C3D9-4E7E-8B3C-B509DE4D4CB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tr-TR"/>
        </a:p>
      </dgm:t>
    </dgm:pt>
    <dgm:pt modelId="{67CBD79C-1406-4B4E-908F-BC1B57421FE6}">
      <dgm:prSet custT="1"/>
      <dgm:spPr>
        <a:solidFill>
          <a:schemeClr val="accent2">
            <a:lumMod val="75000"/>
          </a:schemeClr>
        </a:solidFill>
      </dgm:spPr>
      <dgm:t>
        <a:bodyPr/>
        <a:lstStyle/>
        <a:p>
          <a:pPr rtl="0"/>
          <a:r>
            <a:rPr lang="tr-TR" sz="2000" b="0" i="0" u="sng" dirty="0" smtClean="0"/>
            <a:t>Yaklaşık maliyet hesaplanmak zorundadır.</a:t>
          </a:r>
        </a:p>
        <a:p>
          <a:pPr rtl="0"/>
          <a:r>
            <a:rPr lang="tr-TR" sz="2000" b="0" i="0" u="sng" dirty="0" smtClean="0"/>
            <a:t> İdareler yaklaşık maliyeti aşağıda yer alan yöntemlerden birini esas alarak hesaplar:</a:t>
          </a:r>
          <a:endParaRPr lang="tr-TR" sz="2000" dirty="0"/>
        </a:p>
      </dgm:t>
    </dgm:pt>
    <dgm:pt modelId="{2C39395A-4CBF-45B5-86E8-AF711FB63D82}" type="parTrans" cxnId="{7F84B58C-1017-4F2B-81DC-CB8503472F9E}">
      <dgm:prSet/>
      <dgm:spPr/>
      <dgm:t>
        <a:bodyPr/>
        <a:lstStyle/>
        <a:p>
          <a:endParaRPr lang="tr-TR"/>
        </a:p>
      </dgm:t>
    </dgm:pt>
    <dgm:pt modelId="{464120BC-384A-4333-AB83-288E9A10869C}" type="sibTrans" cxnId="{7F84B58C-1017-4F2B-81DC-CB8503472F9E}">
      <dgm:prSet/>
      <dgm:spPr/>
      <dgm:t>
        <a:bodyPr/>
        <a:lstStyle/>
        <a:p>
          <a:endParaRPr lang="tr-TR"/>
        </a:p>
      </dgm:t>
    </dgm:pt>
    <dgm:pt modelId="{8CA82918-9F09-4D2B-B369-30530006FDE8}">
      <dgm:prSet/>
      <dgm:spPr/>
      <dgm:t>
        <a:bodyPr/>
        <a:lstStyle/>
        <a:p>
          <a:pPr rtl="0"/>
          <a:r>
            <a:rPr lang="tr-TR" b="0" i="0" smtClean="0"/>
            <a:t>Alımın yapıldığı kurum veya kuruluştan fiyat istenerek ya da bu kurum veya kuruluş tarafından yayımlanan fiyat listeleri var ise bu listelerden yararlanmak suretiyle yaklaşık maliyet hesaplanabilir.</a:t>
          </a:r>
          <a:endParaRPr lang="tr-TR"/>
        </a:p>
      </dgm:t>
    </dgm:pt>
    <dgm:pt modelId="{69DF43BA-060B-4DFB-999B-1BD81F36BC79}" type="parTrans" cxnId="{4E84F4CE-7A7B-456C-8BBB-2E3771EFE23B}">
      <dgm:prSet/>
      <dgm:spPr/>
      <dgm:t>
        <a:bodyPr/>
        <a:lstStyle/>
        <a:p>
          <a:endParaRPr lang="tr-TR"/>
        </a:p>
      </dgm:t>
    </dgm:pt>
    <dgm:pt modelId="{2FAFCD29-C4A4-49D6-AF56-FCF1324B5DED}" type="sibTrans" cxnId="{4E84F4CE-7A7B-456C-8BBB-2E3771EFE23B}">
      <dgm:prSet/>
      <dgm:spPr/>
      <dgm:t>
        <a:bodyPr/>
        <a:lstStyle/>
        <a:p>
          <a:endParaRPr lang="tr-TR"/>
        </a:p>
      </dgm:t>
    </dgm:pt>
    <dgm:pt modelId="{B6B6B2F2-3980-404C-9ACD-B78CE12406C3}">
      <dgm:prSet/>
      <dgm:spPr/>
      <dgm:t>
        <a:bodyPr/>
        <a:lstStyle/>
        <a:p>
          <a:pPr rtl="0"/>
          <a:r>
            <a:rPr lang="tr-TR" b="0" i="0" smtClean="0"/>
            <a:t>Diğer kamu kurum ve kuruluşları ile kamu kurumu niteliğindeki meslek kuruluşlarından ya da alım konusu hizmeti veya malı üreten/pazarlayan gerçek veya tüzel kişilerden fiyat istenerek yaklaşık maliyet hesaplanabilir.</a:t>
          </a:r>
          <a:endParaRPr lang="tr-TR"/>
        </a:p>
      </dgm:t>
    </dgm:pt>
    <dgm:pt modelId="{EE653D97-47EA-4BDF-B3DF-1E18E2C8BC6A}" type="parTrans" cxnId="{8C9477DF-4319-43EF-85E4-4C11DD0EDEFB}">
      <dgm:prSet/>
      <dgm:spPr/>
      <dgm:t>
        <a:bodyPr/>
        <a:lstStyle/>
        <a:p>
          <a:endParaRPr lang="tr-TR"/>
        </a:p>
      </dgm:t>
    </dgm:pt>
    <dgm:pt modelId="{84A81488-75F3-4328-BFF9-E7A8D2E143E1}" type="sibTrans" cxnId="{8C9477DF-4319-43EF-85E4-4C11DD0EDEFB}">
      <dgm:prSet/>
      <dgm:spPr/>
      <dgm:t>
        <a:bodyPr/>
        <a:lstStyle/>
        <a:p>
          <a:endParaRPr lang="tr-TR"/>
        </a:p>
      </dgm:t>
    </dgm:pt>
    <dgm:pt modelId="{50848FA0-2096-41C3-A0FF-05101E3D0B9A}">
      <dgm:prSet/>
      <dgm:spPr/>
      <dgm:t>
        <a:bodyPr/>
        <a:lstStyle/>
        <a:p>
          <a:pPr rtl="0"/>
          <a:r>
            <a:rPr lang="tr-TR" b="0" i="0" smtClean="0"/>
            <a:t>(a) ve (b) bentlerine göre elde edilen fiyatlar birlikte kullanılarak yaklaşık maliyet hesaplanabilir.</a:t>
          </a:r>
          <a:endParaRPr lang="tr-TR"/>
        </a:p>
      </dgm:t>
    </dgm:pt>
    <dgm:pt modelId="{48966C0E-761E-47CD-A5D9-7CB296C61DE2}" type="parTrans" cxnId="{517E2F1F-C683-44B1-9E97-313969749E8D}">
      <dgm:prSet/>
      <dgm:spPr/>
      <dgm:t>
        <a:bodyPr/>
        <a:lstStyle/>
        <a:p>
          <a:endParaRPr lang="tr-TR"/>
        </a:p>
      </dgm:t>
    </dgm:pt>
    <dgm:pt modelId="{80D232C7-FCCC-40D8-B8A6-3B8D98509BD6}" type="sibTrans" cxnId="{517E2F1F-C683-44B1-9E97-313969749E8D}">
      <dgm:prSet/>
      <dgm:spPr/>
      <dgm:t>
        <a:bodyPr/>
        <a:lstStyle/>
        <a:p>
          <a:endParaRPr lang="tr-TR"/>
        </a:p>
      </dgm:t>
    </dgm:pt>
    <dgm:pt modelId="{29111FD9-B803-4CB3-B1E8-6FC9A216BBCD}" type="pres">
      <dgm:prSet presAssocID="{D628CC9E-C3D9-4E7E-8B3C-B509DE4D4CB9}" presName="Name0" presStyleCnt="0">
        <dgm:presLayoutVars>
          <dgm:dir/>
          <dgm:animLvl val="lvl"/>
          <dgm:resizeHandles val="exact"/>
        </dgm:presLayoutVars>
      </dgm:prSet>
      <dgm:spPr/>
      <dgm:t>
        <a:bodyPr/>
        <a:lstStyle/>
        <a:p>
          <a:endParaRPr lang="tr-TR"/>
        </a:p>
      </dgm:t>
    </dgm:pt>
    <dgm:pt modelId="{C7921997-B720-4206-B0F6-5F3707FD6F97}" type="pres">
      <dgm:prSet presAssocID="{67CBD79C-1406-4B4E-908F-BC1B57421FE6}" presName="boxAndChildren" presStyleCnt="0"/>
      <dgm:spPr/>
    </dgm:pt>
    <dgm:pt modelId="{5F27325F-F286-4047-B8D3-2075F75F5894}" type="pres">
      <dgm:prSet presAssocID="{67CBD79C-1406-4B4E-908F-BC1B57421FE6}" presName="parentTextBox" presStyleLbl="node1" presStyleIdx="0" presStyleCnt="1"/>
      <dgm:spPr/>
      <dgm:t>
        <a:bodyPr/>
        <a:lstStyle/>
        <a:p>
          <a:endParaRPr lang="tr-TR"/>
        </a:p>
      </dgm:t>
    </dgm:pt>
    <dgm:pt modelId="{49E31699-0A84-4BC6-BDAE-D43FB413EFE0}" type="pres">
      <dgm:prSet presAssocID="{67CBD79C-1406-4B4E-908F-BC1B57421FE6}" presName="entireBox" presStyleLbl="node1" presStyleIdx="0" presStyleCnt="1"/>
      <dgm:spPr/>
      <dgm:t>
        <a:bodyPr/>
        <a:lstStyle/>
        <a:p>
          <a:endParaRPr lang="tr-TR"/>
        </a:p>
      </dgm:t>
    </dgm:pt>
    <dgm:pt modelId="{E267C519-DD12-4023-9FF6-6D33252B9C89}" type="pres">
      <dgm:prSet presAssocID="{67CBD79C-1406-4B4E-908F-BC1B57421FE6}" presName="descendantBox" presStyleCnt="0"/>
      <dgm:spPr/>
    </dgm:pt>
    <dgm:pt modelId="{12875576-4018-464D-96AB-92BA92D17C0C}" type="pres">
      <dgm:prSet presAssocID="{8CA82918-9F09-4D2B-B369-30530006FDE8}" presName="childTextBox" presStyleLbl="fgAccFollowNode1" presStyleIdx="0" presStyleCnt="3">
        <dgm:presLayoutVars>
          <dgm:bulletEnabled val="1"/>
        </dgm:presLayoutVars>
      </dgm:prSet>
      <dgm:spPr/>
      <dgm:t>
        <a:bodyPr/>
        <a:lstStyle/>
        <a:p>
          <a:endParaRPr lang="tr-TR"/>
        </a:p>
      </dgm:t>
    </dgm:pt>
    <dgm:pt modelId="{FF93FA1B-8370-409F-AD26-864732A3CF2E}" type="pres">
      <dgm:prSet presAssocID="{B6B6B2F2-3980-404C-9ACD-B78CE12406C3}" presName="childTextBox" presStyleLbl="fgAccFollowNode1" presStyleIdx="1" presStyleCnt="3" custScaleX="81972">
        <dgm:presLayoutVars>
          <dgm:bulletEnabled val="1"/>
        </dgm:presLayoutVars>
      </dgm:prSet>
      <dgm:spPr/>
      <dgm:t>
        <a:bodyPr/>
        <a:lstStyle/>
        <a:p>
          <a:endParaRPr lang="tr-TR"/>
        </a:p>
      </dgm:t>
    </dgm:pt>
    <dgm:pt modelId="{9D5EE15E-38A2-4A17-981C-DA59AE0F34D8}" type="pres">
      <dgm:prSet presAssocID="{50848FA0-2096-41C3-A0FF-05101E3D0B9A}" presName="childTextBox" presStyleLbl="fgAccFollowNode1" presStyleIdx="2" presStyleCnt="3" custScaleX="73577">
        <dgm:presLayoutVars>
          <dgm:bulletEnabled val="1"/>
        </dgm:presLayoutVars>
      </dgm:prSet>
      <dgm:spPr/>
      <dgm:t>
        <a:bodyPr/>
        <a:lstStyle/>
        <a:p>
          <a:endParaRPr lang="tr-TR"/>
        </a:p>
      </dgm:t>
    </dgm:pt>
  </dgm:ptLst>
  <dgm:cxnLst>
    <dgm:cxn modelId="{0C38D7AD-1313-4644-929F-74FFC5F2C575}" type="presOf" srcId="{B6B6B2F2-3980-404C-9ACD-B78CE12406C3}" destId="{FF93FA1B-8370-409F-AD26-864732A3CF2E}" srcOrd="0" destOrd="0" presId="urn:microsoft.com/office/officeart/2005/8/layout/process4"/>
    <dgm:cxn modelId="{DBAB0A91-A603-440A-ABCC-3580C115C3D5}" type="presOf" srcId="{50848FA0-2096-41C3-A0FF-05101E3D0B9A}" destId="{9D5EE15E-38A2-4A17-981C-DA59AE0F34D8}" srcOrd="0" destOrd="0" presId="urn:microsoft.com/office/officeart/2005/8/layout/process4"/>
    <dgm:cxn modelId="{853C8366-F7D6-493C-9EBD-1CDA31E171CB}" type="presOf" srcId="{67CBD79C-1406-4B4E-908F-BC1B57421FE6}" destId="{5F27325F-F286-4047-B8D3-2075F75F5894}" srcOrd="0" destOrd="0" presId="urn:microsoft.com/office/officeart/2005/8/layout/process4"/>
    <dgm:cxn modelId="{A0D769FB-38EE-4519-A22D-9A4A0057ABAF}" type="presOf" srcId="{D628CC9E-C3D9-4E7E-8B3C-B509DE4D4CB9}" destId="{29111FD9-B803-4CB3-B1E8-6FC9A216BBCD}" srcOrd="0" destOrd="0" presId="urn:microsoft.com/office/officeart/2005/8/layout/process4"/>
    <dgm:cxn modelId="{517E2F1F-C683-44B1-9E97-313969749E8D}" srcId="{67CBD79C-1406-4B4E-908F-BC1B57421FE6}" destId="{50848FA0-2096-41C3-A0FF-05101E3D0B9A}" srcOrd="2" destOrd="0" parTransId="{48966C0E-761E-47CD-A5D9-7CB296C61DE2}" sibTransId="{80D232C7-FCCC-40D8-B8A6-3B8D98509BD6}"/>
    <dgm:cxn modelId="{4E84F4CE-7A7B-456C-8BBB-2E3771EFE23B}" srcId="{67CBD79C-1406-4B4E-908F-BC1B57421FE6}" destId="{8CA82918-9F09-4D2B-B369-30530006FDE8}" srcOrd="0" destOrd="0" parTransId="{69DF43BA-060B-4DFB-999B-1BD81F36BC79}" sibTransId="{2FAFCD29-C4A4-49D6-AF56-FCF1324B5DED}"/>
    <dgm:cxn modelId="{216EB0EA-FB7A-4381-87DD-9DB33C97F04F}" type="presOf" srcId="{8CA82918-9F09-4D2B-B369-30530006FDE8}" destId="{12875576-4018-464D-96AB-92BA92D17C0C}" srcOrd="0" destOrd="0" presId="urn:microsoft.com/office/officeart/2005/8/layout/process4"/>
    <dgm:cxn modelId="{8C9477DF-4319-43EF-85E4-4C11DD0EDEFB}" srcId="{67CBD79C-1406-4B4E-908F-BC1B57421FE6}" destId="{B6B6B2F2-3980-404C-9ACD-B78CE12406C3}" srcOrd="1" destOrd="0" parTransId="{EE653D97-47EA-4BDF-B3DF-1E18E2C8BC6A}" sibTransId="{84A81488-75F3-4328-BFF9-E7A8D2E143E1}"/>
    <dgm:cxn modelId="{7F84B58C-1017-4F2B-81DC-CB8503472F9E}" srcId="{D628CC9E-C3D9-4E7E-8B3C-B509DE4D4CB9}" destId="{67CBD79C-1406-4B4E-908F-BC1B57421FE6}" srcOrd="0" destOrd="0" parTransId="{2C39395A-4CBF-45B5-86E8-AF711FB63D82}" sibTransId="{464120BC-384A-4333-AB83-288E9A10869C}"/>
    <dgm:cxn modelId="{A005261C-8F24-492B-A9D1-3F12839A0503}" type="presOf" srcId="{67CBD79C-1406-4B4E-908F-BC1B57421FE6}" destId="{49E31699-0A84-4BC6-BDAE-D43FB413EFE0}" srcOrd="1" destOrd="0" presId="urn:microsoft.com/office/officeart/2005/8/layout/process4"/>
    <dgm:cxn modelId="{9BBD369E-AAFE-4DA2-B37C-6704A2709D1A}" type="presParOf" srcId="{29111FD9-B803-4CB3-B1E8-6FC9A216BBCD}" destId="{C7921997-B720-4206-B0F6-5F3707FD6F97}" srcOrd="0" destOrd="0" presId="urn:microsoft.com/office/officeart/2005/8/layout/process4"/>
    <dgm:cxn modelId="{0D108B3B-1AA8-433C-A238-A1D2DDF5DC36}" type="presParOf" srcId="{C7921997-B720-4206-B0F6-5F3707FD6F97}" destId="{5F27325F-F286-4047-B8D3-2075F75F5894}" srcOrd="0" destOrd="0" presId="urn:microsoft.com/office/officeart/2005/8/layout/process4"/>
    <dgm:cxn modelId="{6B3556A8-8576-4364-996A-8F2160A34F75}" type="presParOf" srcId="{C7921997-B720-4206-B0F6-5F3707FD6F97}" destId="{49E31699-0A84-4BC6-BDAE-D43FB413EFE0}" srcOrd="1" destOrd="0" presId="urn:microsoft.com/office/officeart/2005/8/layout/process4"/>
    <dgm:cxn modelId="{D4B4D405-8ACD-40F8-A7A9-601325B5DECA}" type="presParOf" srcId="{C7921997-B720-4206-B0F6-5F3707FD6F97}" destId="{E267C519-DD12-4023-9FF6-6D33252B9C89}" srcOrd="2" destOrd="0" presId="urn:microsoft.com/office/officeart/2005/8/layout/process4"/>
    <dgm:cxn modelId="{F28AA0A0-CF49-4ED6-832A-0A5E0F053F9E}" type="presParOf" srcId="{E267C519-DD12-4023-9FF6-6D33252B9C89}" destId="{12875576-4018-464D-96AB-92BA92D17C0C}" srcOrd="0" destOrd="0" presId="urn:microsoft.com/office/officeart/2005/8/layout/process4"/>
    <dgm:cxn modelId="{AF2D5658-CAE0-4FC3-BDD3-1CACC36F68B5}" type="presParOf" srcId="{E267C519-DD12-4023-9FF6-6D33252B9C89}" destId="{FF93FA1B-8370-409F-AD26-864732A3CF2E}" srcOrd="1" destOrd="0" presId="urn:microsoft.com/office/officeart/2005/8/layout/process4"/>
    <dgm:cxn modelId="{73F6AC54-D74E-4416-9DB1-9F252DB5A2E2}" type="presParOf" srcId="{E267C519-DD12-4023-9FF6-6D33252B9C89}" destId="{9D5EE15E-38A2-4A17-981C-DA59AE0F34D8}"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3D3E33-8F05-47B9-8DD0-094D424CC988}"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tr-TR"/>
        </a:p>
      </dgm:t>
    </dgm:pt>
    <dgm:pt modelId="{81E52779-1B53-4988-B5FE-BC62223965A5}">
      <dgm:prSet/>
      <dgm:spPr/>
      <dgm:t>
        <a:bodyPr/>
        <a:lstStyle/>
        <a:p>
          <a:pPr rtl="0"/>
          <a:r>
            <a:rPr lang="tr-TR" b="0" i="0" dirty="0" smtClean="0"/>
            <a:t>İdarenin ilgili birimi, tabi olunan mali mevzuatı esas alarak harcama talimatı veya onay belgesini düzenler. Düzenlenen belge, alım yetkilisinin onayına sunulur. Bu belgeye, yaklaşık maliyet hesap cetveli ile varsa idari şartname, teknik şartname ve gerekli görülen diğer belgeler eklenir. (Merkezi Yönetim Harcama Belgeleri Hakkında Genel Tebliğ’de, 4734 sayılı Kanun’un 3’üncü maddesi kapsamında yapılacak alımlarda “onay belgesi” düzenlenmesi gerektiği ifade edilmektedir.)</a:t>
          </a:r>
          <a:endParaRPr lang="tr-TR" dirty="0"/>
        </a:p>
      </dgm:t>
    </dgm:pt>
    <dgm:pt modelId="{F0CA11B3-A3A7-482B-88EC-6CCEBA38BCB7}" type="parTrans" cxnId="{02E7327D-E08A-474E-AA3F-8480AD9FA1DC}">
      <dgm:prSet/>
      <dgm:spPr/>
      <dgm:t>
        <a:bodyPr/>
        <a:lstStyle/>
        <a:p>
          <a:endParaRPr lang="tr-TR"/>
        </a:p>
      </dgm:t>
    </dgm:pt>
    <dgm:pt modelId="{203D4E91-7D56-4F8F-9CFE-6E2138CB300A}" type="sibTrans" cxnId="{02E7327D-E08A-474E-AA3F-8480AD9FA1DC}">
      <dgm:prSet/>
      <dgm:spPr/>
      <dgm:t>
        <a:bodyPr/>
        <a:lstStyle/>
        <a:p>
          <a:endParaRPr lang="tr-TR"/>
        </a:p>
      </dgm:t>
    </dgm:pt>
    <dgm:pt modelId="{D81591E3-1A6D-4CB4-8EA3-9BCD21E8CCE1}">
      <dgm:prSet/>
      <dgm:spPr>
        <a:ln>
          <a:solidFill>
            <a:schemeClr val="accent1">
              <a:lumMod val="40000"/>
              <a:lumOff val="60000"/>
            </a:schemeClr>
          </a:solidFill>
        </a:ln>
      </dgm:spPr>
      <dgm:t>
        <a:bodyPr/>
        <a:lstStyle/>
        <a:p>
          <a:pPr rtl="0"/>
          <a:r>
            <a:rPr lang="tr-TR" b="0" i="0" dirty="0" smtClean="0"/>
            <a:t>Alım yetkilisi alımın niteliğini ve idarenin tabi olduğu mevzuatı esas alarak, alımın gerçekleştirilmesi için idari birim veya personel ya da alım komisyonunu (tek sayı olmak üzere en az üç üye) görevlendirebilir. </a:t>
          </a:r>
          <a:endParaRPr lang="tr-TR" dirty="0"/>
        </a:p>
      </dgm:t>
    </dgm:pt>
    <dgm:pt modelId="{C38EC585-FFCC-43B0-B33D-D1BE39662F98}" type="parTrans" cxnId="{9C032F4F-FEB3-4F5F-9320-30FC8599B58B}">
      <dgm:prSet/>
      <dgm:spPr/>
      <dgm:t>
        <a:bodyPr/>
        <a:lstStyle/>
        <a:p>
          <a:endParaRPr lang="tr-TR"/>
        </a:p>
      </dgm:t>
    </dgm:pt>
    <dgm:pt modelId="{8E019F15-AB48-4EE2-81A3-B752A7412422}" type="sibTrans" cxnId="{9C032F4F-FEB3-4F5F-9320-30FC8599B58B}">
      <dgm:prSet/>
      <dgm:spPr/>
      <dgm:t>
        <a:bodyPr/>
        <a:lstStyle/>
        <a:p>
          <a:endParaRPr lang="tr-TR"/>
        </a:p>
      </dgm:t>
    </dgm:pt>
    <dgm:pt modelId="{A3BB4009-2C06-4292-861F-6AEC8E459734}">
      <dgm:prSet/>
      <dgm:spPr/>
      <dgm:t>
        <a:bodyPr/>
        <a:lstStyle/>
        <a:p>
          <a:pPr rtl="0"/>
          <a:r>
            <a:rPr lang="tr-TR" b="0" i="0" dirty="0" smtClean="0"/>
            <a:t>(e) bendi kapsamındaki alımlar sonucunda “sözleşme” veya “protokol” ya da “mutat sözleşme” düzenlenir. Ancak idarenin tabi olduğu mevzuatın izin vermesi ve harcama talimatı veya onay belgesinde belirtilmesi kaydıyla sözleşme, protokol veya mutat sözleşme yapılmayabilir. Sözleşme ve protokolde bulunacak hususlar, alımın niteliği esas alınarak 4735 sayılı Kamu İhale Sözleşmeleri Kanunu’nun 7’nci maddesi göz önünde bulundurularak belirlenecektir.</a:t>
          </a:r>
          <a:endParaRPr lang="tr-TR" dirty="0"/>
        </a:p>
      </dgm:t>
    </dgm:pt>
    <dgm:pt modelId="{EFC2FB9D-189E-47D4-BDC1-D0BEEA83F547}" type="parTrans" cxnId="{55F9FC6B-8869-4B00-B6EF-3D5229581098}">
      <dgm:prSet/>
      <dgm:spPr/>
      <dgm:t>
        <a:bodyPr/>
        <a:lstStyle/>
        <a:p>
          <a:endParaRPr lang="tr-TR"/>
        </a:p>
      </dgm:t>
    </dgm:pt>
    <dgm:pt modelId="{A84A7453-9F8B-40B3-9E45-733D12E1D60D}" type="sibTrans" cxnId="{55F9FC6B-8869-4B00-B6EF-3D5229581098}">
      <dgm:prSet/>
      <dgm:spPr/>
      <dgm:t>
        <a:bodyPr/>
        <a:lstStyle/>
        <a:p>
          <a:endParaRPr lang="tr-TR"/>
        </a:p>
      </dgm:t>
    </dgm:pt>
    <dgm:pt modelId="{C004E6BE-7E5C-4F42-A1E5-BB31493EDE8E}">
      <dgm:prSet/>
      <dgm:spPr/>
      <dgm:t>
        <a:bodyPr/>
        <a:lstStyle/>
        <a:p>
          <a:pPr rtl="0"/>
          <a:r>
            <a:rPr lang="tr-TR" b="0" i="0" smtClean="0"/>
            <a:t>Yönetmelik kapsamında alım yapılabilecek kurumlarca bizzat üretilen mal ve hizmetlerin neler olduğuna ilişkin bilgileri   içeren listelerin ilgili Bakanlık veya üretimi gerçekleştiren kuruluş tarafından Kamu İhale Kurumunun belirlediği esaslara uygun 	olarak Elektronik Kamu Alımları Platformunda (EKAP) yayımlanacağı hüküm altına alınmıştır</a:t>
          </a:r>
          <a:endParaRPr lang="tr-TR"/>
        </a:p>
      </dgm:t>
    </dgm:pt>
    <dgm:pt modelId="{467BD3D3-E908-4D5B-80A9-F0A7EAD07BE4}" type="parTrans" cxnId="{2285E0CB-5805-4A60-9048-B898FF77B470}">
      <dgm:prSet/>
      <dgm:spPr/>
      <dgm:t>
        <a:bodyPr/>
        <a:lstStyle/>
        <a:p>
          <a:endParaRPr lang="tr-TR"/>
        </a:p>
      </dgm:t>
    </dgm:pt>
    <dgm:pt modelId="{F4514A76-B632-4CC2-A091-182270E8CCD3}" type="sibTrans" cxnId="{2285E0CB-5805-4A60-9048-B898FF77B470}">
      <dgm:prSet/>
      <dgm:spPr/>
      <dgm:t>
        <a:bodyPr/>
        <a:lstStyle/>
        <a:p>
          <a:endParaRPr lang="tr-TR"/>
        </a:p>
      </dgm:t>
    </dgm:pt>
    <dgm:pt modelId="{B6EF8136-B800-4130-BB29-F63B6794A52E}">
      <dgm:prSet/>
      <dgm:spPr/>
      <dgm:t>
        <a:bodyPr/>
        <a:lstStyle/>
        <a:p>
          <a:pPr rtl="0"/>
          <a:r>
            <a:rPr lang="tr-TR" b="0" i="0" smtClean="0"/>
            <a:t>(e) bendi kapsamındaki alımlarda ön ödeme yapılıp yapılamayacağı konusunun idarenin tabi olduğu malî mevzuat çerçevesinde değerlendirilmesi gerekmektedir. (Ön Ödeme Usul ve Esasları Hakkında Yönetmelik)</a:t>
          </a:r>
          <a:endParaRPr lang="tr-TR"/>
        </a:p>
      </dgm:t>
    </dgm:pt>
    <dgm:pt modelId="{6D6CF6B0-32F4-4462-80EF-0B3EB180EA92}" type="parTrans" cxnId="{EB2A0D41-79B5-474E-B27E-B6A8BAEB2A2F}">
      <dgm:prSet/>
      <dgm:spPr/>
      <dgm:t>
        <a:bodyPr/>
        <a:lstStyle/>
        <a:p>
          <a:endParaRPr lang="tr-TR"/>
        </a:p>
      </dgm:t>
    </dgm:pt>
    <dgm:pt modelId="{C4D1A3E7-189A-448A-8A1E-E27058BFF352}" type="sibTrans" cxnId="{EB2A0D41-79B5-474E-B27E-B6A8BAEB2A2F}">
      <dgm:prSet/>
      <dgm:spPr/>
      <dgm:t>
        <a:bodyPr/>
        <a:lstStyle/>
        <a:p>
          <a:endParaRPr lang="tr-TR"/>
        </a:p>
      </dgm:t>
    </dgm:pt>
    <dgm:pt modelId="{32FE1C2B-18F3-44F3-B02A-D6DEF7620D36}">
      <dgm:prSet/>
      <dgm:spPr/>
      <dgm:t>
        <a:bodyPr/>
        <a:lstStyle/>
        <a:p>
          <a:pPr rtl="0"/>
          <a:r>
            <a:rPr lang="tr-TR" b="0" i="0" smtClean="0"/>
            <a:t>5018 sayılı Kamu Malî Yönetimi ve Kontrol Kanunu ile diğer mevzuat kapsamında uygulanacak olan parasal sınırlar, faiz oranları ve alındı birimleri her yıl Hazine ve Maliye Bakanlığınca yayımlanan Parasal Sınırlar ve Oranları Hakkında Genel Tebliğ ile düzenlenmektedir. Bu Tebliğ’de ön ödeme parasal sınırları da yer almaktadır.</a:t>
          </a:r>
          <a:endParaRPr lang="tr-TR"/>
        </a:p>
      </dgm:t>
    </dgm:pt>
    <dgm:pt modelId="{301C540A-114F-485C-8770-EEEFB456545E}" type="parTrans" cxnId="{08259575-8135-477C-B49D-77735E19B3E6}">
      <dgm:prSet/>
      <dgm:spPr/>
      <dgm:t>
        <a:bodyPr/>
        <a:lstStyle/>
        <a:p>
          <a:endParaRPr lang="tr-TR"/>
        </a:p>
      </dgm:t>
    </dgm:pt>
    <dgm:pt modelId="{75D6D1C1-C113-4B28-A2B0-5A9DED10CF5A}" type="sibTrans" cxnId="{08259575-8135-477C-B49D-77735E19B3E6}">
      <dgm:prSet/>
      <dgm:spPr/>
      <dgm:t>
        <a:bodyPr/>
        <a:lstStyle/>
        <a:p>
          <a:endParaRPr lang="tr-TR"/>
        </a:p>
      </dgm:t>
    </dgm:pt>
    <dgm:pt modelId="{1A2EF7E7-C62B-4DA0-AF07-868E9F1EBCF9}" type="pres">
      <dgm:prSet presAssocID="{FB3D3E33-8F05-47B9-8DD0-094D424CC988}" presName="linear" presStyleCnt="0">
        <dgm:presLayoutVars>
          <dgm:animLvl val="lvl"/>
          <dgm:resizeHandles val="exact"/>
        </dgm:presLayoutVars>
      </dgm:prSet>
      <dgm:spPr/>
      <dgm:t>
        <a:bodyPr/>
        <a:lstStyle/>
        <a:p>
          <a:endParaRPr lang="tr-TR"/>
        </a:p>
      </dgm:t>
    </dgm:pt>
    <dgm:pt modelId="{1586CD43-A9F2-421F-B490-B03438CD5634}" type="pres">
      <dgm:prSet presAssocID="{81E52779-1B53-4988-B5FE-BC62223965A5}" presName="parentText" presStyleLbl="node1" presStyleIdx="0" presStyleCnt="6">
        <dgm:presLayoutVars>
          <dgm:chMax val="0"/>
          <dgm:bulletEnabled val="1"/>
        </dgm:presLayoutVars>
      </dgm:prSet>
      <dgm:spPr/>
      <dgm:t>
        <a:bodyPr/>
        <a:lstStyle/>
        <a:p>
          <a:endParaRPr lang="tr-TR"/>
        </a:p>
      </dgm:t>
    </dgm:pt>
    <dgm:pt modelId="{24FEA8C0-A40C-4F90-89CB-22DF74B8C973}" type="pres">
      <dgm:prSet presAssocID="{203D4E91-7D56-4F8F-9CFE-6E2138CB300A}" presName="spacer" presStyleCnt="0"/>
      <dgm:spPr/>
    </dgm:pt>
    <dgm:pt modelId="{F51570EB-A9EE-4057-AC73-C343BC15A58C}" type="pres">
      <dgm:prSet presAssocID="{D81591E3-1A6D-4CB4-8EA3-9BCD21E8CCE1}" presName="parentText" presStyleLbl="node1" presStyleIdx="1" presStyleCnt="6">
        <dgm:presLayoutVars>
          <dgm:chMax val="0"/>
          <dgm:bulletEnabled val="1"/>
        </dgm:presLayoutVars>
      </dgm:prSet>
      <dgm:spPr/>
      <dgm:t>
        <a:bodyPr/>
        <a:lstStyle/>
        <a:p>
          <a:endParaRPr lang="tr-TR"/>
        </a:p>
      </dgm:t>
    </dgm:pt>
    <dgm:pt modelId="{87695418-F11B-4563-8028-A67B0501591F}" type="pres">
      <dgm:prSet presAssocID="{8E019F15-AB48-4EE2-81A3-B752A7412422}" presName="spacer" presStyleCnt="0"/>
      <dgm:spPr/>
    </dgm:pt>
    <dgm:pt modelId="{60A55F65-44F3-48DD-A5EC-363D6F052508}" type="pres">
      <dgm:prSet presAssocID="{A3BB4009-2C06-4292-861F-6AEC8E459734}" presName="parentText" presStyleLbl="node1" presStyleIdx="2" presStyleCnt="6">
        <dgm:presLayoutVars>
          <dgm:chMax val="0"/>
          <dgm:bulletEnabled val="1"/>
        </dgm:presLayoutVars>
      </dgm:prSet>
      <dgm:spPr/>
      <dgm:t>
        <a:bodyPr/>
        <a:lstStyle/>
        <a:p>
          <a:endParaRPr lang="tr-TR"/>
        </a:p>
      </dgm:t>
    </dgm:pt>
    <dgm:pt modelId="{F0B07356-2469-48A8-81CD-038A39586A75}" type="pres">
      <dgm:prSet presAssocID="{A84A7453-9F8B-40B3-9E45-733D12E1D60D}" presName="spacer" presStyleCnt="0"/>
      <dgm:spPr/>
    </dgm:pt>
    <dgm:pt modelId="{ED7F5782-F8D8-4476-8193-1D1353CEC047}" type="pres">
      <dgm:prSet presAssocID="{C004E6BE-7E5C-4F42-A1E5-BB31493EDE8E}" presName="parentText" presStyleLbl="node1" presStyleIdx="3" presStyleCnt="6">
        <dgm:presLayoutVars>
          <dgm:chMax val="0"/>
          <dgm:bulletEnabled val="1"/>
        </dgm:presLayoutVars>
      </dgm:prSet>
      <dgm:spPr/>
      <dgm:t>
        <a:bodyPr/>
        <a:lstStyle/>
        <a:p>
          <a:endParaRPr lang="tr-TR"/>
        </a:p>
      </dgm:t>
    </dgm:pt>
    <dgm:pt modelId="{C8AEA088-6F9A-4365-86A5-78E065D457E6}" type="pres">
      <dgm:prSet presAssocID="{F4514A76-B632-4CC2-A091-182270E8CCD3}" presName="spacer" presStyleCnt="0"/>
      <dgm:spPr/>
    </dgm:pt>
    <dgm:pt modelId="{67C17555-2ECC-4EFE-A9E2-492323E2C672}" type="pres">
      <dgm:prSet presAssocID="{B6EF8136-B800-4130-BB29-F63B6794A52E}" presName="parentText" presStyleLbl="node1" presStyleIdx="4" presStyleCnt="6">
        <dgm:presLayoutVars>
          <dgm:chMax val="0"/>
          <dgm:bulletEnabled val="1"/>
        </dgm:presLayoutVars>
      </dgm:prSet>
      <dgm:spPr/>
      <dgm:t>
        <a:bodyPr/>
        <a:lstStyle/>
        <a:p>
          <a:endParaRPr lang="tr-TR"/>
        </a:p>
      </dgm:t>
    </dgm:pt>
    <dgm:pt modelId="{02B2A73C-81B3-48A5-B2B0-F7A80FB03860}" type="pres">
      <dgm:prSet presAssocID="{C4D1A3E7-189A-448A-8A1E-E27058BFF352}" presName="spacer" presStyleCnt="0"/>
      <dgm:spPr/>
    </dgm:pt>
    <dgm:pt modelId="{B7536312-254F-4659-AA9A-7D2F73D2C6CF}" type="pres">
      <dgm:prSet presAssocID="{32FE1C2B-18F3-44F3-B02A-D6DEF7620D36}" presName="parentText" presStyleLbl="node1" presStyleIdx="5" presStyleCnt="6">
        <dgm:presLayoutVars>
          <dgm:chMax val="0"/>
          <dgm:bulletEnabled val="1"/>
        </dgm:presLayoutVars>
      </dgm:prSet>
      <dgm:spPr/>
      <dgm:t>
        <a:bodyPr/>
        <a:lstStyle/>
        <a:p>
          <a:endParaRPr lang="tr-TR"/>
        </a:p>
      </dgm:t>
    </dgm:pt>
  </dgm:ptLst>
  <dgm:cxnLst>
    <dgm:cxn modelId="{EB2A0D41-79B5-474E-B27E-B6A8BAEB2A2F}" srcId="{FB3D3E33-8F05-47B9-8DD0-094D424CC988}" destId="{B6EF8136-B800-4130-BB29-F63B6794A52E}" srcOrd="4" destOrd="0" parTransId="{6D6CF6B0-32F4-4462-80EF-0B3EB180EA92}" sibTransId="{C4D1A3E7-189A-448A-8A1E-E27058BFF352}"/>
    <dgm:cxn modelId="{55F9FC6B-8869-4B00-B6EF-3D5229581098}" srcId="{FB3D3E33-8F05-47B9-8DD0-094D424CC988}" destId="{A3BB4009-2C06-4292-861F-6AEC8E459734}" srcOrd="2" destOrd="0" parTransId="{EFC2FB9D-189E-47D4-BDC1-D0BEEA83F547}" sibTransId="{A84A7453-9F8B-40B3-9E45-733D12E1D60D}"/>
    <dgm:cxn modelId="{39D5DC08-D7F0-4B26-921B-41FBF0FBE94B}" type="presOf" srcId="{32FE1C2B-18F3-44F3-B02A-D6DEF7620D36}" destId="{B7536312-254F-4659-AA9A-7D2F73D2C6CF}" srcOrd="0" destOrd="0" presId="urn:microsoft.com/office/officeart/2005/8/layout/vList2"/>
    <dgm:cxn modelId="{2285E0CB-5805-4A60-9048-B898FF77B470}" srcId="{FB3D3E33-8F05-47B9-8DD0-094D424CC988}" destId="{C004E6BE-7E5C-4F42-A1E5-BB31493EDE8E}" srcOrd="3" destOrd="0" parTransId="{467BD3D3-E908-4D5B-80A9-F0A7EAD07BE4}" sibTransId="{F4514A76-B632-4CC2-A091-182270E8CCD3}"/>
    <dgm:cxn modelId="{10DAA826-ECA3-4F8A-A13F-D602F0C26493}" type="presOf" srcId="{A3BB4009-2C06-4292-861F-6AEC8E459734}" destId="{60A55F65-44F3-48DD-A5EC-363D6F052508}" srcOrd="0" destOrd="0" presId="urn:microsoft.com/office/officeart/2005/8/layout/vList2"/>
    <dgm:cxn modelId="{ED2BEDEE-9824-45CB-9772-5828BC4D502B}" type="presOf" srcId="{FB3D3E33-8F05-47B9-8DD0-094D424CC988}" destId="{1A2EF7E7-C62B-4DA0-AF07-868E9F1EBCF9}" srcOrd="0" destOrd="0" presId="urn:microsoft.com/office/officeart/2005/8/layout/vList2"/>
    <dgm:cxn modelId="{3B75AD1B-AB68-45C6-8ACF-05E2932C2019}" type="presOf" srcId="{C004E6BE-7E5C-4F42-A1E5-BB31493EDE8E}" destId="{ED7F5782-F8D8-4476-8193-1D1353CEC047}" srcOrd="0" destOrd="0" presId="urn:microsoft.com/office/officeart/2005/8/layout/vList2"/>
    <dgm:cxn modelId="{02E7327D-E08A-474E-AA3F-8480AD9FA1DC}" srcId="{FB3D3E33-8F05-47B9-8DD0-094D424CC988}" destId="{81E52779-1B53-4988-B5FE-BC62223965A5}" srcOrd="0" destOrd="0" parTransId="{F0CA11B3-A3A7-482B-88EC-6CCEBA38BCB7}" sibTransId="{203D4E91-7D56-4F8F-9CFE-6E2138CB300A}"/>
    <dgm:cxn modelId="{D0C8AB4B-C964-494D-8C5F-94CBFA50151D}" type="presOf" srcId="{81E52779-1B53-4988-B5FE-BC62223965A5}" destId="{1586CD43-A9F2-421F-B490-B03438CD5634}" srcOrd="0" destOrd="0" presId="urn:microsoft.com/office/officeart/2005/8/layout/vList2"/>
    <dgm:cxn modelId="{08259575-8135-477C-B49D-77735E19B3E6}" srcId="{FB3D3E33-8F05-47B9-8DD0-094D424CC988}" destId="{32FE1C2B-18F3-44F3-B02A-D6DEF7620D36}" srcOrd="5" destOrd="0" parTransId="{301C540A-114F-485C-8770-EEEFB456545E}" sibTransId="{75D6D1C1-C113-4B28-A2B0-5A9DED10CF5A}"/>
    <dgm:cxn modelId="{980A339A-8617-4246-9B94-A5835A57C7E6}" type="presOf" srcId="{D81591E3-1A6D-4CB4-8EA3-9BCD21E8CCE1}" destId="{F51570EB-A9EE-4057-AC73-C343BC15A58C}" srcOrd="0" destOrd="0" presId="urn:microsoft.com/office/officeart/2005/8/layout/vList2"/>
    <dgm:cxn modelId="{9C032F4F-FEB3-4F5F-9320-30FC8599B58B}" srcId="{FB3D3E33-8F05-47B9-8DD0-094D424CC988}" destId="{D81591E3-1A6D-4CB4-8EA3-9BCD21E8CCE1}" srcOrd="1" destOrd="0" parTransId="{C38EC585-FFCC-43B0-B33D-D1BE39662F98}" sibTransId="{8E019F15-AB48-4EE2-81A3-B752A7412422}"/>
    <dgm:cxn modelId="{67E5F80F-A4D6-48A6-BF15-65C01E5C37A9}" type="presOf" srcId="{B6EF8136-B800-4130-BB29-F63B6794A52E}" destId="{67C17555-2ECC-4EFE-A9E2-492323E2C672}" srcOrd="0" destOrd="0" presId="urn:microsoft.com/office/officeart/2005/8/layout/vList2"/>
    <dgm:cxn modelId="{38D4E364-9352-41B6-B72C-1D40AB02611C}" type="presParOf" srcId="{1A2EF7E7-C62B-4DA0-AF07-868E9F1EBCF9}" destId="{1586CD43-A9F2-421F-B490-B03438CD5634}" srcOrd="0" destOrd="0" presId="urn:microsoft.com/office/officeart/2005/8/layout/vList2"/>
    <dgm:cxn modelId="{78D4B56C-1976-4DF6-96D6-E46925C7BC85}" type="presParOf" srcId="{1A2EF7E7-C62B-4DA0-AF07-868E9F1EBCF9}" destId="{24FEA8C0-A40C-4F90-89CB-22DF74B8C973}" srcOrd="1" destOrd="0" presId="urn:microsoft.com/office/officeart/2005/8/layout/vList2"/>
    <dgm:cxn modelId="{5A5C207D-D5C1-49E1-A9E1-409D83BB1321}" type="presParOf" srcId="{1A2EF7E7-C62B-4DA0-AF07-868E9F1EBCF9}" destId="{F51570EB-A9EE-4057-AC73-C343BC15A58C}" srcOrd="2" destOrd="0" presId="urn:microsoft.com/office/officeart/2005/8/layout/vList2"/>
    <dgm:cxn modelId="{E4D93FE0-74D0-442F-8656-FE4670FB4C1F}" type="presParOf" srcId="{1A2EF7E7-C62B-4DA0-AF07-868E9F1EBCF9}" destId="{87695418-F11B-4563-8028-A67B0501591F}" srcOrd="3" destOrd="0" presId="urn:microsoft.com/office/officeart/2005/8/layout/vList2"/>
    <dgm:cxn modelId="{E6A77696-6D2B-4C94-A744-E961E4260788}" type="presParOf" srcId="{1A2EF7E7-C62B-4DA0-AF07-868E9F1EBCF9}" destId="{60A55F65-44F3-48DD-A5EC-363D6F052508}" srcOrd="4" destOrd="0" presId="urn:microsoft.com/office/officeart/2005/8/layout/vList2"/>
    <dgm:cxn modelId="{C11C7D80-FE01-4400-A198-FFC0967B24BE}" type="presParOf" srcId="{1A2EF7E7-C62B-4DA0-AF07-868E9F1EBCF9}" destId="{F0B07356-2469-48A8-81CD-038A39586A75}" srcOrd="5" destOrd="0" presId="urn:microsoft.com/office/officeart/2005/8/layout/vList2"/>
    <dgm:cxn modelId="{2132A026-B104-48F1-AABF-90F0D6C9C15D}" type="presParOf" srcId="{1A2EF7E7-C62B-4DA0-AF07-868E9F1EBCF9}" destId="{ED7F5782-F8D8-4476-8193-1D1353CEC047}" srcOrd="6" destOrd="0" presId="urn:microsoft.com/office/officeart/2005/8/layout/vList2"/>
    <dgm:cxn modelId="{E6C23995-B5F8-4572-9554-3F1E0D1DEE02}" type="presParOf" srcId="{1A2EF7E7-C62B-4DA0-AF07-868E9F1EBCF9}" destId="{C8AEA088-6F9A-4365-86A5-78E065D457E6}" srcOrd="7" destOrd="0" presId="urn:microsoft.com/office/officeart/2005/8/layout/vList2"/>
    <dgm:cxn modelId="{CC7BBCBC-8050-4A9B-93CA-BCF4F199E58E}" type="presParOf" srcId="{1A2EF7E7-C62B-4DA0-AF07-868E9F1EBCF9}" destId="{67C17555-2ECC-4EFE-A9E2-492323E2C672}" srcOrd="8" destOrd="0" presId="urn:microsoft.com/office/officeart/2005/8/layout/vList2"/>
    <dgm:cxn modelId="{7A4A4F45-6E00-4755-98DC-7AC45B520A31}" type="presParOf" srcId="{1A2EF7E7-C62B-4DA0-AF07-868E9F1EBCF9}" destId="{02B2A73C-81B3-48A5-B2B0-F7A80FB03860}" srcOrd="9" destOrd="0" presId="urn:microsoft.com/office/officeart/2005/8/layout/vList2"/>
    <dgm:cxn modelId="{A622D067-1284-40EE-8D71-410D1120935A}" type="presParOf" srcId="{1A2EF7E7-C62B-4DA0-AF07-868E9F1EBCF9}" destId="{B7536312-254F-4659-AA9A-7D2F73D2C6C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401A32-E3E8-406A-8A3C-538AA20F75CB}"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tr-TR"/>
        </a:p>
      </dgm:t>
    </dgm:pt>
    <dgm:pt modelId="{845B0AA1-4884-43C9-A681-34951D2308B9}">
      <dgm:prSet custT="1"/>
      <dgm:spPr>
        <a:solidFill>
          <a:schemeClr val="accent2">
            <a:lumMod val="75000"/>
          </a:schemeClr>
        </a:solidFill>
      </dgm:spPr>
      <dgm:t>
        <a:bodyPr/>
        <a:lstStyle/>
        <a:p>
          <a:pPr rtl="0"/>
          <a:r>
            <a:rPr lang="tr-TR" sz="2000" b="0" i="0" dirty="0" smtClean="0"/>
            <a:t>Merkezi Yönetim Harcama Belgeleri Yönetmeliğine göre;</a:t>
          </a:r>
          <a:endParaRPr lang="tr-TR" sz="2000" dirty="0"/>
        </a:p>
      </dgm:t>
    </dgm:pt>
    <dgm:pt modelId="{2B69887E-85F5-4DAE-BBDD-004A014FC431}" type="parTrans" cxnId="{69B69D03-EACF-4DCC-938D-A8FF4E755400}">
      <dgm:prSet/>
      <dgm:spPr/>
      <dgm:t>
        <a:bodyPr/>
        <a:lstStyle/>
        <a:p>
          <a:endParaRPr lang="tr-TR"/>
        </a:p>
      </dgm:t>
    </dgm:pt>
    <dgm:pt modelId="{E658F12E-15FD-4F24-BB6A-B20CAD24986B}" type="sibTrans" cxnId="{69B69D03-EACF-4DCC-938D-A8FF4E755400}">
      <dgm:prSet/>
      <dgm:spPr/>
      <dgm:t>
        <a:bodyPr/>
        <a:lstStyle/>
        <a:p>
          <a:endParaRPr lang="tr-TR"/>
        </a:p>
      </dgm:t>
    </dgm:pt>
    <dgm:pt modelId="{7D4BC3F4-6FDC-4ECB-8A83-634383417A21}">
      <dgm:prSet custT="1"/>
      <dgm:spPr>
        <a:solidFill>
          <a:schemeClr val="accent2">
            <a:lumMod val="75000"/>
          </a:schemeClr>
        </a:solidFill>
      </dgm:spPr>
      <dgm:t>
        <a:bodyPr/>
        <a:lstStyle/>
        <a:p>
          <a:pPr rtl="0"/>
          <a:r>
            <a:rPr lang="tr-TR" sz="1400" b="0" i="0" dirty="0" smtClean="0"/>
            <a:t>Mal ve hizmet bedellerinin bir defadan fazla tahakkuk ettirilmesi halinde, onay belgesinin protokole bağlanması gereken alımlarda protokolün ilk ödemeye ait ödeme belgesine bağlanacağına da yer verilmiştir</a:t>
          </a:r>
          <a:endParaRPr lang="tr-TR" sz="1400" dirty="0"/>
        </a:p>
      </dgm:t>
    </dgm:pt>
    <dgm:pt modelId="{54E4A0E1-9AF6-4829-9ABE-1277B0ECF4D1}" type="parTrans" cxnId="{6F3E4143-0983-4FEE-880B-B47C90C52E82}">
      <dgm:prSet/>
      <dgm:spPr/>
      <dgm:t>
        <a:bodyPr/>
        <a:lstStyle/>
        <a:p>
          <a:endParaRPr lang="tr-TR"/>
        </a:p>
      </dgm:t>
    </dgm:pt>
    <dgm:pt modelId="{2C37D77D-BA56-4947-B1B2-B5E77176F8EA}" type="sibTrans" cxnId="{6F3E4143-0983-4FEE-880B-B47C90C52E82}">
      <dgm:prSet/>
      <dgm:spPr/>
      <dgm:t>
        <a:bodyPr/>
        <a:lstStyle/>
        <a:p>
          <a:endParaRPr lang="tr-TR"/>
        </a:p>
      </dgm:t>
    </dgm:pt>
    <dgm:pt modelId="{5D5C6224-0FD8-4E7F-9893-996B1C3C1299}" type="pres">
      <dgm:prSet presAssocID="{F5401A32-E3E8-406A-8A3C-538AA20F75CB}" presName="CompostProcess" presStyleCnt="0">
        <dgm:presLayoutVars>
          <dgm:dir/>
          <dgm:resizeHandles val="exact"/>
        </dgm:presLayoutVars>
      </dgm:prSet>
      <dgm:spPr/>
      <dgm:t>
        <a:bodyPr/>
        <a:lstStyle/>
        <a:p>
          <a:endParaRPr lang="tr-TR"/>
        </a:p>
      </dgm:t>
    </dgm:pt>
    <dgm:pt modelId="{15F8FAB3-153A-4EC7-A7C6-C042A05DA4A1}" type="pres">
      <dgm:prSet presAssocID="{F5401A32-E3E8-406A-8A3C-538AA20F75CB}" presName="arrow" presStyleLbl="bgShp" presStyleIdx="0" presStyleCnt="1"/>
      <dgm:spPr/>
    </dgm:pt>
    <dgm:pt modelId="{2F4FF086-EC98-4DCF-86D3-D4BDDECCB48E}" type="pres">
      <dgm:prSet presAssocID="{F5401A32-E3E8-406A-8A3C-538AA20F75CB}" presName="linearProcess" presStyleCnt="0"/>
      <dgm:spPr/>
    </dgm:pt>
    <dgm:pt modelId="{C925248A-489F-4889-BE1E-9405B83D224B}" type="pres">
      <dgm:prSet presAssocID="{845B0AA1-4884-43C9-A681-34951D2308B9}" presName="textNode" presStyleLbl="node1" presStyleIdx="0" presStyleCnt="2">
        <dgm:presLayoutVars>
          <dgm:bulletEnabled val="1"/>
        </dgm:presLayoutVars>
      </dgm:prSet>
      <dgm:spPr/>
      <dgm:t>
        <a:bodyPr/>
        <a:lstStyle/>
        <a:p>
          <a:endParaRPr lang="tr-TR"/>
        </a:p>
      </dgm:t>
    </dgm:pt>
    <dgm:pt modelId="{087209FC-7C3E-40A4-8211-69B488D4F44A}" type="pres">
      <dgm:prSet presAssocID="{E658F12E-15FD-4F24-BB6A-B20CAD24986B}" presName="sibTrans" presStyleCnt="0"/>
      <dgm:spPr/>
    </dgm:pt>
    <dgm:pt modelId="{C2C5A338-DB58-49A8-832A-A331E017393C}" type="pres">
      <dgm:prSet presAssocID="{7D4BC3F4-6FDC-4ECB-8A83-634383417A21}" presName="textNode" presStyleLbl="node1" presStyleIdx="1" presStyleCnt="2" custScaleX="105440">
        <dgm:presLayoutVars>
          <dgm:bulletEnabled val="1"/>
        </dgm:presLayoutVars>
      </dgm:prSet>
      <dgm:spPr/>
      <dgm:t>
        <a:bodyPr/>
        <a:lstStyle/>
        <a:p>
          <a:endParaRPr lang="tr-TR"/>
        </a:p>
      </dgm:t>
    </dgm:pt>
  </dgm:ptLst>
  <dgm:cxnLst>
    <dgm:cxn modelId="{69B69D03-EACF-4DCC-938D-A8FF4E755400}" srcId="{F5401A32-E3E8-406A-8A3C-538AA20F75CB}" destId="{845B0AA1-4884-43C9-A681-34951D2308B9}" srcOrd="0" destOrd="0" parTransId="{2B69887E-85F5-4DAE-BBDD-004A014FC431}" sibTransId="{E658F12E-15FD-4F24-BB6A-B20CAD24986B}"/>
    <dgm:cxn modelId="{6F3E4143-0983-4FEE-880B-B47C90C52E82}" srcId="{F5401A32-E3E8-406A-8A3C-538AA20F75CB}" destId="{7D4BC3F4-6FDC-4ECB-8A83-634383417A21}" srcOrd="1" destOrd="0" parTransId="{54E4A0E1-9AF6-4829-9ABE-1277B0ECF4D1}" sibTransId="{2C37D77D-BA56-4947-B1B2-B5E77176F8EA}"/>
    <dgm:cxn modelId="{5F9BA0D2-DB9D-41F0-82E7-F04C5080636C}" type="presOf" srcId="{F5401A32-E3E8-406A-8A3C-538AA20F75CB}" destId="{5D5C6224-0FD8-4E7F-9893-996B1C3C1299}" srcOrd="0" destOrd="0" presId="urn:microsoft.com/office/officeart/2005/8/layout/hProcess9"/>
    <dgm:cxn modelId="{C9C15886-75A5-4458-8441-EBA8C9E70307}" type="presOf" srcId="{7D4BC3F4-6FDC-4ECB-8A83-634383417A21}" destId="{C2C5A338-DB58-49A8-832A-A331E017393C}" srcOrd="0" destOrd="0" presId="urn:microsoft.com/office/officeart/2005/8/layout/hProcess9"/>
    <dgm:cxn modelId="{B7296E07-BE0A-4153-AA0C-FE3079D05E07}" type="presOf" srcId="{845B0AA1-4884-43C9-A681-34951D2308B9}" destId="{C925248A-489F-4889-BE1E-9405B83D224B}" srcOrd="0" destOrd="0" presId="urn:microsoft.com/office/officeart/2005/8/layout/hProcess9"/>
    <dgm:cxn modelId="{74B33519-24FD-4954-92A7-C4753B0715C2}" type="presParOf" srcId="{5D5C6224-0FD8-4E7F-9893-996B1C3C1299}" destId="{15F8FAB3-153A-4EC7-A7C6-C042A05DA4A1}" srcOrd="0" destOrd="0" presId="urn:microsoft.com/office/officeart/2005/8/layout/hProcess9"/>
    <dgm:cxn modelId="{50DF5C6E-7BC8-4049-A439-C540B2D706AA}" type="presParOf" srcId="{5D5C6224-0FD8-4E7F-9893-996B1C3C1299}" destId="{2F4FF086-EC98-4DCF-86D3-D4BDDECCB48E}" srcOrd="1" destOrd="0" presId="urn:microsoft.com/office/officeart/2005/8/layout/hProcess9"/>
    <dgm:cxn modelId="{C3C48308-98ED-473F-8B9D-73F10C7A8B13}" type="presParOf" srcId="{2F4FF086-EC98-4DCF-86D3-D4BDDECCB48E}" destId="{C925248A-489F-4889-BE1E-9405B83D224B}" srcOrd="0" destOrd="0" presId="urn:microsoft.com/office/officeart/2005/8/layout/hProcess9"/>
    <dgm:cxn modelId="{8622D6AC-27ED-4013-B583-53D56EC905CC}" type="presParOf" srcId="{2F4FF086-EC98-4DCF-86D3-D4BDDECCB48E}" destId="{087209FC-7C3E-40A4-8211-69B488D4F44A}" srcOrd="1" destOrd="0" presId="urn:microsoft.com/office/officeart/2005/8/layout/hProcess9"/>
    <dgm:cxn modelId="{6A062D82-9E62-45B4-BDC1-FB422BF671C5}" type="presParOf" srcId="{2F4FF086-EC98-4DCF-86D3-D4BDDECCB48E}" destId="{C2C5A338-DB58-49A8-832A-A331E017393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A9B3FA-46AE-4924-9CE8-32B6F7CB2480}" type="doc">
      <dgm:prSet loTypeId="urn:microsoft.com/office/officeart/2005/8/layout/process1" loCatId="process" qsTypeId="urn:microsoft.com/office/officeart/2005/8/quickstyle/3d3" qsCatId="3D" csTypeId="urn:microsoft.com/office/officeart/2005/8/colors/accent1_2" csCatId="accent1" phldr="1"/>
      <dgm:spPr/>
      <dgm:t>
        <a:bodyPr/>
        <a:lstStyle/>
        <a:p>
          <a:endParaRPr lang="tr-TR"/>
        </a:p>
      </dgm:t>
    </dgm:pt>
    <dgm:pt modelId="{8F23234C-4929-4FFD-B63A-0D3DB5A75F87}">
      <dgm:prSet/>
      <dgm:spPr>
        <a:solidFill>
          <a:schemeClr val="accent2">
            <a:lumMod val="75000"/>
          </a:schemeClr>
        </a:solidFill>
      </dgm:spPr>
      <dgm:t>
        <a:bodyPr/>
        <a:lstStyle/>
        <a:p>
          <a:pPr rtl="0"/>
          <a:r>
            <a:rPr lang="tr-TR" b="0" i="0" smtClean="0"/>
            <a:t>Dayanağı olan mevzuat hükümlerine uygun olarak hazırlanan protokol taslakları imzalanmadan önce İç Kontrol ve Ön Mali Kontrole İlişkin Usul ve Esaslarda belirtilen parasal limitleri aşması halinde </a:t>
          </a:r>
          <a:endParaRPr lang="tr-TR"/>
        </a:p>
      </dgm:t>
    </dgm:pt>
    <dgm:pt modelId="{26A2F92D-D044-4EF0-9B63-35291A0F1666}" type="parTrans" cxnId="{CE4E15F2-A763-41CD-B60A-277C3C9D0CA6}">
      <dgm:prSet/>
      <dgm:spPr/>
      <dgm:t>
        <a:bodyPr/>
        <a:lstStyle/>
        <a:p>
          <a:endParaRPr lang="tr-TR"/>
        </a:p>
      </dgm:t>
    </dgm:pt>
    <dgm:pt modelId="{0FEA5934-B48D-4D92-8366-DC72772A8D79}" type="sibTrans" cxnId="{CE4E15F2-A763-41CD-B60A-277C3C9D0CA6}">
      <dgm:prSet/>
      <dgm:spPr/>
      <dgm:t>
        <a:bodyPr/>
        <a:lstStyle/>
        <a:p>
          <a:endParaRPr lang="tr-TR"/>
        </a:p>
      </dgm:t>
    </dgm:pt>
    <dgm:pt modelId="{C2711BDE-3B4F-4529-B239-791B6B2631EF}">
      <dgm:prSet/>
      <dgm:spPr>
        <a:solidFill>
          <a:schemeClr val="accent2">
            <a:lumMod val="75000"/>
          </a:schemeClr>
        </a:solidFill>
      </dgm:spPr>
      <dgm:t>
        <a:bodyPr/>
        <a:lstStyle/>
        <a:p>
          <a:pPr rtl="0"/>
          <a:r>
            <a:rPr lang="tr-TR" b="0" i="0" smtClean="0"/>
            <a:t>ön mali kontrolü yapılmak üzere </a:t>
          </a:r>
          <a:endParaRPr lang="tr-TR"/>
        </a:p>
      </dgm:t>
    </dgm:pt>
    <dgm:pt modelId="{F23AC1D5-50CD-4524-8801-B93B4ABF9974}" type="parTrans" cxnId="{25F4F0B4-4F7C-4D0C-8CB7-D3C5351ADC52}">
      <dgm:prSet/>
      <dgm:spPr/>
      <dgm:t>
        <a:bodyPr/>
        <a:lstStyle/>
        <a:p>
          <a:endParaRPr lang="tr-TR"/>
        </a:p>
      </dgm:t>
    </dgm:pt>
    <dgm:pt modelId="{294A1CB2-8A96-4FC0-B9B7-5CB5C1D0939D}" type="sibTrans" cxnId="{25F4F0B4-4F7C-4D0C-8CB7-D3C5351ADC52}">
      <dgm:prSet/>
      <dgm:spPr/>
      <dgm:t>
        <a:bodyPr/>
        <a:lstStyle/>
        <a:p>
          <a:endParaRPr lang="tr-TR"/>
        </a:p>
      </dgm:t>
    </dgm:pt>
    <dgm:pt modelId="{927D1FEB-4FC7-4508-A71F-5EC4E00FA508}">
      <dgm:prSet/>
      <dgm:spPr>
        <a:solidFill>
          <a:schemeClr val="accent2">
            <a:lumMod val="75000"/>
          </a:schemeClr>
        </a:solidFill>
      </dgm:spPr>
      <dgm:t>
        <a:bodyPr/>
        <a:lstStyle/>
        <a:p>
          <a:pPr rtl="0"/>
          <a:r>
            <a:rPr lang="tr-TR" b="0" i="0" smtClean="0"/>
            <a:t>Strateji Geliştirme Başkanlığına gönderilmektedir. </a:t>
          </a:r>
          <a:endParaRPr lang="tr-TR"/>
        </a:p>
      </dgm:t>
    </dgm:pt>
    <dgm:pt modelId="{02CE0B9C-C904-4585-96C1-D50DDA58A25E}" type="parTrans" cxnId="{32ECA7D3-2AA8-4660-BE67-2847E6667582}">
      <dgm:prSet/>
      <dgm:spPr/>
      <dgm:t>
        <a:bodyPr/>
        <a:lstStyle/>
        <a:p>
          <a:endParaRPr lang="tr-TR"/>
        </a:p>
      </dgm:t>
    </dgm:pt>
    <dgm:pt modelId="{07E7C8FE-6AE1-4B32-82E8-BF256F6703A3}" type="sibTrans" cxnId="{32ECA7D3-2AA8-4660-BE67-2847E6667582}">
      <dgm:prSet/>
      <dgm:spPr/>
      <dgm:t>
        <a:bodyPr/>
        <a:lstStyle/>
        <a:p>
          <a:endParaRPr lang="tr-TR"/>
        </a:p>
      </dgm:t>
    </dgm:pt>
    <dgm:pt modelId="{10DFD0B6-46A5-41C6-BAD0-1B81600EB547}" type="pres">
      <dgm:prSet presAssocID="{E0A9B3FA-46AE-4924-9CE8-32B6F7CB2480}" presName="Name0" presStyleCnt="0">
        <dgm:presLayoutVars>
          <dgm:dir/>
          <dgm:resizeHandles val="exact"/>
        </dgm:presLayoutVars>
      </dgm:prSet>
      <dgm:spPr/>
      <dgm:t>
        <a:bodyPr/>
        <a:lstStyle/>
        <a:p>
          <a:endParaRPr lang="tr-TR"/>
        </a:p>
      </dgm:t>
    </dgm:pt>
    <dgm:pt modelId="{C42C94E6-4A89-4E5E-A6ED-FCDDB49FAF65}" type="pres">
      <dgm:prSet presAssocID="{8F23234C-4929-4FFD-B63A-0D3DB5A75F87}" presName="node" presStyleLbl="node1" presStyleIdx="0" presStyleCnt="3" custScaleX="140111" custScaleY="81490">
        <dgm:presLayoutVars>
          <dgm:bulletEnabled val="1"/>
        </dgm:presLayoutVars>
      </dgm:prSet>
      <dgm:spPr/>
      <dgm:t>
        <a:bodyPr/>
        <a:lstStyle/>
        <a:p>
          <a:endParaRPr lang="tr-TR"/>
        </a:p>
      </dgm:t>
    </dgm:pt>
    <dgm:pt modelId="{7D98E2EE-A43F-42E2-9D27-16B46C93E306}" type="pres">
      <dgm:prSet presAssocID="{0FEA5934-B48D-4D92-8366-DC72772A8D79}" presName="sibTrans" presStyleLbl="sibTrans2D1" presStyleIdx="0" presStyleCnt="2"/>
      <dgm:spPr/>
      <dgm:t>
        <a:bodyPr/>
        <a:lstStyle/>
        <a:p>
          <a:endParaRPr lang="tr-TR"/>
        </a:p>
      </dgm:t>
    </dgm:pt>
    <dgm:pt modelId="{EAD1F496-80C6-41B0-BCE6-CDD2222BC6E8}" type="pres">
      <dgm:prSet presAssocID="{0FEA5934-B48D-4D92-8366-DC72772A8D79}" presName="connectorText" presStyleLbl="sibTrans2D1" presStyleIdx="0" presStyleCnt="2"/>
      <dgm:spPr/>
      <dgm:t>
        <a:bodyPr/>
        <a:lstStyle/>
        <a:p>
          <a:endParaRPr lang="tr-TR"/>
        </a:p>
      </dgm:t>
    </dgm:pt>
    <dgm:pt modelId="{209356A4-EE3D-4A5B-8E04-9B07EA7CD793}" type="pres">
      <dgm:prSet presAssocID="{C2711BDE-3B4F-4529-B239-791B6B2631EF}" presName="node" presStyleLbl="node1" presStyleIdx="1" presStyleCnt="3" custScaleX="120005" custScaleY="83881">
        <dgm:presLayoutVars>
          <dgm:bulletEnabled val="1"/>
        </dgm:presLayoutVars>
      </dgm:prSet>
      <dgm:spPr/>
      <dgm:t>
        <a:bodyPr/>
        <a:lstStyle/>
        <a:p>
          <a:endParaRPr lang="tr-TR"/>
        </a:p>
      </dgm:t>
    </dgm:pt>
    <dgm:pt modelId="{1AC60BF6-14CA-4814-8084-001E576968E0}" type="pres">
      <dgm:prSet presAssocID="{294A1CB2-8A96-4FC0-B9B7-5CB5C1D0939D}" presName="sibTrans" presStyleLbl="sibTrans2D1" presStyleIdx="1" presStyleCnt="2"/>
      <dgm:spPr/>
      <dgm:t>
        <a:bodyPr/>
        <a:lstStyle/>
        <a:p>
          <a:endParaRPr lang="tr-TR"/>
        </a:p>
      </dgm:t>
    </dgm:pt>
    <dgm:pt modelId="{AE6AAB9A-EBE7-426C-B117-A43926FA604A}" type="pres">
      <dgm:prSet presAssocID="{294A1CB2-8A96-4FC0-B9B7-5CB5C1D0939D}" presName="connectorText" presStyleLbl="sibTrans2D1" presStyleIdx="1" presStyleCnt="2"/>
      <dgm:spPr/>
      <dgm:t>
        <a:bodyPr/>
        <a:lstStyle/>
        <a:p>
          <a:endParaRPr lang="tr-TR"/>
        </a:p>
      </dgm:t>
    </dgm:pt>
    <dgm:pt modelId="{2B46B621-CBD8-4F78-970D-00D4A0936244}" type="pres">
      <dgm:prSet presAssocID="{927D1FEB-4FC7-4508-A71F-5EC4E00FA508}" presName="node" presStyleLbl="node1" presStyleIdx="2" presStyleCnt="3" custScaleX="106910">
        <dgm:presLayoutVars>
          <dgm:bulletEnabled val="1"/>
        </dgm:presLayoutVars>
      </dgm:prSet>
      <dgm:spPr/>
      <dgm:t>
        <a:bodyPr/>
        <a:lstStyle/>
        <a:p>
          <a:endParaRPr lang="tr-TR"/>
        </a:p>
      </dgm:t>
    </dgm:pt>
  </dgm:ptLst>
  <dgm:cxnLst>
    <dgm:cxn modelId="{6A07E6D2-2C97-486D-AA8E-1D0F2CB41694}" type="presOf" srcId="{E0A9B3FA-46AE-4924-9CE8-32B6F7CB2480}" destId="{10DFD0B6-46A5-41C6-BAD0-1B81600EB547}" srcOrd="0" destOrd="0" presId="urn:microsoft.com/office/officeart/2005/8/layout/process1"/>
    <dgm:cxn modelId="{A9293C45-84E9-4869-9E1A-0F55BF596198}" type="presOf" srcId="{C2711BDE-3B4F-4529-B239-791B6B2631EF}" destId="{209356A4-EE3D-4A5B-8E04-9B07EA7CD793}" srcOrd="0" destOrd="0" presId="urn:microsoft.com/office/officeart/2005/8/layout/process1"/>
    <dgm:cxn modelId="{1F6C3DD3-D082-4899-9967-B17139CC34F7}" type="presOf" srcId="{927D1FEB-4FC7-4508-A71F-5EC4E00FA508}" destId="{2B46B621-CBD8-4F78-970D-00D4A0936244}" srcOrd="0" destOrd="0" presId="urn:microsoft.com/office/officeart/2005/8/layout/process1"/>
    <dgm:cxn modelId="{3F396BF7-CC34-47D7-84CF-5B9BD0464CAF}" type="presOf" srcId="{0FEA5934-B48D-4D92-8366-DC72772A8D79}" destId="{7D98E2EE-A43F-42E2-9D27-16B46C93E306}" srcOrd="0" destOrd="0" presId="urn:microsoft.com/office/officeart/2005/8/layout/process1"/>
    <dgm:cxn modelId="{CE4E15F2-A763-41CD-B60A-277C3C9D0CA6}" srcId="{E0A9B3FA-46AE-4924-9CE8-32B6F7CB2480}" destId="{8F23234C-4929-4FFD-B63A-0D3DB5A75F87}" srcOrd="0" destOrd="0" parTransId="{26A2F92D-D044-4EF0-9B63-35291A0F1666}" sibTransId="{0FEA5934-B48D-4D92-8366-DC72772A8D79}"/>
    <dgm:cxn modelId="{5E5905D8-E289-40BC-8024-311303DDB0E2}" type="presOf" srcId="{0FEA5934-B48D-4D92-8366-DC72772A8D79}" destId="{EAD1F496-80C6-41B0-BCE6-CDD2222BC6E8}" srcOrd="1" destOrd="0" presId="urn:microsoft.com/office/officeart/2005/8/layout/process1"/>
    <dgm:cxn modelId="{32ECA7D3-2AA8-4660-BE67-2847E6667582}" srcId="{E0A9B3FA-46AE-4924-9CE8-32B6F7CB2480}" destId="{927D1FEB-4FC7-4508-A71F-5EC4E00FA508}" srcOrd="2" destOrd="0" parTransId="{02CE0B9C-C904-4585-96C1-D50DDA58A25E}" sibTransId="{07E7C8FE-6AE1-4B32-82E8-BF256F6703A3}"/>
    <dgm:cxn modelId="{2F461B8D-5803-4A7E-8B78-DA02AA253EB3}" type="presOf" srcId="{294A1CB2-8A96-4FC0-B9B7-5CB5C1D0939D}" destId="{1AC60BF6-14CA-4814-8084-001E576968E0}" srcOrd="0" destOrd="0" presId="urn:microsoft.com/office/officeart/2005/8/layout/process1"/>
    <dgm:cxn modelId="{25F4F0B4-4F7C-4D0C-8CB7-D3C5351ADC52}" srcId="{E0A9B3FA-46AE-4924-9CE8-32B6F7CB2480}" destId="{C2711BDE-3B4F-4529-B239-791B6B2631EF}" srcOrd="1" destOrd="0" parTransId="{F23AC1D5-50CD-4524-8801-B93B4ABF9974}" sibTransId="{294A1CB2-8A96-4FC0-B9B7-5CB5C1D0939D}"/>
    <dgm:cxn modelId="{77208058-0A4B-4903-AEA9-098E9891D187}" type="presOf" srcId="{294A1CB2-8A96-4FC0-B9B7-5CB5C1D0939D}" destId="{AE6AAB9A-EBE7-426C-B117-A43926FA604A}" srcOrd="1" destOrd="0" presId="urn:microsoft.com/office/officeart/2005/8/layout/process1"/>
    <dgm:cxn modelId="{9EF84F29-65FF-4702-8D19-C098D2B43660}" type="presOf" srcId="{8F23234C-4929-4FFD-B63A-0D3DB5A75F87}" destId="{C42C94E6-4A89-4E5E-A6ED-FCDDB49FAF65}" srcOrd="0" destOrd="0" presId="urn:microsoft.com/office/officeart/2005/8/layout/process1"/>
    <dgm:cxn modelId="{E44FC6D4-55D0-40F6-9C47-5393CC9FA9EF}" type="presParOf" srcId="{10DFD0B6-46A5-41C6-BAD0-1B81600EB547}" destId="{C42C94E6-4A89-4E5E-A6ED-FCDDB49FAF65}" srcOrd="0" destOrd="0" presId="urn:microsoft.com/office/officeart/2005/8/layout/process1"/>
    <dgm:cxn modelId="{785F30EF-B508-42C2-9821-FCFFAD6DC39E}" type="presParOf" srcId="{10DFD0B6-46A5-41C6-BAD0-1B81600EB547}" destId="{7D98E2EE-A43F-42E2-9D27-16B46C93E306}" srcOrd="1" destOrd="0" presId="urn:microsoft.com/office/officeart/2005/8/layout/process1"/>
    <dgm:cxn modelId="{9F409C12-EDD4-4668-A63C-1DB26F88953D}" type="presParOf" srcId="{7D98E2EE-A43F-42E2-9D27-16B46C93E306}" destId="{EAD1F496-80C6-41B0-BCE6-CDD2222BC6E8}" srcOrd="0" destOrd="0" presId="urn:microsoft.com/office/officeart/2005/8/layout/process1"/>
    <dgm:cxn modelId="{FA5CBB2A-9693-4A52-9050-ED9B7067A03F}" type="presParOf" srcId="{10DFD0B6-46A5-41C6-BAD0-1B81600EB547}" destId="{209356A4-EE3D-4A5B-8E04-9B07EA7CD793}" srcOrd="2" destOrd="0" presId="urn:microsoft.com/office/officeart/2005/8/layout/process1"/>
    <dgm:cxn modelId="{F1793533-694A-42E4-AE0C-0F2C3421D3F8}" type="presParOf" srcId="{10DFD0B6-46A5-41C6-BAD0-1B81600EB547}" destId="{1AC60BF6-14CA-4814-8084-001E576968E0}" srcOrd="3" destOrd="0" presId="urn:microsoft.com/office/officeart/2005/8/layout/process1"/>
    <dgm:cxn modelId="{6662A5F7-D739-4626-A252-DB6692186A43}" type="presParOf" srcId="{1AC60BF6-14CA-4814-8084-001E576968E0}" destId="{AE6AAB9A-EBE7-426C-B117-A43926FA604A}" srcOrd="0" destOrd="0" presId="urn:microsoft.com/office/officeart/2005/8/layout/process1"/>
    <dgm:cxn modelId="{90E22A25-5516-458A-B603-82FD393FD3AB}" type="presParOf" srcId="{10DFD0B6-46A5-41C6-BAD0-1B81600EB547}" destId="{2B46B621-CBD8-4F78-970D-00D4A093624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B3ED8-3EDC-4498-BA87-BF64C51BC2D2}">
      <dsp:nvSpPr>
        <dsp:cNvPr id="0" name=""/>
        <dsp:cNvSpPr/>
      </dsp:nvSpPr>
      <dsp:spPr>
        <a:xfrm>
          <a:off x="0" y="319047"/>
          <a:ext cx="7736202" cy="539023"/>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b="1" i="0" kern="1200" dirty="0" smtClean="0"/>
            <a:t>1- </a:t>
          </a:r>
          <a:r>
            <a:rPr lang="tr-TR" sz="1200" b="0" i="0" kern="1200" dirty="0" smtClean="0"/>
            <a:t>İstisnai alımlar mevzuat hükümleri</a:t>
          </a:r>
          <a:endParaRPr lang="tr-TR" sz="1200" kern="1200" dirty="0"/>
        </a:p>
      </dsp:txBody>
      <dsp:txXfrm>
        <a:off x="26313" y="345360"/>
        <a:ext cx="7683576" cy="486397"/>
      </dsp:txXfrm>
    </dsp:sp>
    <dsp:sp modelId="{02975042-C1C5-4805-8224-AA5C5F386656}">
      <dsp:nvSpPr>
        <dsp:cNvPr id="0" name=""/>
        <dsp:cNvSpPr/>
      </dsp:nvSpPr>
      <dsp:spPr>
        <a:xfrm>
          <a:off x="41514" y="917619"/>
          <a:ext cx="7717997" cy="650982"/>
        </a:xfrm>
        <a:prstGeom prst="roundRect">
          <a:avLst/>
        </a:prstGeom>
        <a:solidFill>
          <a:schemeClr val="tx1">
            <a:lumMod val="6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b="1" i="0" kern="1200" dirty="0" smtClean="0"/>
            <a:t>2- 4734 sayılı Kamu İhale Kanunu'nun 3’üncü maddesinin (e) bendine göre yapılacak alımlar hakkında genel bilgilendirme</a:t>
          </a:r>
          <a:endParaRPr lang="tr-TR" sz="1200" b="1" kern="1200" dirty="0"/>
        </a:p>
      </dsp:txBody>
      <dsp:txXfrm>
        <a:off x="73292" y="949397"/>
        <a:ext cx="7654441" cy="587426"/>
      </dsp:txXfrm>
    </dsp:sp>
    <dsp:sp modelId="{301E0F8F-99C2-461F-93EB-ABECB24EB56C}">
      <dsp:nvSpPr>
        <dsp:cNvPr id="0" name=""/>
        <dsp:cNvSpPr/>
      </dsp:nvSpPr>
      <dsp:spPr>
        <a:xfrm>
          <a:off x="0" y="1648738"/>
          <a:ext cx="7660012" cy="568905"/>
        </a:xfrm>
        <a:prstGeom prst="roundRect">
          <a:avLst/>
        </a:prstGeom>
        <a:solidFill>
          <a:schemeClr val="accent2">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b="1" i="0" kern="1200" dirty="0" smtClean="0"/>
            <a:t>3- </a:t>
          </a:r>
          <a:r>
            <a:rPr lang="tr-TR" sz="1200" b="0" i="0" kern="1200" dirty="0" smtClean="0"/>
            <a:t>4734 sayılı Kamu İhale Kanunu'nun 3’üncü maddesinin (f) bendine göre yapılacak alımlar hakkında genel bilgilendirme</a:t>
          </a:r>
          <a:endParaRPr lang="tr-TR" sz="1200" kern="1200" dirty="0"/>
        </a:p>
      </dsp:txBody>
      <dsp:txXfrm>
        <a:off x="27772" y="1676510"/>
        <a:ext cx="7604468" cy="513361"/>
      </dsp:txXfrm>
    </dsp:sp>
    <dsp:sp modelId="{B4A09A34-F099-46E4-8891-0E564281E2C2}">
      <dsp:nvSpPr>
        <dsp:cNvPr id="0" name=""/>
        <dsp:cNvSpPr/>
      </dsp:nvSpPr>
      <dsp:spPr>
        <a:xfrm>
          <a:off x="66461" y="2311670"/>
          <a:ext cx="7524200" cy="590713"/>
        </a:xfrm>
        <a:prstGeom prst="round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b="1" i="0" kern="1200" dirty="0" smtClean="0"/>
            <a:t>4-</a:t>
          </a:r>
          <a:r>
            <a:rPr lang="tr-TR" sz="1200" b="0" i="0" kern="1200" dirty="0" smtClean="0"/>
            <a:t> 6306 sayılı Afet Riski Altındaki Alanların Dönüştürülmesi Hakkında Kanun çerçevesinde yapılacak alımlar</a:t>
          </a:r>
          <a:endParaRPr lang="tr-TR" sz="1200" kern="1200" dirty="0"/>
        </a:p>
      </dsp:txBody>
      <dsp:txXfrm>
        <a:off x="95297" y="2340506"/>
        <a:ext cx="7466528" cy="533041"/>
      </dsp:txXfrm>
    </dsp:sp>
    <dsp:sp modelId="{5770754B-0F3A-4E03-BEF9-D82C06697188}">
      <dsp:nvSpPr>
        <dsp:cNvPr id="0" name=""/>
        <dsp:cNvSpPr/>
      </dsp:nvSpPr>
      <dsp:spPr>
        <a:xfrm>
          <a:off x="13147" y="2979845"/>
          <a:ext cx="7771070" cy="394042"/>
        </a:xfrm>
        <a:prstGeom prst="roundRect">
          <a:avLst/>
        </a:prstGeom>
        <a:solidFill>
          <a:srgbClr val="002060"/>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b="1" i="0" kern="1200" dirty="0" smtClean="0"/>
            <a:t>5-</a:t>
          </a:r>
          <a:r>
            <a:rPr lang="tr-TR" sz="1200" b="0" i="0" kern="1200" dirty="0" smtClean="0"/>
            <a:t> Protokol ile yapılan alımların ödenmesinde aranacak belgeler</a:t>
          </a:r>
          <a:endParaRPr lang="tr-TR" sz="1200" kern="1200" dirty="0"/>
        </a:p>
      </dsp:txBody>
      <dsp:txXfrm>
        <a:off x="32383" y="2999081"/>
        <a:ext cx="7732598" cy="355570"/>
      </dsp:txXfrm>
    </dsp:sp>
    <dsp:sp modelId="{EDFA2B3E-B572-44D9-ACE7-F566A6A48543}">
      <dsp:nvSpPr>
        <dsp:cNvPr id="0" name=""/>
        <dsp:cNvSpPr/>
      </dsp:nvSpPr>
      <dsp:spPr>
        <a:xfrm>
          <a:off x="0" y="3491519"/>
          <a:ext cx="7782918" cy="324024"/>
        </a:xfrm>
        <a:prstGeom prst="roundRect">
          <a:avLst/>
        </a:prstGeom>
        <a:solidFill>
          <a:schemeClr val="tx1">
            <a:lumMod val="50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b="1" i="0" kern="1200" dirty="0" smtClean="0"/>
            <a:t>6-</a:t>
          </a:r>
          <a:r>
            <a:rPr lang="tr-TR" sz="1200" b="0" i="0" kern="1200" dirty="0" smtClean="0"/>
            <a:t> Protokol taslaklarının hazırlanırken dikkat edilmesi gereken hususlar</a:t>
          </a:r>
          <a:endParaRPr lang="tr-TR" sz="1200" kern="1200" dirty="0"/>
        </a:p>
      </dsp:txBody>
      <dsp:txXfrm>
        <a:off x="15818" y="3507337"/>
        <a:ext cx="7751282" cy="292388"/>
      </dsp:txXfrm>
    </dsp:sp>
    <dsp:sp modelId="{8E26CEB9-6F22-4AB7-A176-6E3EA6085B07}">
      <dsp:nvSpPr>
        <dsp:cNvPr id="0" name=""/>
        <dsp:cNvSpPr/>
      </dsp:nvSpPr>
      <dsp:spPr>
        <a:xfrm>
          <a:off x="0" y="3869287"/>
          <a:ext cx="7707402" cy="319845"/>
        </a:xfrm>
        <a:prstGeom prst="roundRect">
          <a:avLst/>
        </a:prstGeom>
        <a:solidFill>
          <a:srgbClr val="00B050"/>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b="1" i="0" kern="1200" dirty="0" smtClean="0"/>
            <a:t>7-</a:t>
          </a:r>
          <a:r>
            <a:rPr lang="tr-TR" sz="1200" b="0" i="0" kern="1200" dirty="0" smtClean="0"/>
            <a:t> Ön mali kontrol için gerekli belgeler</a:t>
          </a:r>
          <a:endParaRPr lang="tr-TR" sz="1200" kern="1200" dirty="0"/>
        </a:p>
      </dsp:txBody>
      <dsp:txXfrm>
        <a:off x="15614" y="3884901"/>
        <a:ext cx="7676174" cy="288617"/>
      </dsp:txXfrm>
    </dsp:sp>
    <dsp:sp modelId="{CC36BB43-D070-4660-8342-BEABE563803A}">
      <dsp:nvSpPr>
        <dsp:cNvPr id="0" name=""/>
        <dsp:cNvSpPr/>
      </dsp:nvSpPr>
      <dsp:spPr>
        <a:xfrm>
          <a:off x="0" y="4305131"/>
          <a:ext cx="7671763" cy="362820"/>
        </a:xfrm>
        <a:prstGeom prst="roundRect">
          <a:avLst/>
        </a:prstGeom>
        <a:solidFill>
          <a:schemeClr val="accent1">
            <a:lumMod val="50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b="1" i="0" kern="1200" dirty="0" smtClean="0"/>
            <a:t>8- </a:t>
          </a:r>
          <a:r>
            <a:rPr lang="tr-TR" sz="1200" b="0" i="0" kern="1200" dirty="0" smtClean="0"/>
            <a:t>Örnek Protokol</a:t>
          </a:r>
          <a:endParaRPr lang="tr-TR" sz="1200" kern="1200" dirty="0"/>
        </a:p>
      </dsp:txBody>
      <dsp:txXfrm>
        <a:off x="17711" y="4322842"/>
        <a:ext cx="7636341" cy="32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3BF7B-3549-4526-8097-5D98FA014638}">
      <dsp:nvSpPr>
        <dsp:cNvPr id="0" name=""/>
        <dsp:cNvSpPr/>
      </dsp:nvSpPr>
      <dsp:spPr>
        <a:xfrm>
          <a:off x="0" y="0"/>
          <a:ext cx="882565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777EF-4F91-4DC3-91BB-D658AE5A2170}">
      <dsp:nvSpPr>
        <dsp:cNvPr id="0" name=""/>
        <dsp:cNvSpPr/>
      </dsp:nvSpPr>
      <dsp:spPr>
        <a:xfrm>
          <a:off x="0" y="0"/>
          <a:ext cx="8825658"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1" i="0" kern="1200" dirty="0" smtClean="0">
              <a:solidFill>
                <a:schemeClr val="bg1">
                  <a:lumMod val="95000"/>
                  <a:lumOff val="5000"/>
                </a:schemeClr>
              </a:solidFill>
            </a:rPr>
            <a:t>1-Mal ve hizmet alımları ile yapım işleri 4734 sayılı Kamu İhale Kanununda sayılan usullere göre ihale edilirken; </a:t>
          </a:r>
          <a:endParaRPr lang="tr-TR" sz="1800" b="1" kern="1200" dirty="0">
            <a:solidFill>
              <a:schemeClr val="bg1">
                <a:lumMod val="95000"/>
                <a:lumOff val="5000"/>
              </a:schemeClr>
            </a:solidFill>
          </a:endParaRPr>
        </a:p>
      </dsp:txBody>
      <dsp:txXfrm>
        <a:off x="0" y="0"/>
        <a:ext cx="8825658" cy="895350"/>
      </dsp:txXfrm>
    </dsp:sp>
    <dsp:sp modelId="{3BFED32E-1A0F-43C9-A49E-6CC481359586}">
      <dsp:nvSpPr>
        <dsp:cNvPr id="0" name=""/>
        <dsp:cNvSpPr/>
      </dsp:nvSpPr>
      <dsp:spPr>
        <a:xfrm>
          <a:off x="0" y="895350"/>
          <a:ext cx="882565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6E090-AB7A-426F-A1F0-EDDB8D8EC13E}">
      <dsp:nvSpPr>
        <dsp:cNvPr id="0" name=""/>
        <dsp:cNvSpPr/>
      </dsp:nvSpPr>
      <dsp:spPr>
        <a:xfrm>
          <a:off x="0" y="895350"/>
          <a:ext cx="8825658"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0" i="0" kern="1200" dirty="0" smtClean="0"/>
            <a:t>"istisna" kapsamındaki alımlar bakanlığımız ile kamu hizmet sunucuları arasında düzenlenen protokol (yazılı anlaşma)'ya göre yapılmaktadır.</a:t>
          </a:r>
          <a:endParaRPr lang="tr-TR" sz="1800" b="0" kern="1200" dirty="0"/>
        </a:p>
      </dsp:txBody>
      <dsp:txXfrm>
        <a:off x="0" y="895350"/>
        <a:ext cx="8825658" cy="895350"/>
      </dsp:txXfrm>
    </dsp:sp>
    <dsp:sp modelId="{B8CF52B2-5287-4477-835E-6F54FC1C61CA}">
      <dsp:nvSpPr>
        <dsp:cNvPr id="0" name=""/>
        <dsp:cNvSpPr/>
      </dsp:nvSpPr>
      <dsp:spPr>
        <a:xfrm>
          <a:off x="0" y="1790700"/>
          <a:ext cx="882565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2E349-C4BD-49BE-9318-46AF7331A1BA}">
      <dsp:nvSpPr>
        <dsp:cNvPr id="0" name=""/>
        <dsp:cNvSpPr/>
      </dsp:nvSpPr>
      <dsp:spPr>
        <a:xfrm>
          <a:off x="0" y="1790700"/>
          <a:ext cx="8825658"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1" i="0" kern="1200" dirty="0" smtClean="0">
              <a:solidFill>
                <a:schemeClr val="bg1">
                  <a:lumMod val="95000"/>
                  <a:lumOff val="5000"/>
                </a:schemeClr>
              </a:solidFill>
            </a:rPr>
            <a:t>2-Ceza ve ihalelerden yasaklama hükümleri hariç, 4734 sayılı kamu ihale kanununa tâbi olmayan mal ve hizmet alımları ile yapım işlerini gösteren istisnaya ilişkin hükümler;</a:t>
          </a:r>
          <a:endParaRPr lang="tr-TR" sz="1800" b="1" kern="1200" dirty="0">
            <a:solidFill>
              <a:schemeClr val="bg1">
                <a:lumMod val="95000"/>
                <a:lumOff val="5000"/>
              </a:schemeClr>
            </a:solidFill>
          </a:endParaRPr>
        </a:p>
      </dsp:txBody>
      <dsp:txXfrm>
        <a:off x="0" y="1790700"/>
        <a:ext cx="8825658" cy="895350"/>
      </dsp:txXfrm>
    </dsp:sp>
    <dsp:sp modelId="{E45EA441-3CA3-468E-A672-22EE42AEC490}">
      <dsp:nvSpPr>
        <dsp:cNvPr id="0" name=""/>
        <dsp:cNvSpPr/>
      </dsp:nvSpPr>
      <dsp:spPr>
        <a:xfrm>
          <a:off x="0" y="2686050"/>
          <a:ext cx="882565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1D322-A70A-424C-8ADD-D28A97E51DC1}">
      <dsp:nvSpPr>
        <dsp:cNvPr id="0" name=""/>
        <dsp:cNvSpPr/>
      </dsp:nvSpPr>
      <dsp:spPr>
        <a:xfrm>
          <a:off x="0" y="2686050"/>
          <a:ext cx="8825658"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0" i="0" kern="1200" dirty="0" smtClean="0"/>
            <a:t>Kanunun 3. maddesi ile geçici 4. maddesinde düzenlenmiştir. </a:t>
          </a:r>
          <a:endParaRPr lang="tr-TR" sz="1800" kern="1200" dirty="0"/>
        </a:p>
      </dsp:txBody>
      <dsp:txXfrm>
        <a:off x="0" y="2686050"/>
        <a:ext cx="8825658" cy="895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94112-CD2C-4E13-B8E8-ED3FC372BD66}">
      <dsp:nvSpPr>
        <dsp:cNvPr id="0" name=""/>
        <dsp:cNvSpPr/>
      </dsp:nvSpPr>
      <dsp:spPr>
        <a:xfrm>
          <a:off x="4030763" y="1919322"/>
          <a:ext cx="1686734" cy="1258728"/>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tr-TR" sz="2800" b="1" kern="1200" dirty="0" smtClean="0"/>
            <a:t>Protokol</a:t>
          </a:r>
          <a:endParaRPr lang="tr-TR" sz="2800" b="1" kern="1200" dirty="0"/>
        </a:p>
      </dsp:txBody>
      <dsp:txXfrm>
        <a:off x="4092209" y="1980768"/>
        <a:ext cx="1563842" cy="1135836"/>
      </dsp:txXfrm>
    </dsp:sp>
    <dsp:sp modelId="{06908416-1F99-4228-A75D-4BC4C2B1485D}">
      <dsp:nvSpPr>
        <dsp:cNvPr id="0" name=""/>
        <dsp:cNvSpPr/>
      </dsp:nvSpPr>
      <dsp:spPr>
        <a:xfrm rot="16163737">
          <a:off x="4586576" y="1641355"/>
          <a:ext cx="555963" cy="0"/>
        </a:xfrm>
        <a:custGeom>
          <a:avLst/>
          <a:gdLst/>
          <a:ahLst/>
          <a:cxnLst/>
          <a:rect l="0" t="0" r="0" b="0"/>
          <a:pathLst>
            <a:path>
              <a:moveTo>
                <a:pt x="0" y="0"/>
              </a:moveTo>
              <a:lnTo>
                <a:pt x="555963"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D3E669-B55A-4E65-89FB-41CF353C40D3}">
      <dsp:nvSpPr>
        <dsp:cNvPr id="0" name=""/>
        <dsp:cNvSpPr/>
      </dsp:nvSpPr>
      <dsp:spPr>
        <a:xfrm>
          <a:off x="3156797" y="-4639"/>
          <a:ext cx="3395226" cy="1368028"/>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tr-TR" sz="1800" b="1" kern="1200" dirty="0" smtClean="0"/>
            <a:t>6306 sayılı Afet Riski Altındaki Alanların Dönüştürülmesi Hakkında Kanuna göre yapılan alımlar</a:t>
          </a:r>
          <a:endParaRPr lang="tr-TR" sz="1800" b="1" kern="1200" dirty="0"/>
        </a:p>
      </dsp:txBody>
      <dsp:txXfrm>
        <a:off x="3223579" y="62143"/>
        <a:ext cx="3261662" cy="1234464"/>
      </dsp:txXfrm>
    </dsp:sp>
    <dsp:sp modelId="{75E6392F-C854-4A25-AC4B-B9AE4557F905}">
      <dsp:nvSpPr>
        <dsp:cNvPr id="0" name=""/>
        <dsp:cNvSpPr/>
      </dsp:nvSpPr>
      <dsp:spPr>
        <a:xfrm rot="346344">
          <a:off x="5715376" y="2676003"/>
          <a:ext cx="836400" cy="0"/>
        </a:xfrm>
        <a:custGeom>
          <a:avLst/>
          <a:gdLst/>
          <a:ahLst/>
          <a:cxnLst/>
          <a:rect l="0" t="0" r="0" b="0"/>
          <a:pathLst>
            <a:path>
              <a:moveTo>
                <a:pt x="0" y="0"/>
              </a:moveTo>
              <a:lnTo>
                <a:pt x="836400"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8FB6500-24E8-4D2F-9642-7BB647706710}">
      <dsp:nvSpPr>
        <dsp:cNvPr id="0" name=""/>
        <dsp:cNvSpPr/>
      </dsp:nvSpPr>
      <dsp:spPr>
        <a:xfrm>
          <a:off x="6549656" y="2276798"/>
          <a:ext cx="3537153" cy="1240101"/>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tr-TR" sz="1800" b="1" kern="1200" dirty="0" smtClean="0"/>
            <a:t>Kamu İhale Kanununun 3. </a:t>
          </a:r>
          <a:r>
            <a:rPr lang="tr-TR" sz="1800" b="1" kern="1200" dirty="0" err="1" smtClean="0"/>
            <a:t>md.</a:t>
          </a:r>
          <a:r>
            <a:rPr lang="tr-TR" sz="1800" b="1" kern="1200" dirty="0" smtClean="0"/>
            <a:t> (f) bendine göre yapılan alımlar</a:t>
          </a:r>
          <a:endParaRPr lang="tr-TR" sz="1800" b="1" kern="1200" dirty="0"/>
        </a:p>
      </dsp:txBody>
      <dsp:txXfrm>
        <a:off x="6610193" y="2337335"/>
        <a:ext cx="3416079" cy="1119027"/>
      </dsp:txXfrm>
    </dsp:sp>
    <dsp:sp modelId="{4F289972-F319-4553-B3B4-1E51DB7560B3}">
      <dsp:nvSpPr>
        <dsp:cNvPr id="0" name=""/>
        <dsp:cNvSpPr/>
      </dsp:nvSpPr>
      <dsp:spPr>
        <a:xfrm rot="10465190">
          <a:off x="2996667" y="2681480"/>
          <a:ext cx="1036552" cy="0"/>
        </a:xfrm>
        <a:custGeom>
          <a:avLst/>
          <a:gdLst/>
          <a:ahLst/>
          <a:cxnLst/>
          <a:rect l="0" t="0" r="0" b="0"/>
          <a:pathLst>
            <a:path>
              <a:moveTo>
                <a:pt x="0" y="0"/>
              </a:moveTo>
              <a:lnTo>
                <a:pt x="1036552"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7138FA-112E-4341-8BE6-58C4550E31B0}">
      <dsp:nvSpPr>
        <dsp:cNvPr id="0" name=""/>
        <dsp:cNvSpPr/>
      </dsp:nvSpPr>
      <dsp:spPr>
        <a:xfrm>
          <a:off x="0" y="2263164"/>
          <a:ext cx="2999123" cy="123044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tr-TR" sz="1600" b="1" kern="1200" dirty="0" smtClean="0"/>
            <a:t>Kamu İhale Kanunun 3. md (e) bendine göre yapılan alımlar</a:t>
          </a:r>
          <a:endParaRPr lang="tr-TR" sz="1600" b="1" kern="1200" dirty="0"/>
        </a:p>
      </dsp:txBody>
      <dsp:txXfrm>
        <a:off x="60065" y="2323229"/>
        <a:ext cx="2878993" cy="1110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DCFC8-C7E0-414F-A29B-6EBCD2BD1C69}">
      <dsp:nvSpPr>
        <dsp:cNvPr id="0" name=""/>
        <dsp:cNvSpPr/>
      </dsp:nvSpPr>
      <dsp:spPr>
        <a:xfrm>
          <a:off x="0" y="71024"/>
          <a:ext cx="8946541" cy="961802"/>
        </a:xfrm>
        <a:prstGeom prst="roundRect">
          <a:avLst/>
        </a:prstGeom>
        <a:solidFill>
          <a:schemeClr val="accent2">
            <a:lumMod val="50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0" i="0" kern="1200" dirty="0" smtClean="0"/>
            <a:t>Kamu İhale Kanununun 3. maddesinin (e) Bendine Göre Yapılacak Alımlarda Uygulanacak Usul ve Esaslara İlişkin Yönetmelik Kapsamında Yapılabilecek Alımlar Şunlardır: </a:t>
          </a:r>
          <a:endParaRPr lang="tr-TR" sz="1500" kern="1200" dirty="0"/>
        </a:p>
      </dsp:txBody>
      <dsp:txXfrm>
        <a:off x="46951" y="117975"/>
        <a:ext cx="8852639" cy="867900"/>
      </dsp:txXfrm>
    </dsp:sp>
    <dsp:sp modelId="{192E4BD8-B50B-4D2B-A673-CF6F10B10323}">
      <dsp:nvSpPr>
        <dsp:cNvPr id="0" name=""/>
        <dsp:cNvSpPr/>
      </dsp:nvSpPr>
      <dsp:spPr>
        <a:xfrm>
          <a:off x="0" y="1032827"/>
          <a:ext cx="8946541" cy="329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53" tIns="19050" rIns="106680" bIns="19050" numCol="1" spcCol="1270" anchor="t" anchorCtr="0">
          <a:noAutofit/>
        </a:bodyPr>
        <a:lstStyle/>
        <a:p>
          <a:pPr marL="114300" lvl="1" indent="-114300" algn="l" defTabSz="533400" rtl="0">
            <a:lnSpc>
              <a:spcPct val="90000"/>
            </a:lnSpc>
            <a:spcBef>
              <a:spcPct val="0"/>
            </a:spcBef>
            <a:spcAft>
              <a:spcPct val="20000"/>
            </a:spcAft>
            <a:buChar char="••"/>
          </a:pPr>
          <a:endParaRPr lang="tr-TR" sz="1200" kern="1200"/>
        </a:p>
        <a:p>
          <a:pPr marL="114300" lvl="1" indent="-114300" algn="l" defTabSz="533400" rtl="0">
            <a:lnSpc>
              <a:spcPct val="90000"/>
            </a:lnSpc>
            <a:spcBef>
              <a:spcPct val="0"/>
            </a:spcBef>
            <a:spcAft>
              <a:spcPct val="20000"/>
            </a:spcAft>
            <a:buChar char="••"/>
          </a:pPr>
          <a:r>
            <a:rPr lang="tr-TR" sz="1200" b="0" i="0" kern="1200" dirty="0" smtClean="0"/>
            <a:t>Adalet Bakanlığına bağlı ceza infaz kurumları ile tutukevleri iş yurtlarından yapılacak mal ve hizmet alımları,</a:t>
          </a:r>
          <a:endParaRPr lang="tr-TR" sz="1200" kern="1200" dirty="0"/>
        </a:p>
        <a:p>
          <a:pPr marL="114300" lvl="1" indent="-114300" algn="l" defTabSz="533400" rtl="0">
            <a:lnSpc>
              <a:spcPct val="90000"/>
            </a:lnSpc>
            <a:spcBef>
              <a:spcPct val="0"/>
            </a:spcBef>
            <a:spcAft>
              <a:spcPct val="20000"/>
            </a:spcAft>
            <a:buChar char="••"/>
          </a:pPr>
          <a:r>
            <a:rPr lang="tr-TR" sz="1200" b="0" i="0" kern="1200" smtClean="0"/>
            <a:t>Sosyal Hizmetler ve Çocuk Esirgeme Kurumuna bağlı huzurevleri ve yetiştirme yurtlarından yapılacak mal ve hizmet alımları,</a:t>
          </a:r>
          <a:endParaRPr lang="tr-TR" sz="1200" kern="1200"/>
        </a:p>
        <a:p>
          <a:pPr marL="114300" lvl="1" indent="-114300" algn="l" defTabSz="533400" rtl="0">
            <a:lnSpc>
              <a:spcPct val="90000"/>
            </a:lnSpc>
            <a:spcBef>
              <a:spcPct val="0"/>
            </a:spcBef>
            <a:spcAft>
              <a:spcPct val="20000"/>
            </a:spcAft>
            <a:buChar char="••"/>
          </a:pPr>
          <a:r>
            <a:rPr lang="tr-TR" sz="1200" b="0" i="0" kern="1200" smtClean="0"/>
            <a:t>Millî Eğitim Bakanlığına bağlı üretim yapan okullar ve merkezlerden yapılacak mal ve hizmet alımları,</a:t>
          </a:r>
          <a:endParaRPr lang="tr-TR" sz="1200" kern="1200"/>
        </a:p>
        <a:p>
          <a:pPr marL="114300" lvl="1" indent="-114300" algn="l" defTabSz="533400" rtl="0">
            <a:lnSpc>
              <a:spcPct val="90000"/>
            </a:lnSpc>
            <a:spcBef>
              <a:spcPct val="0"/>
            </a:spcBef>
            <a:spcAft>
              <a:spcPct val="20000"/>
            </a:spcAft>
            <a:buChar char="••"/>
          </a:pPr>
          <a:r>
            <a:rPr lang="tr-TR" sz="1200" b="0" i="0" kern="1200" smtClean="0"/>
            <a:t>Gıda, Tarım ve Hayvancılık Bakanlığına (Tarım ve Köy işleri Bakanlığı) bağlı enstitü ve üretme istasyonlarından yapılacak mal ve hizmet alımları,</a:t>
          </a:r>
          <a:endParaRPr lang="tr-TR" sz="1200" kern="1200"/>
        </a:p>
        <a:p>
          <a:pPr marL="114300" lvl="1" indent="-114300" algn="l" defTabSz="533400" rtl="0">
            <a:lnSpc>
              <a:spcPct val="90000"/>
            </a:lnSpc>
            <a:spcBef>
              <a:spcPct val="0"/>
            </a:spcBef>
            <a:spcAft>
              <a:spcPct val="20000"/>
            </a:spcAft>
            <a:buChar char="••"/>
          </a:pPr>
          <a:r>
            <a:rPr lang="tr-TR" sz="1200" b="0" i="0" kern="1200" smtClean="0"/>
            <a:t>Başbakanlık Basımevi İşletmesinden yapılacak mal ve hizmetler alımları,</a:t>
          </a:r>
          <a:endParaRPr lang="tr-TR" sz="1200" kern="1200"/>
        </a:p>
        <a:p>
          <a:pPr marL="114300" lvl="1" indent="-114300" algn="l" defTabSz="533400" rtl="0">
            <a:lnSpc>
              <a:spcPct val="90000"/>
            </a:lnSpc>
            <a:spcBef>
              <a:spcPct val="0"/>
            </a:spcBef>
            <a:spcAft>
              <a:spcPct val="20000"/>
            </a:spcAft>
            <a:buChar char="••"/>
          </a:pPr>
          <a:r>
            <a:rPr lang="tr-TR" sz="1200" b="0" i="0" kern="1200" smtClean="0"/>
            <a:t>Türkiye Cumhuriyeti Devlet Demiryolları İşletmesi Genel Müdürlüğünden yük, yolcu veya liman hizmetleri için yapılacak alımlar,</a:t>
          </a:r>
          <a:endParaRPr lang="tr-TR" sz="1200" kern="1200"/>
        </a:p>
        <a:p>
          <a:pPr marL="114300" lvl="1" indent="-114300" algn="l" defTabSz="533400" rtl="0">
            <a:lnSpc>
              <a:spcPct val="90000"/>
            </a:lnSpc>
            <a:spcBef>
              <a:spcPct val="0"/>
            </a:spcBef>
            <a:spcAft>
              <a:spcPct val="20000"/>
            </a:spcAft>
            <a:buChar char="••"/>
          </a:pPr>
          <a:r>
            <a:rPr lang="tr-TR" sz="1200" b="0" i="0" kern="1200" smtClean="0"/>
            <a:t>Tasfiye Hizmetleri Genel Müdürlüğünden (Tasfiye İşleri Döner Sermaye İşletmeleri Genel Müdürlüğü) yapılacak akaryakıt ve taşıt alımları,</a:t>
          </a:r>
          <a:endParaRPr lang="tr-TR" sz="1200" kern="1200"/>
        </a:p>
        <a:p>
          <a:pPr marL="114300" lvl="1" indent="-114300" algn="l" defTabSz="533400" rtl="0">
            <a:lnSpc>
              <a:spcPct val="90000"/>
            </a:lnSpc>
            <a:spcBef>
              <a:spcPct val="0"/>
            </a:spcBef>
            <a:spcAft>
              <a:spcPct val="20000"/>
            </a:spcAft>
            <a:buChar char="••"/>
          </a:pPr>
          <a:r>
            <a:rPr lang="tr-TR" sz="1200" b="0" i="0" kern="1200" smtClean="0"/>
            <a:t>Türkiye Bilimsel ve Teknolojik Araştırma Kurumundan araştırma-geliştirme faaliyetleri kapsamında yapılacak mal, hizmet ve danışmanlık hizmet alımları,</a:t>
          </a:r>
          <a:endParaRPr lang="tr-TR" sz="1200" kern="1200"/>
        </a:p>
        <a:p>
          <a:pPr marL="114300" lvl="1" indent="-114300" algn="l" defTabSz="533400" rtl="0">
            <a:lnSpc>
              <a:spcPct val="90000"/>
            </a:lnSpc>
            <a:spcBef>
              <a:spcPct val="0"/>
            </a:spcBef>
            <a:spcAft>
              <a:spcPct val="20000"/>
            </a:spcAft>
            <a:buChar char="••"/>
          </a:pPr>
          <a:r>
            <a:rPr lang="tr-TR" sz="1200" b="0" i="0" kern="1200" smtClean="0"/>
            <a:t>Et ve Süt Kurumu (Et ve Balık Kurumu) Genel Müdürlüğünden yapılacak et ve et ürünleri alımları,</a:t>
          </a:r>
          <a:endParaRPr lang="tr-TR" sz="1200" kern="1200"/>
        </a:p>
        <a:p>
          <a:pPr marL="114300" lvl="1" indent="-114300" algn="l" defTabSz="533400" rtl="0">
            <a:lnSpc>
              <a:spcPct val="90000"/>
            </a:lnSpc>
            <a:spcBef>
              <a:spcPct val="0"/>
            </a:spcBef>
            <a:spcAft>
              <a:spcPct val="20000"/>
            </a:spcAft>
            <a:buChar char="••"/>
          </a:pPr>
          <a:r>
            <a:rPr lang="tr-TR" sz="1200" b="0" i="0" kern="1200" smtClean="0"/>
            <a:t>Ray üstünde çeken ve çekilen araçlar için Makine ve Kimya Endüstrisi Kurumu Genel Müdürlüğünden yapılacak tekerlek ve tekerlek takımları alımları.</a:t>
          </a:r>
          <a:endParaRPr lang="tr-TR" sz="1200" kern="1200"/>
        </a:p>
      </dsp:txBody>
      <dsp:txXfrm>
        <a:off x="0" y="1032827"/>
        <a:ext cx="8946541" cy="3291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31E70-5F9A-4B30-8554-F4DD06E8CBF0}">
      <dsp:nvSpPr>
        <dsp:cNvPr id="0" name=""/>
        <dsp:cNvSpPr/>
      </dsp:nvSpPr>
      <dsp:spPr>
        <a:xfrm>
          <a:off x="1773521" y="1394960"/>
          <a:ext cx="5524390" cy="656474"/>
        </a:xfrm>
        <a:prstGeom prst="rightArrow">
          <a:avLst>
            <a:gd name="adj1" fmla="val 75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tr-TR" sz="1200" b="1" kern="1200" dirty="0" smtClean="0"/>
            <a:t>Alımın yapıldığı kurum veya kuruluş tarafından tek taraflı olarak hazırlanan ve satışlarında kullanılan yazılı veya elektronik anlaşmadır.</a:t>
          </a:r>
          <a:endParaRPr lang="tr-TR" sz="1200" b="1" kern="1200" dirty="0"/>
        </a:p>
      </dsp:txBody>
      <dsp:txXfrm>
        <a:off x="1773521" y="1477019"/>
        <a:ext cx="5278212" cy="492356"/>
      </dsp:txXfrm>
    </dsp:sp>
    <dsp:sp modelId="{2135F82F-B313-4FD4-A1E8-15C3AA679555}">
      <dsp:nvSpPr>
        <dsp:cNvPr id="0" name=""/>
        <dsp:cNvSpPr/>
      </dsp:nvSpPr>
      <dsp:spPr>
        <a:xfrm>
          <a:off x="0" y="1482023"/>
          <a:ext cx="1686397" cy="511311"/>
        </a:xfrm>
        <a:prstGeom prst="roundRect">
          <a:avLst/>
        </a:prstGeom>
        <a:solidFill>
          <a:schemeClr val="accent1">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l" defTabSz="622300">
            <a:lnSpc>
              <a:spcPct val="90000"/>
            </a:lnSpc>
            <a:spcBef>
              <a:spcPct val="0"/>
            </a:spcBef>
            <a:spcAft>
              <a:spcPct val="35000"/>
            </a:spcAft>
          </a:pPr>
          <a:r>
            <a:rPr lang="tr-TR" sz="1400" b="1" kern="1200" dirty="0" smtClean="0"/>
            <a:t>Mutat Sözleşme</a:t>
          </a:r>
          <a:endParaRPr lang="tr-TR" sz="1400" b="1" kern="1200" dirty="0"/>
        </a:p>
      </dsp:txBody>
      <dsp:txXfrm>
        <a:off x="24960" y="1506983"/>
        <a:ext cx="1636477" cy="461391"/>
      </dsp:txXfrm>
    </dsp:sp>
    <dsp:sp modelId="{B185ED73-A319-4B8D-B1C0-D3A48CFD9AC1}">
      <dsp:nvSpPr>
        <dsp:cNvPr id="0" name=""/>
        <dsp:cNvSpPr/>
      </dsp:nvSpPr>
      <dsp:spPr>
        <a:xfrm>
          <a:off x="1874227" y="2072157"/>
          <a:ext cx="5585740" cy="630958"/>
        </a:xfrm>
        <a:prstGeom prst="rightArrow">
          <a:avLst>
            <a:gd name="adj1" fmla="val 75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tr-TR" sz="1200" b="1" kern="1200" dirty="0" smtClean="0"/>
            <a:t>İdare ile alımın yapıldığı kurum veya kuruluş tarafından birlikte hazırlanan yazılı veya elektronik anlaşmadır.</a:t>
          </a:r>
          <a:endParaRPr lang="tr-TR" sz="1200" b="1" kern="1200" dirty="0"/>
        </a:p>
      </dsp:txBody>
      <dsp:txXfrm>
        <a:off x="1874227" y="2151027"/>
        <a:ext cx="5349131" cy="473218"/>
      </dsp:txXfrm>
    </dsp:sp>
    <dsp:sp modelId="{6B2BCEBB-E107-4EEE-BA95-C7FB9EED5E4D}">
      <dsp:nvSpPr>
        <dsp:cNvPr id="0" name=""/>
        <dsp:cNvSpPr/>
      </dsp:nvSpPr>
      <dsp:spPr>
        <a:xfrm>
          <a:off x="0" y="2071881"/>
          <a:ext cx="1786924" cy="499863"/>
        </a:xfrm>
        <a:prstGeom prst="roundRect">
          <a:avLst/>
        </a:prstGeom>
        <a:solidFill>
          <a:schemeClr val="accent1">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tr-TR" sz="1800" b="1" kern="1200" dirty="0" smtClean="0"/>
            <a:t>Protokol</a:t>
          </a:r>
          <a:endParaRPr lang="tr-TR" sz="1800" b="1" kern="1200" dirty="0"/>
        </a:p>
      </dsp:txBody>
      <dsp:txXfrm>
        <a:off x="24401" y="2096282"/>
        <a:ext cx="1738122" cy="451061"/>
      </dsp:txXfrm>
    </dsp:sp>
    <dsp:sp modelId="{2D04E848-529F-43AF-9D03-BC87C9BD8059}">
      <dsp:nvSpPr>
        <dsp:cNvPr id="0" name=""/>
        <dsp:cNvSpPr/>
      </dsp:nvSpPr>
      <dsp:spPr>
        <a:xfrm>
          <a:off x="1957295" y="2653498"/>
          <a:ext cx="5350288" cy="691368"/>
        </a:xfrm>
        <a:prstGeom prst="rightArrow">
          <a:avLst>
            <a:gd name="adj1" fmla="val 75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tr-TR" sz="1200" b="1" kern="1200" dirty="0" smtClean="0"/>
            <a:t>İdare tarafından hazırlanan ve alımın yapıldığı kurum veya kuruluş ile imzalanan her türlü yazılı veya elektronik anlaşmadır.</a:t>
          </a:r>
          <a:endParaRPr lang="tr-TR" sz="1200" b="1" kern="1200" dirty="0"/>
        </a:p>
      </dsp:txBody>
      <dsp:txXfrm>
        <a:off x="1957295" y="2739919"/>
        <a:ext cx="5091025" cy="518526"/>
      </dsp:txXfrm>
    </dsp:sp>
    <dsp:sp modelId="{25738639-EDEB-4F25-8AD2-1FEB506D1EC3}">
      <dsp:nvSpPr>
        <dsp:cNvPr id="0" name=""/>
        <dsp:cNvSpPr/>
      </dsp:nvSpPr>
      <dsp:spPr>
        <a:xfrm>
          <a:off x="0" y="2677755"/>
          <a:ext cx="1879778" cy="513897"/>
        </a:xfrm>
        <a:prstGeom prst="roundRect">
          <a:avLst/>
        </a:prstGeom>
        <a:solidFill>
          <a:schemeClr val="accent1">
            <a:lumMod val="75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tr-TR" sz="1800" b="1" kern="1200" dirty="0" smtClean="0"/>
            <a:t>Sözleşme</a:t>
          </a:r>
          <a:endParaRPr lang="tr-TR" sz="1800" b="1" kern="1200" dirty="0"/>
        </a:p>
      </dsp:txBody>
      <dsp:txXfrm>
        <a:off x="25086" y="2702841"/>
        <a:ext cx="1829606" cy="463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31699-0A84-4BC6-BDAE-D43FB413EFE0}">
      <dsp:nvSpPr>
        <dsp:cNvPr id="0" name=""/>
        <dsp:cNvSpPr/>
      </dsp:nvSpPr>
      <dsp:spPr>
        <a:xfrm>
          <a:off x="0" y="0"/>
          <a:ext cx="10374313" cy="4105275"/>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tr-TR" sz="2000" b="0" i="0" u="sng" kern="1200" dirty="0" smtClean="0"/>
            <a:t>Yaklaşık maliyet hesaplanmak zorundadır.</a:t>
          </a:r>
        </a:p>
        <a:p>
          <a:pPr lvl="0" algn="ctr" defTabSz="889000" rtl="0">
            <a:lnSpc>
              <a:spcPct val="90000"/>
            </a:lnSpc>
            <a:spcBef>
              <a:spcPct val="0"/>
            </a:spcBef>
            <a:spcAft>
              <a:spcPct val="35000"/>
            </a:spcAft>
          </a:pPr>
          <a:r>
            <a:rPr lang="tr-TR" sz="2000" b="0" i="0" u="sng" kern="1200" dirty="0" smtClean="0"/>
            <a:t> İdareler yaklaşık maliyeti aşağıda yer alan yöntemlerden birini esas alarak hesaplar:</a:t>
          </a:r>
          <a:endParaRPr lang="tr-TR" sz="2000" kern="1200" dirty="0"/>
        </a:p>
      </dsp:txBody>
      <dsp:txXfrm>
        <a:off x="0" y="0"/>
        <a:ext cx="10374313" cy="2216848"/>
      </dsp:txXfrm>
    </dsp:sp>
    <dsp:sp modelId="{12875576-4018-464D-96AB-92BA92D17C0C}">
      <dsp:nvSpPr>
        <dsp:cNvPr id="0" name=""/>
        <dsp:cNvSpPr/>
      </dsp:nvSpPr>
      <dsp:spPr>
        <a:xfrm>
          <a:off x="2665" y="2134742"/>
          <a:ext cx="4057531" cy="188842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tr-TR" sz="1600" b="0" i="0" kern="1200" smtClean="0"/>
            <a:t>Alımın yapıldığı kurum veya kuruluştan fiyat istenerek ya da bu kurum veya kuruluş tarafından yayımlanan fiyat listeleri var ise bu listelerden yararlanmak suretiyle yaklaşık maliyet hesaplanabilir.</a:t>
          </a:r>
          <a:endParaRPr lang="tr-TR" sz="1600" kern="1200"/>
        </a:p>
      </dsp:txBody>
      <dsp:txXfrm>
        <a:off x="2665" y="2134742"/>
        <a:ext cx="4057531" cy="1888426"/>
      </dsp:txXfrm>
    </dsp:sp>
    <dsp:sp modelId="{FF93FA1B-8370-409F-AD26-864732A3CF2E}">
      <dsp:nvSpPr>
        <dsp:cNvPr id="0" name=""/>
        <dsp:cNvSpPr/>
      </dsp:nvSpPr>
      <dsp:spPr>
        <a:xfrm>
          <a:off x="4060197" y="2134742"/>
          <a:ext cx="3326039" cy="188842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tr-TR" sz="1600" b="0" i="0" kern="1200" smtClean="0"/>
            <a:t>Diğer kamu kurum ve kuruluşları ile kamu kurumu niteliğindeki meslek kuruluşlarından ya da alım konusu hizmeti veya malı üreten/pazarlayan gerçek veya tüzel kişilerden fiyat istenerek yaklaşık maliyet hesaplanabilir.</a:t>
          </a:r>
          <a:endParaRPr lang="tr-TR" sz="1600" kern="1200"/>
        </a:p>
      </dsp:txBody>
      <dsp:txXfrm>
        <a:off x="4060197" y="2134742"/>
        <a:ext cx="3326039" cy="1888426"/>
      </dsp:txXfrm>
    </dsp:sp>
    <dsp:sp modelId="{9D5EE15E-38A2-4A17-981C-DA59AE0F34D8}">
      <dsp:nvSpPr>
        <dsp:cNvPr id="0" name=""/>
        <dsp:cNvSpPr/>
      </dsp:nvSpPr>
      <dsp:spPr>
        <a:xfrm>
          <a:off x="7386237" y="2134742"/>
          <a:ext cx="2985410" cy="188842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tr-TR" sz="1600" b="0" i="0" kern="1200" smtClean="0"/>
            <a:t>(a) ve (b) bentlerine göre elde edilen fiyatlar birlikte kullanılarak yaklaşık maliyet hesaplanabilir.</a:t>
          </a:r>
          <a:endParaRPr lang="tr-TR" sz="1600" kern="1200"/>
        </a:p>
      </dsp:txBody>
      <dsp:txXfrm>
        <a:off x="7386237" y="2134742"/>
        <a:ext cx="2985410" cy="18884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6CD43-A9F2-421F-B490-B03438CD5634}">
      <dsp:nvSpPr>
        <dsp:cNvPr id="0" name=""/>
        <dsp:cNvSpPr/>
      </dsp:nvSpPr>
      <dsp:spPr>
        <a:xfrm>
          <a:off x="0" y="237352"/>
          <a:ext cx="8946541" cy="78507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0" i="0" kern="1200" dirty="0" smtClean="0"/>
            <a:t>İdarenin ilgili birimi, tabi olunan mali mevzuatı esas alarak harcama talimatı veya onay belgesini düzenler. Düzenlenen belge, alım yetkilisinin onayına sunulur. Bu belgeye, yaklaşık maliyet hesap cetveli ile varsa idari şartname, teknik şartname ve gerekli görülen diğer belgeler eklenir. (Merkezi Yönetim Harcama Belgeleri Hakkında Genel Tebliğ’de, 4734 sayılı Kanun’un 3’üncü maddesi kapsamında yapılacak alımlarda “onay belgesi” düzenlenmesi gerektiği ifade edilmektedir.)</a:t>
          </a:r>
          <a:endParaRPr lang="tr-TR" sz="1100" kern="1200" dirty="0"/>
        </a:p>
      </dsp:txBody>
      <dsp:txXfrm>
        <a:off x="38324" y="275676"/>
        <a:ext cx="8869893" cy="708422"/>
      </dsp:txXfrm>
    </dsp:sp>
    <dsp:sp modelId="{F51570EB-A9EE-4057-AC73-C343BC15A58C}">
      <dsp:nvSpPr>
        <dsp:cNvPr id="0" name=""/>
        <dsp:cNvSpPr/>
      </dsp:nvSpPr>
      <dsp:spPr>
        <a:xfrm>
          <a:off x="0" y="1054102"/>
          <a:ext cx="8946541" cy="785070"/>
        </a:xfrm>
        <a:prstGeom prst="roundRect">
          <a:avLst/>
        </a:prstGeom>
        <a:solidFill>
          <a:schemeClr val="accent1">
            <a:hueOff val="0"/>
            <a:satOff val="0"/>
            <a:lumOff val="0"/>
            <a:alphaOff val="0"/>
          </a:schemeClr>
        </a:solidFill>
        <a:ln>
          <a:solidFill>
            <a:schemeClr val="accent1">
              <a:lumMod val="40000"/>
              <a:lumOff val="60000"/>
            </a:schemeClr>
          </a:solid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0" i="0" kern="1200" dirty="0" smtClean="0"/>
            <a:t>Alım yetkilisi alımın niteliğini ve idarenin tabi olduğu mevzuatı esas alarak, alımın gerçekleştirilmesi için idari birim veya personel ya da alım komisyonunu (tek sayı olmak üzere en az üç üye) görevlendirebilir. </a:t>
          </a:r>
          <a:endParaRPr lang="tr-TR" sz="1100" kern="1200" dirty="0"/>
        </a:p>
      </dsp:txBody>
      <dsp:txXfrm>
        <a:off x="38324" y="1092426"/>
        <a:ext cx="8869893" cy="708422"/>
      </dsp:txXfrm>
    </dsp:sp>
    <dsp:sp modelId="{60A55F65-44F3-48DD-A5EC-363D6F052508}">
      <dsp:nvSpPr>
        <dsp:cNvPr id="0" name=""/>
        <dsp:cNvSpPr/>
      </dsp:nvSpPr>
      <dsp:spPr>
        <a:xfrm>
          <a:off x="0" y="1870852"/>
          <a:ext cx="8946541" cy="78507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0" i="0" kern="1200" dirty="0" smtClean="0"/>
            <a:t>(e) bendi kapsamındaki alımlar sonucunda “sözleşme” veya “protokol” ya da “mutat sözleşme” düzenlenir. Ancak idarenin tabi olduğu mevzuatın izin vermesi ve harcama talimatı veya onay belgesinde belirtilmesi kaydıyla sözleşme, protokol veya mutat sözleşme yapılmayabilir. Sözleşme ve protokolde bulunacak hususlar, alımın niteliği esas alınarak 4735 sayılı Kamu İhale Sözleşmeleri Kanunu’nun 7’nci maddesi göz önünde bulundurularak belirlenecektir.</a:t>
          </a:r>
          <a:endParaRPr lang="tr-TR" sz="1100" kern="1200" dirty="0"/>
        </a:p>
      </dsp:txBody>
      <dsp:txXfrm>
        <a:off x="38324" y="1909176"/>
        <a:ext cx="8869893" cy="708422"/>
      </dsp:txXfrm>
    </dsp:sp>
    <dsp:sp modelId="{ED7F5782-F8D8-4476-8193-1D1353CEC047}">
      <dsp:nvSpPr>
        <dsp:cNvPr id="0" name=""/>
        <dsp:cNvSpPr/>
      </dsp:nvSpPr>
      <dsp:spPr>
        <a:xfrm>
          <a:off x="0" y="2687602"/>
          <a:ext cx="8946541" cy="78507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0" i="0" kern="1200" smtClean="0"/>
            <a:t>Yönetmelik kapsamında alım yapılabilecek kurumlarca bizzat üretilen mal ve hizmetlerin neler olduğuna ilişkin bilgileri   içeren listelerin ilgili Bakanlık veya üretimi gerçekleştiren kuruluş tarafından Kamu İhale Kurumunun belirlediği esaslara uygun 	olarak Elektronik Kamu Alımları Platformunda (EKAP) yayımlanacağı hüküm altına alınmıştır</a:t>
          </a:r>
          <a:endParaRPr lang="tr-TR" sz="1100" kern="1200"/>
        </a:p>
      </dsp:txBody>
      <dsp:txXfrm>
        <a:off x="38324" y="2725926"/>
        <a:ext cx="8869893" cy="708422"/>
      </dsp:txXfrm>
    </dsp:sp>
    <dsp:sp modelId="{67C17555-2ECC-4EFE-A9E2-492323E2C672}">
      <dsp:nvSpPr>
        <dsp:cNvPr id="0" name=""/>
        <dsp:cNvSpPr/>
      </dsp:nvSpPr>
      <dsp:spPr>
        <a:xfrm>
          <a:off x="0" y="3504352"/>
          <a:ext cx="8946541" cy="78507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0" i="0" kern="1200" smtClean="0"/>
            <a:t>(e) bendi kapsamındaki alımlarda ön ödeme yapılıp yapılamayacağı konusunun idarenin tabi olduğu malî mevzuat çerçevesinde değerlendirilmesi gerekmektedir. (Ön Ödeme Usul ve Esasları Hakkında Yönetmelik)</a:t>
          </a:r>
          <a:endParaRPr lang="tr-TR" sz="1100" kern="1200"/>
        </a:p>
      </dsp:txBody>
      <dsp:txXfrm>
        <a:off x="38324" y="3542676"/>
        <a:ext cx="8869893" cy="708422"/>
      </dsp:txXfrm>
    </dsp:sp>
    <dsp:sp modelId="{B7536312-254F-4659-AA9A-7D2F73D2C6CF}">
      <dsp:nvSpPr>
        <dsp:cNvPr id="0" name=""/>
        <dsp:cNvSpPr/>
      </dsp:nvSpPr>
      <dsp:spPr>
        <a:xfrm>
          <a:off x="0" y="4321102"/>
          <a:ext cx="8946541" cy="78507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1100" b="0" i="0" kern="1200" smtClean="0"/>
            <a:t>5018 sayılı Kamu Malî Yönetimi ve Kontrol Kanunu ile diğer mevzuat kapsamında uygulanacak olan parasal sınırlar, faiz oranları ve alındı birimleri her yıl Hazine ve Maliye Bakanlığınca yayımlanan Parasal Sınırlar ve Oranları Hakkında Genel Tebliğ ile düzenlenmektedir. Bu Tebliğ’de ön ödeme parasal sınırları da yer almaktadır.</a:t>
          </a:r>
          <a:endParaRPr lang="tr-TR" sz="1100" kern="1200"/>
        </a:p>
      </dsp:txBody>
      <dsp:txXfrm>
        <a:off x="38324" y="4359426"/>
        <a:ext cx="8869893" cy="7084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8FAB3-153A-4EC7-A7C6-C042A05DA4A1}">
      <dsp:nvSpPr>
        <dsp:cNvPr id="0" name=""/>
        <dsp:cNvSpPr/>
      </dsp:nvSpPr>
      <dsp:spPr>
        <a:xfrm>
          <a:off x="705207" y="0"/>
          <a:ext cx="7992348" cy="4638675"/>
        </a:xfrm>
        <a:prstGeom prst="rightArrow">
          <a:avLst/>
        </a:prstGeom>
        <a:gradFill rotWithShape="0">
          <a:gsLst>
            <a:gs pos="0">
              <a:schemeClr val="accent1">
                <a:tint val="40000"/>
                <a:hueOff val="0"/>
                <a:satOff val="0"/>
                <a:lumOff val="0"/>
                <a:alphaOff val="0"/>
                <a:tint val="98000"/>
                <a:lumMod val="114000"/>
              </a:schemeClr>
            </a:gs>
            <a:gs pos="100000">
              <a:schemeClr val="accent1">
                <a:tint val="40000"/>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925248A-489F-4889-BE1E-9405B83D224B}">
      <dsp:nvSpPr>
        <dsp:cNvPr id="0" name=""/>
        <dsp:cNvSpPr/>
      </dsp:nvSpPr>
      <dsp:spPr>
        <a:xfrm>
          <a:off x="1146196" y="1391602"/>
          <a:ext cx="3232199" cy="1855470"/>
        </a:xfrm>
        <a:prstGeom prst="roundRect">
          <a:avLst/>
        </a:prstGeom>
        <a:solidFill>
          <a:schemeClr val="accent2">
            <a:lumMod val="75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0" i="0" kern="1200" dirty="0" smtClean="0"/>
            <a:t>Merkezi Yönetim Harcama Belgeleri Yönetmeliğine göre;</a:t>
          </a:r>
          <a:endParaRPr lang="tr-TR" sz="2000" kern="1200" dirty="0"/>
        </a:p>
      </dsp:txBody>
      <dsp:txXfrm>
        <a:off x="1236773" y="1482179"/>
        <a:ext cx="3051045" cy="1674316"/>
      </dsp:txXfrm>
    </dsp:sp>
    <dsp:sp modelId="{C2C5A338-DB58-49A8-832A-A331E017393C}">
      <dsp:nvSpPr>
        <dsp:cNvPr id="0" name=""/>
        <dsp:cNvSpPr/>
      </dsp:nvSpPr>
      <dsp:spPr>
        <a:xfrm>
          <a:off x="4848534" y="1391602"/>
          <a:ext cx="3408031" cy="1855470"/>
        </a:xfrm>
        <a:prstGeom prst="roundRect">
          <a:avLst/>
        </a:prstGeom>
        <a:solidFill>
          <a:schemeClr val="accent2">
            <a:lumMod val="75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0" i="0" kern="1200" dirty="0" smtClean="0"/>
            <a:t>Mal ve hizmet bedellerinin bir defadan fazla tahakkuk ettirilmesi halinde, onay belgesinin protokole bağlanması gereken alımlarda protokolün ilk ödemeye ait ödeme belgesine bağlanacağına da yer verilmiştir</a:t>
          </a:r>
          <a:endParaRPr lang="tr-TR" sz="1400" kern="1200" dirty="0"/>
        </a:p>
      </dsp:txBody>
      <dsp:txXfrm>
        <a:off x="4939111" y="1482179"/>
        <a:ext cx="3226877" cy="16743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58A53-E4CD-4E04-A788-0BB93AB7E05A}" type="datetimeFigureOut">
              <a:rPr lang="tr-TR" smtClean="0"/>
              <a:t>8.02.2021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EB7A5-5572-4113-A705-C64F61D87D40}" type="slidenum">
              <a:rPr lang="tr-TR" smtClean="0"/>
              <a:t>‹#›</a:t>
            </a:fld>
            <a:endParaRPr lang="tr-TR"/>
          </a:p>
        </p:txBody>
      </p:sp>
    </p:spTree>
    <p:extLst>
      <p:ext uri="{BB962C8B-B14F-4D97-AF65-F5344CB8AC3E}">
        <p14:creationId xmlns:p14="http://schemas.microsoft.com/office/powerpoint/2010/main" val="48826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42448782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5C255B-0508-44D1-A779-76F2E3129AC2}"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265360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52680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06B9F-7F21-46B9-8AC6-D42E85650D60}"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1654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65921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5C255B-0508-44D1-A779-76F2E3129AC2}" type="datetimeFigureOut">
              <a:rPr lang="tr-TR" smtClean="0"/>
              <a:t>8.02.2021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2638866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5C255B-0508-44D1-A779-76F2E3129AC2}" type="datetimeFigureOut">
              <a:rPr lang="tr-TR" smtClean="0"/>
              <a:t>8.02.2021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394614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66579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418398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tr-TR" dirty="0" err="1" smtClean="0"/>
              <a:t>Sed</a:t>
            </a:r>
            <a:r>
              <a:rPr lang="tr-TR" dirty="0" smtClean="0"/>
              <a:t/>
            </a:r>
            <a:br>
              <a:rPr lang="tr-TR" dirty="0" smtClean="0"/>
            </a:b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30201030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34771111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F5C255B-0508-44D1-A779-76F2E3129AC2}"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711251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F5C255B-0508-44D1-A779-76F2E3129AC2}" type="datetimeFigureOut">
              <a:rPr lang="tr-TR" smtClean="0"/>
              <a:t>8.02.2021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6302839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7" name="Date Placeholder 2"/>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12152852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26991496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6F5C255B-0508-44D1-A779-76F2E3129AC2}" type="datetimeFigureOut">
              <a:rPr lang="tr-TR" smtClean="0"/>
              <a:t>8.02.2021</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17525035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F5C255B-0508-44D1-A779-76F2E3129AC2}"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206B9F-7F21-46B9-8AC6-D42E85650D60}" type="slidenum">
              <a:rPr lang="tr-TR" smtClean="0"/>
              <a:t>‹#›</a:t>
            </a:fld>
            <a:endParaRPr lang="tr-TR"/>
          </a:p>
        </p:txBody>
      </p:sp>
    </p:spTree>
    <p:extLst>
      <p:ext uri="{BB962C8B-B14F-4D97-AF65-F5344CB8AC3E}">
        <p14:creationId xmlns:p14="http://schemas.microsoft.com/office/powerpoint/2010/main" val="260596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F5C255B-0508-44D1-A779-76F2E3129AC2}" type="datetimeFigureOut">
              <a:rPr lang="tr-TR" smtClean="0"/>
              <a:t>8.02.2021</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F206B9F-7F21-46B9-8AC6-D42E85650D60}" type="slidenum">
              <a:rPr lang="tr-TR" smtClean="0"/>
              <a:t>‹#›</a:t>
            </a:fld>
            <a:endParaRPr lang="tr-TR"/>
          </a:p>
        </p:txBody>
      </p:sp>
    </p:spTree>
    <p:extLst>
      <p:ext uri="{BB962C8B-B14F-4D97-AF65-F5344CB8AC3E}">
        <p14:creationId xmlns:p14="http://schemas.microsoft.com/office/powerpoint/2010/main" val="288250918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5400" dirty="0" smtClean="0">
                <a:solidFill>
                  <a:schemeClr val="accent2">
                    <a:lumMod val="60000"/>
                    <a:lumOff val="40000"/>
                  </a:schemeClr>
                </a:solidFill>
                <a:latin typeface="Algerian" panose="04020705040A02060702" pitchFamily="82" charset="0"/>
              </a:rPr>
              <a:t>PROTOKOL İLE YAPILAN ALIMLAR</a:t>
            </a:r>
            <a:endParaRPr lang="tr-TR" sz="5400" dirty="0">
              <a:solidFill>
                <a:schemeClr val="accent2">
                  <a:lumMod val="60000"/>
                  <a:lumOff val="40000"/>
                </a:schemeClr>
              </a:solidFill>
              <a:latin typeface="Algerian" panose="04020705040A02060702" pitchFamily="82"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160" y="4807874"/>
            <a:ext cx="3832167" cy="1892184"/>
          </a:xfrm>
          <a:prstGeom prst="rect">
            <a:avLst/>
          </a:prstGeom>
        </p:spPr>
      </p:pic>
      <p:pic>
        <p:nvPicPr>
          <p:cNvPr id="5" name="Resim 4"/>
          <p:cNvPicPr>
            <a:picLocks noChangeAspect="1"/>
          </p:cNvPicPr>
          <p:nvPr/>
        </p:nvPicPr>
        <p:blipFill>
          <a:blip r:embed="rId3"/>
          <a:stretch>
            <a:fillRect/>
          </a:stretch>
        </p:blipFill>
        <p:spPr>
          <a:xfrm>
            <a:off x="0" y="0"/>
            <a:ext cx="1950889" cy="1457070"/>
          </a:xfrm>
          <a:prstGeom prst="rect">
            <a:avLst/>
          </a:prstGeom>
        </p:spPr>
      </p:pic>
    </p:spTree>
    <p:extLst>
      <p:ext uri="{BB962C8B-B14F-4D97-AF65-F5344CB8AC3E}">
        <p14:creationId xmlns:p14="http://schemas.microsoft.com/office/powerpoint/2010/main" val="1181147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98516" y="748145"/>
            <a:ext cx="3517697" cy="957155"/>
          </a:xfrm>
          <a:prstGeom prst="rect">
            <a:avLst/>
          </a:prstGeom>
        </p:spPr>
      </p:pic>
      <p:sp>
        <p:nvSpPr>
          <p:cNvPr id="3" name="İçerik Yer Tutucusu 2"/>
          <p:cNvSpPr>
            <a:spLocks noGrp="1"/>
          </p:cNvSpPr>
          <p:nvPr>
            <p:ph idx="1"/>
          </p:nvPr>
        </p:nvSpPr>
        <p:spPr/>
        <p:txBody>
          <a:bodyPr/>
          <a:lstStyle/>
          <a:p>
            <a:pPr marL="0" indent="0" algn="ctr">
              <a:buNone/>
            </a:pPr>
            <a:endParaRPr lang="tr-TR" dirty="0" smtClean="0"/>
          </a:p>
          <a:p>
            <a:pPr marL="0" indent="0" algn="ctr">
              <a:buNone/>
            </a:pPr>
            <a:r>
              <a:rPr lang="tr-TR" dirty="0" smtClean="0"/>
              <a:t>Ulusal araştırma-geliştirme kurumlarının yürüttüğü ve desteklediği araştırma-geliştirme projeleri için gerekli olan mal ve hizmet alımları ile finansmanının tamamı Kanun kapsamındaki bir idare tarafından karşılanarak elde edilen sonuçların bu idare tarafından sadece kendi faaliyetlerinin yürütülmesinde faydalanıldığı haller hariç, </a:t>
            </a:r>
            <a:r>
              <a:rPr lang="tr-TR" b="1" u="sng" dirty="0" smtClean="0"/>
              <a:t>her türlü araştırma ve geliştirme hizmeti alımları</a:t>
            </a:r>
            <a:endParaRPr lang="tr-TR" b="1" u="sng" dirty="0"/>
          </a:p>
        </p:txBody>
      </p:sp>
    </p:spTree>
    <p:extLst>
      <p:ext uri="{BB962C8B-B14F-4D97-AF65-F5344CB8AC3E}">
        <p14:creationId xmlns:p14="http://schemas.microsoft.com/office/powerpoint/2010/main" val="598091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it-IT" sz="2800" b="1" dirty="0" smtClean="0">
                <a:solidFill>
                  <a:schemeClr val="accent2">
                    <a:lumMod val="60000"/>
                    <a:lumOff val="40000"/>
                  </a:schemeClr>
                </a:solidFill>
                <a:latin typeface="Algerian" panose="04020705040A02060702" pitchFamily="82" charset="0"/>
              </a:rPr>
              <a:t>İst</a:t>
            </a:r>
            <a:r>
              <a:rPr lang="tr-TR" sz="2800" b="1" dirty="0" smtClean="0">
                <a:solidFill>
                  <a:schemeClr val="accent2">
                    <a:lumMod val="60000"/>
                    <a:lumOff val="40000"/>
                  </a:schemeClr>
                </a:solidFill>
                <a:latin typeface="Algerian" panose="04020705040A02060702" pitchFamily="82" charset="0"/>
              </a:rPr>
              <a:t>İ</a:t>
            </a:r>
            <a:r>
              <a:rPr lang="it-IT" sz="2800" b="1" dirty="0" smtClean="0">
                <a:solidFill>
                  <a:schemeClr val="accent2">
                    <a:lumMod val="60000"/>
                    <a:lumOff val="40000"/>
                  </a:schemeClr>
                </a:solidFill>
                <a:latin typeface="Algerian" panose="04020705040A02060702" pitchFamily="82" charset="0"/>
              </a:rPr>
              <a:t>sna</a:t>
            </a:r>
            <a:r>
              <a:rPr lang="tr-TR" sz="2800" b="1" dirty="0" smtClean="0">
                <a:solidFill>
                  <a:schemeClr val="accent2">
                    <a:lumMod val="60000"/>
                    <a:lumOff val="40000"/>
                  </a:schemeClr>
                </a:solidFill>
                <a:latin typeface="Algerian" panose="04020705040A02060702" pitchFamily="82" charset="0"/>
              </a:rPr>
              <a:t>İ</a:t>
            </a:r>
            <a:r>
              <a:rPr lang="it-IT" sz="2800" b="1" dirty="0" smtClean="0">
                <a:solidFill>
                  <a:schemeClr val="accent2">
                    <a:lumMod val="60000"/>
                    <a:lumOff val="40000"/>
                  </a:schemeClr>
                </a:solidFill>
                <a:latin typeface="Algerian" panose="04020705040A02060702" pitchFamily="82" charset="0"/>
              </a:rPr>
              <a:t> </a:t>
            </a:r>
            <a:r>
              <a:rPr lang="it-IT" sz="2800" b="1" dirty="0">
                <a:solidFill>
                  <a:schemeClr val="accent2">
                    <a:lumMod val="60000"/>
                    <a:lumOff val="40000"/>
                  </a:schemeClr>
                </a:solidFill>
                <a:latin typeface="Algerian" panose="04020705040A02060702" pitchFamily="82" charset="0"/>
              </a:rPr>
              <a:t>alImlar</a:t>
            </a:r>
            <a:r>
              <a:rPr lang="it-IT" sz="2000" b="1" dirty="0">
                <a:solidFill>
                  <a:schemeClr val="accent2">
                    <a:lumMod val="60000"/>
                    <a:lumOff val="40000"/>
                  </a:schemeClr>
                </a:solidFill>
                <a:latin typeface="Algerian" panose="04020705040A02060702" pitchFamily="82" charset="0"/>
              </a:rPr>
              <a:t/>
            </a:r>
            <a:br>
              <a:rPr lang="it-IT" sz="2000" b="1" dirty="0">
                <a:solidFill>
                  <a:schemeClr val="accent2">
                    <a:lumMod val="60000"/>
                    <a:lumOff val="40000"/>
                  </a:schemeClr>
                </a:solidFill>
                <a:latin typeface="Algerian" panose="04020705040A02060702" pitchFamily="82" charset="0"/>
              </a:rPr>
            </a:br>
            <a:r>
              <a:rPr lang="it-IT" sz="1800" b="1" dirty="0">
                <a:solidFill>
                  <a:schemeClr val="accent2">
                    <a:lumMod val="60000"/>
                    <a:lumOff val="40000"/>
                  </a:schemeClr>
                </a:solidFill>
                <a:latin typeface="Algerian" panose="04020705040A02060702" pitchFamily="82" charset="0"/>
              </a:rPr>
              <a:t>(4734 S. KANUN </a:t>
            </a:r>
            <a:r>
              <a:rPr lang="it-IT" sz="1800" b="1" dirty="0" smtClean="0">
                <a:solidFill>
                  <a:schemeClr val="accent2">
                    <a:lumMod val="60000"/>
                    <a:lumOff val="40000"/>
                  </a:schemeClr>
                </a:solidFill>
                <a:latin typeface="Algerian" panose="04020705040A02060702" pitchFamily="82" charset="0"/>
              </a:rPr>
              <a:t>3/</a:t>
            </a:r>
            <a:r>
              <a:rPr lang="tr-TR" sz="1800" b="1" dirty="0" smtClean="0">
                <a:solidFill>
                  <a:schemeClr val="accent2">
                    <a:lumMod val="60000"/>
                    <a:lumOff val="40000"/>
                  </a:schemeClr>
                </a:solidFill>
                <a:latin typeface="Algerian" panose="04020705040A02060702" pitchFamily="82" charset="0"/>
              </a:rPr>
              <a:t>F</a:t>
            </a:r>
            <a:r>
              <a:rPr lang="it-IT" sz="1800" b="1" dirty="0" smtClean="0">
                <a:solidFill>
                  <a:schemeClr val="accent2">
                    <a:lumMod val="60000"/>
                    <a:lumOff val="40000"/>
                  </a:schemeClr>
                </a:solidFill>
                <a:latin typeface="Algerian" panose="04020705040A02060702" pitchFamily="82" charset="0"/>
              </a:rPr>
              <a:t>)</a:t>
            </a:r>
            <a:endParaRPr lang="tr-TR" sz="1800" b="1" dirty="0">
              <a:solidFill>
                <a:schemeClr val="accent2">
                  <a:lumMod val="60000"/>
                  <a:lumOff val="40000"/>
                </a:schemeClr>
              </a:solidFill>
              <a:latin typeface="Algerian" panose="04020705040A02060702" pitchFamily="82" charset="0"/>
            </a:endParaRPr>
          </a:p>
        </p:txBody>
      </p:sp>
      <p:sp>
        <p:nvSpPr>
          <p:cNvPr id="3" name="İçerik Yer Tutucusu 2"/>
          <p:cNvSpPr>
            <a:spLocks noGrp="1"/>
          </p:cNvSpPr>
          <p:nvPr>
            <p:ph idx="1"/>
          </p:nvPr>
        </p:nvSpPr>
        <p:spPr>
          <a:xfrm>
            <a:off x="1103312" y="1657350"/>
            <a:ext cx="8946541" cy="4591049"/>
          </a:xfrm>
        </p:spPr>
        <p:txBody>
          <a:bodyPr>
            <a:normAutofit fontScale="92500" lnSpcReduction="20000"/>
          </a:bodyPr>
          <a:lstStyle/>
          <a:p>
            <a:r>
              <a:rPr lang="tr-TR" dirty="0"/>
              <a:t>A</a:t>
            </a:r>
            <a:r>
              <a:rPr lang="tr-TR" dirty="0" smtClean="0"/>
              <a:t>raştırma </a:t>
            </a:r>
            <a:r>
              <a:rPr lang="tr-TR" dirty="0"/>
              <a:t>ve geliştirme hizmet alımları, </a:t>
            </a:r>
            <a:r>
              <a:rPr lang="tr-TR" dirty="0" smtClean="0"/>
              <a:t>kamu </a:t>
            </a:r>
            <a:r>
              <a:rPr lang="tr-TR" dirty="0"/>
              <a:t>hizmet sunucularından protokol düzenlemek ve harcama yetkilileri tarafından imzalanmak suretiyle alınabilmektedir. </a:t>
            </a:r>
            <a:r>
              <a:rPr lang="tr-TR" i="1" u="sng" dirty="0" smtClean="0">
                <a:solidFill>
                  <a:schemeClr val="bg1"/>
                </a:solidFill>
              </a:rPr>
              <a:t>(7/4/2014 </a:t>
            </a:r>
            <a:r>
              <a:rPr lang="tr-TR" i="1" u="sng" dirty="0">
                <a:solidFill>
                  <a:schemeClr val="bg1"/>
                </a:solidFill>
              </a:rPr>
              <a:t>tarihli ve 2014/6228 sayılı Bakanlar Kurulu Kararının </a:t>
            </a:r>
            <a:r>
              <a:rPr lang="tr-TR" i="1" u="sng" dirty="0" smtClean="0">
                <a:solidFill>
                  <a:schemeClr val="bg1"/>
                </a:solidFill>
              </a:rPr>
              <a:t>38. </a:t>
            </a:r>
            <a:r>
              <a:rPr lang="tr-TR" i="1" u="sng" dirty="0" err="1" smtClean="0">
                <a:solidFill>
                  <a:schemeClr val="bg1"/>
                </a:solidFill>
              </a:rPr>
              <a:t>md.</a:t>
            </a:r>
            <a:r>
              <a:rPr lang="tr-TR" i="1" u="sng" dirty="0" smtClean="0">
                <a:solidFill>
                  <a:schemeClr val="bg1"/>
                </a:solidFill>
              </a:rPr>
              <a:t>)</a:t>
            </a:r>
          </a:p>
          <a:p>
            <a:r>
              <a:rPr lang="tr-TR" dirty="0"/>
              <a:t>P</a:t>
            </a:r>
            <a:r>
              <a:rPr lang="tr-TR" dirty="0" smtClean="0"/>
              <a:t>rotokolün </a:t>
            </a:r>
            <a:r>
              <a:rPr lang="tr-TR" dirty="0"/>
              <a:t>bedeli (KDV hariç) </a:t>
            </a:r>
            <a:r>
              <a:rPr lang="tr-TR" u="sng" dirty="0">
                <a:solidFill>
                  <a:schemeClr val="bg1"/>
                </a:solidFill>
              </a:rPr>
              <a:t>5.621.657,80</a:t>
            </a:r>
            <a:r>
              <a:rPr lang="tr-TR" dirty="0"/>
              <a:t> </a:t>
            </a:r>
            <a:r>
              <a:rPr lang="tr-TR" dirty="0" err="1"/>
              <a:t>TL'nın</a:t>
            </a:r>
            <a:r>
              <a:rPr lang="tr-TR" dirty="0"/>
              <a:t> üzerinde olamaz. </a:t>
            </a:r>
            <a:endParaRPr lang="tr-TR" dirty="0" smtClean="0"/>
          </a:p>
          <a:p>
            <a:pPr algn="just"/>
            <a:r>
              <a:rPr lang="tr-TR" dirty="0" smtClean="0"/>
              <a:t>Bu </a:t>
            </a:r>
            <a:r>
              <a:rPr lang="tr-TR" dirty="0"/>
              <a:t>tutar yurt içi üretici fiyat endeksi esas alınarak Bakanlığımızca her yıl güncellenmekte, web sayfasında yayınlanmaktadır. </a:t>
            </a:r>
            <a:endParaRPr lang="tr-TR" dirty="0" smtClean="0"/>
          </a:p>
          <a:p>
            <a:pPr algn="just"/>
            <a:r>
              <a:rPr lang="tr-TR" b="1" dirty="0" smtClean="0">
                <a:solidFill>
                  <a:schemeClr val="bg1"/>
                </a:solidFill>
              </a:rPr>
              <a:t>Merkezi </a:t>
            </a:r>
            <a:r>
              <a:rPr lang="tr-TR" b="1" dirty="0">
                <a:solidFill>
                  <a:schemeClr val="bg1"/>
                </a:solidFill>
              </a:rPr>
              <a:t>Yönetim Harcama Belgeleri Yönetmeliğinin </a:t>
            </a:r>
            <a:r>
              <a:rPr lang="tr-TR" b="1" dirty="0" smtClean="0">
                <a:solidFill>
                  <a:schemeClr val="bg1"/>
                </a:solidFill>
              </a:rPr>
              <a:t>59/b </a:t>
            </a:r>
            <a:r>
              <a:rPr lang="tr-TR" b="1" dirty="0" err="1" smtClean="0">
                <a:solidFill>
                  <a:schemeClr val="bg1"/>
                </a:solidFill>
              </a:rPr>
              <a:t>md.</a:t>
            </a:r>
            <a:r>
              <a:rPr lang="tr-TR" b="1" dirty="0" smtClean="0">
                <a:solidFill>
                  <a:schemeClr val="bg1"/>
                </a:solidFill>
              </a:rPr>
              <a:t> </a:t>
            </a:r>
            <a:r>
              <a:rPr lang="tr-TR" dirty="0" smtClean="0"/>
              <a:t>yer verilen;</a:t>
            </a:r>
          </a:p>
          <a:p>
            <a:pPr marL="0" indent="0" algn="ctr">
              <a:buNone/>
            </a:pPr>
            <a:r>
              <a:rPr lang="tr-TR" dirty="0" smtClean="0"/>
              <a:t> </a:t>
            </a:r>
            <a:r>
              <a:rPr lang="tr-TR" i="1" dirty="0">
                <a:solidFill>
                  <a:schemeClr val="bg1"/>
                </a:solidFill>
              </a:rPr>
              <a:t>"Kamu İhale Kanununun </a:t>
            </a:r>
            <a:r>
              <a:rPr lang="tr-TR" i="1" dirty="0" smtClean="0">
                <a:solidFill>
                  <a:schemeClr val="bg1"/>
                </a:solidFill>
              </a:rPr>
              <a:t>3. </a:t>
            </a:r>
            <a:r>
              <a:rPr lang="tr-TR" i="1" dirty="0" err="1" smtClean="0">
                <a:solidFill>
                  <a:schemeClr val="bg1"/>
                </a:solidFill>
              </a:rPr>
              <a:t>md.</a:t>
            </a:r>
            <a:r>
              <a:rPr lang="tr-TR" i="1" dirty="0" smtClean="0">
                <a:solidFill>
                  <a:schemeClr val="bg1"/>
                </a:solidFill>
              </a:rPr>
              <a:t> </a:t>
            </a:r>
            <a:r>
              <a:rPr lang="tr-TR" i="1" dirty="0">
                <a:solidFill>
                  <a:schemeClr val="bg1"/>
                </a:solidFill>
              </a:rPr>
              <a:t>(b), (d), (f</a:t>
            </a:r>
            <a:r>
              <a:rPr lang="tr-TR" i="1" dirty="0" smtClean="0">
                <a:solidFill>
                  <a:schemeClr val="bg1"/>
                </a:solidFill>
              </a:rPr>
              <a:t>), </a:t>
            </a:r>
            <a:r>
              <a:rPr lang="tr-TR" i="1" dirty="0">
                <a:solidFill>
                  <a:schemeClr val="bg1"/>
                </a:solidFill>
              </a:rPr>
              <a:t>(i) ve (j) fıkralarında belirtilen </a:t>
            </a:r>
            <a:r>
              <a:rPr lang="tr-TR" i="1" dirty="0" smtClean="0">
                <a:solidFill>
                  <a:schemeClr val="bg1"/>
                </a:solidFill>
              </a:rPr>
              <a:t>alımlara </a:t>
            </a:r>
            <a:r>
              <a:rPr lang="tr-TR" i="1" dirty="0">
                <a:solidFill>
                  <a:schemeClr val="bg1"/>
                </a:solidFill>
              </a:rPr>
              <a:t>ilişkin giderlerin ödenmesinde, özel mevzuatındaki hükümler saklı kalmak kaydıyla; bu Yönetmeliğin mal ve hizmet alımları ile yapım giderlerinin ödenmesinde aranılacak kanıtlayıcı belgelere ilişkin ilgili madde hükümleri uygulanır." </a:t>
            </a:r>
            <a:endParaRPr lang="tr-TR" i="1" dirty="0" smtClean="0">
              <a:solidFill>
                <a:schemeClr val="bg1"/>
              </a:solidFill>
            </a:endParaRPr>
          </a:p>
          <a:p>
            <a:pPr marL="0" indent="0" algn="ctr">
              <a:buNone/>
            </a:pPr>
            <a:r>
              <a:rPr lang="tr-TR" dirty="0" smtClean="0"/>
              <a:t>hükmü </a:t>
            </a:r>
            <a:r>
              <a:rPr lang="tr-TR" dirty="0"/>
              <a:t>çerçevesinde mevzuatı gereğince istenilen kanıtlayıcı belgelerin ödeme belgesine eklenmesi gerekmektedir</a:t>
            </a:r>
            <a:r>
              <a:rPr lang="tr-TR" dirty="0" smtClean="0"/>
              <a:t>.</a:t>
            </a:r>
            <a:endParaRPr lang="tr-TR" dirty="0"/>
          </a:p>
        </p:txBody>
      </p:sp>
    </p:spTree>
    <p:extLst>
      <p:ext uri="{BB962C8B-B14F-4D97-AF65-F5344CB8AC3E}">
        <p14:creationId xmlns:p14="http://schemas.microsoft.com/office/powerpoint/2010/main" val="3753308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219064"/>
          </a:xfrm>
        </p:spPr>
        <p:txBody>
          <a:bodyPr/>
          <a:lstStyle/>
          <a:p>
            <a:r>
              <a:rPr lang="tr-TR" sz="2800" dirty="0">
                <a:solidFill>
                  <a:schemeClr val="accent2">
                    <a:lumMod val="60000"/>
                    <a:lumOff val="40000"/>
                  </a:schemeClr>
                </a:solidFill>
                <a:latin typeface="Algerian" panose="04020705040A02060702" pitchFamily="82" charset="0"/>
              </a:rPr>
              <a:t>Protokol </a:t>
            </a:r>
            <a:r>
              <a:rPr lang="tr-TR" sz="2800" dirty="0" smtClean="0">
                <a:solidFill>
                  <a:schemeClr val="accent2">
                    <a:lumMod val="60000"/>
                    <a:lumOff val="40000"/>
                  </a:schemeClr>
                </a:solidFill>
                <a:latin typeface="Algerian" panose="04020705040A02060702" pitchFamily="82" charset="0"/>
              </a:rPr>
              <a:t>İle </a:t>
            </a:r>
            <a:r>
              <a:rPr lang="tr-TR" sz="2800" dirty="0" err="1" smtClean="0">
                <a:solidFill>
                  <a:schemeClr val="accent2">
                    <a:lumMod val="60000"/>
                    <a:lumOff val="40000"/>
                  </a:schemeClr>
                </a:solidFill>
                <a:latin typeface="Algerian" panose="04020705040A02060702" pitchFamily="82" charset="0"/>
              </a:rPr>
              <a:t>alIm</a:t>
            </a:r>
            <a:r>
              <a:rPr lang="tr-TR" sz="1800" dirty="0">
                <a:solidFill>
                  <a:schemeClr val="accent2">
                    <a:lumMod val="60000"/>
                    <a:lumOff val="40000"/>
                  </a:schemeClr>
                </a:solidFill>
                <a:latin typeface="Algerian" panose="04020705040A02060702" pitchFamily="82" charset="0"/>
              </a:rPr>
              <a:t/>
            </a:r>
            <a:br>
              <a:rPr lang="tr-TR" sz="1800" dirty="0">
                <a:solidFill>
                  <a:schemeClr val="accent2">
                    <a:lumMod val="60000"/>
                    <a:lumOff val="40000"/>
                  </a:schemeClr>
                </a:solidFill>
                <a:latin typeface="Algerian" panose="04020705040A02060702" pitchFamily="82" charset="0"/>
              </a:rPr>
            </a:br>
            <a:r>
              <a:rPr lang="tr-TR" sz="1800" dirty="0" smtClean="0">
                <a:solidFill>
                  <a:schemeClr val="accent2">
                    <a:lumMod val="60000"/>
                    <a:lumOff val="40000"/>
                  </a:schemeClr>
                </a:solidFill>
                <a:latin typeface="Algerian" panose="04020705040A02060702" pitchFamily="82" charset="0"/>
              </a:rPr>
              <a:t>(4734 </a:t>
            </a:r>
            <a:r>
              <a:rPr lang="tr-TR" sz="1800" dirty="0">
                <a:solidFill>
                  <a:schemeClr val="accent2">
                    <a:lumMod val="60000"/>
                    <a:lumOff val="40000"/>
                  </a:schemeClr>
                </a:solidFill>
                <a:latin typeface="Algerian" panose="04020705040A02060702" pitchFamily="82" charset="0"/>
              </a:rPr>
              <a:t>S. KANUN </a:t>
            </a:r>
            <a:r>
              <a:rPr lang="tr-TR" sz="1800" dirty="0" smtClean="0">
                <a:solidFill>
                  <a:schemeClr val="accent2">
                    <a:lumMod val="60000"/>
                    <a:lumOff val="40000"/>
                  </a:schemeClr>
                </a:solidFill>
                <a:latin typeface="Algerian" panose="04020705040A02060702" pitchFamily="82" charset="0"/>
              </a:rPr>
              <a:t>3/F)</a:t>
            </a:r>
            <a:r>
              <a:rPr lang="tr-TR" sz="1800" dirty="0">
                <a:solidFill>
                  <a:schemeClr val="accent2">
                    <a:lumMod val="60000"/>
                    <a:lumOff val="40000"/>
                  </a:schemeClr>
                </a:solidFill>
                <a:latin typeface="Algerian" panose="04020705040A02060702" pitchFamily="82" charset="0"/>
              </a:rPr>
              <a:t/>
            </a:r>
            <a:br>
              <a:rPr lang="tr-TR" sz="1800" dirty="0">
                <a:solidFill>
                  <a:schemeClr val="accent2">
                    <a:lumMod val="60000"/>
                    <a:lumOff val="40000"/>
                  </a:schemeClr>
                </a:solidFill>
                <a:latin typeface="Algerian" panose="04020705040A02060702" pitchFamily="82" charset="0"/>
              </a:rPr>
            </a:br>
            <a:r>
              <a:rPr lang="tr-TR" sz="1800" dirty="0" smtClean="0">
                <a:solidFill>
                  <a:schemeClr val="accent2">
                    <a:lumMod val="60000"/>
                    <a:lumOff val="40000"/>
                  </a:schemeClr>
                </a:solidFill>
                <a:latin typeface="Algerian" panose="04020705040A02060702" pitchFamily="82" charset="0"/>
              </a:rPr>
              <a:t>(7/4/2014 </a:t>
            </a:r>
            <a:r>
              <a:rPr lang="tr-TR" sz="1800" dirty="0">
                <a:solidFill>
                  <a:schemeClr val="accent2">
                    <a:lumMod val="60000"/>
                    <a:lumOff val="40000"/>
                  </a:schemeClr>
                </a:solidFill>
                <a:latin typeface="Algerian" panose="04020705040A02060702" pitchFamily="82" charset="0"/>
              </a:rPr>
              <a:t>tarihli </a:t>
            </a:r>
            <a:r>
              <a:rPr lang="tr-TR" sz="1800" dirty="0" smtClean="0">
                <a:solidFill>
                  <a:schemeClr val="accent2">
                    <a:lumMod val="60000"/>
                    <a:lumOff val="40000"/>
                  </a:schemeClr>
                </a:solidFill>
                <a:latin typeface="Algerian" panose="04020705040A02060702" pitchFamily="82" charset="0"/>
              </a:rPr>
              <a:t>ve </a:t>
            </a:r>
            <a:r>
              <a:rPr lang="tr-TR" sz="1800" dirty="0">
                <a:solidFill>
                  <a:schemeClr val="accent2">
                    <a:lumMod val="60000"/>
                    <a:lumOff val="40000"/>
                  </a:schemeClr>
                </a:solidFill>
                <a:latin typeface="Algerian" panose="04020705040A02060702" pitchFamily="82" charset="0"/>
              </a:rPr>
              <a:t>2014/6228 sayılı Bakanlar Kurulu Kararının 38. </a:t>
            </a:r>
            <a:r>
              <a:rPr lang="tr-TR" sz="1800" dirty="0" err="1">
                <a:solidFill>
                  <a:schemeClr val="accent2">
                    <a:lumMod val="60000"/>
                    <a:lumOff val="40000"/>
                  </a:schemeClr>
                </a:solidFill>
                <a:latin typeface="Algerian" panose="04020705040A02060702" pitchFamily="82" charset="0"/>
              </a:rPr>
              <a:t>md</a:t>
            </a:r>
            <a:r>
              <a:rPr lang="tr-TR" sz="1800" dirty="0" err="1" smtClean="0">
                <a:solidFill>
                  <a:schemeClr val="accent2">
                    <a:lumMod val="60000"/>
                    <a:lumOff val="40000"/>
                  </a:schemeClr>
                </a:solidFill>
                <a:latin typeface="Algerian" panose="04020705040A02060702" pitchFamily="82" charset="0"/>
              </a:rPr>
              <a:t>.</a:t>
            </a:r>
            <a:r>
              <a:rPr lang="tr-TR" sz="1800" dirty="0">
                <a:solidFill>
                  <a:schemeClr val="accent2">
                    <a:lumMod val="60000"/>
                    <a:lumOff val="40000"/>
                  </a:schemeClr>
                </a:solidFill>
                <a:latin typeface="Algerian" panose="04020705040A02060702" pitchFamily="82" charset="0"/>
              </a:rPr>
              <a:t>)</a:t>
            </a:r>
            <a:r>
              <a:rPr lang="tr-TR" dirty="0"/>
              <a:t/>
            </a:r>
            <a:br>
              <a:rPr lang="tr-TR" dirty="0"/>
            </a:br>
            <a:endParaRPr lang="tr-TR" dirty="0"/>
          </a:p>
        </p:txBody>
      </p:sp>
      <p:sp>
        <p:nvSpPr>
          <p:cNvPr id="3" name="İçerik Yer Tutucusu 2"/>
          <p:cNvSpPr>
            <a:spLocks noGrp="1"/>
          </p:cNvSpPr>
          <p:nvPr>
            <p:ph idx="1"/>
          </p:nvPr>
        </p:nvSpPr>
        <p:spPr>
          <a:xfrm>
            <a:off x="1103312" y="1853248"/>
            <a:ext cx="10017270" cy="4861588"/>
          </a:xfrm>
        </p:spPr>
        <p:txBody>
          <a:bodyPr>
            <a:normAutofit fontScale="25000" lnSpcReduction="20000"/>
          </a:bodyPr>
          <a:lstStyle/>
          <a:p>
            <a:pPr marL="0" indent="0" algn="ctr">
              <a:buNone/>
            </a:pPr>
            <a:r>
              <a:rPr lang="tr-TR" sz="5600" u="sng" dirty="0" smtClean="0"/>
              <a:t>Kamu hizmet sunucularından beş milyon Türk Lirasına kadar (beş milyon Türk Lirası dâhil) yapılacak araştırma ve </a:t>
            </a:r>
          </a:p>
          <a:p>
            <a:pPr marL="0" indent="0" algn="ctr">
              <a:buNone/>
            </a:pPr>
            <a:r>
              <a:rPr lang="tr-TR" sz="5600" u="sng" dirty="0" smtClean="0"/>
              <a:t>geliştirme hizmet alımları, İdare ile kamu hizmet sunucusu arasında düzenlenecek protokolle gerçekleştirilir.</a:t>
            </a:r>
          </a:p>
          <a:p>
            <a:pPr marL="0" indent="0">
              <a:buNone/>
            </a:pPr>
            <a:r>
              <a:rPr lang="tr-TR" sz="4300" b="1" dirty="0" smtClean="0">
                <a:solidFill>
                  <a:schemeClr val="accent2">
                    <a:lumMod val="60000"/>
                    <a:lumOff val="40000"/>
                  </a:schemeClr>
                </a:solidFill>
              </a:rPr>
              <a:t>PROTOKOL DÜZENLENMESİ</a:t>
            </a:r>
          </a:p>
          <a:p>
            <a:r>
              <a:rPr lang="tr-TR" sz="4300" dirty="0" smtClean="0"/>
              <a:t>Her </a:t>
            </a:r>
            <a:r>
              <a:rPr lang="tr-TR" sz="4300" dirty="0"/>
              <a:t>bir hizmet alımı için </a:t>
            </a:r>
            <a:r>
              <a:rPr lang="tr-TR" sz="4300" dirty="0" smtClean="0"/>
              <a:t>ayrı ayrı </a:t>
            </a:r>
            <a:r>
              <a:rPr lang="tr-TR" sz="4300" dirty="0"/>
              <a:t>protokol düzenlenebileceği gibi, birden fazla hizmet alımı için ortak protokol düzenlenebilir.</a:t>
            </a:r>
          </a:p>
          <a:p>
            <a:r>
              <a:rPr lang="tr-TR" sz="4300" dirty="0" smtClean="0"/>
              <a:t>Protokol </a:t>
            </a:r>
            <a:r>
              <a:rPr lang="tr-TR" sz="4300" dirty="0"/>
              <a:t>karşılıklı mutabakat sonucu hazırlanır ve taraf olan birimlerin harcama yetkilileri tarafından imzalanır.</a:t>
            </a:r>
          </a:p>
          <a:p>
            <a:r>
              <a:rPr lang="tr-TR" sz="4300" dirty="0" smtClean="0"/>
              <a:t>Hizmete </a:t>
            </a:r>
            <a:r>
              <a:rPr lang="tr-TR" sz="4300" dirty="0"/>
              <a:t>ilişkin hususlar, her alım konusunun özelliğine göre idarelerce protokolde belirlenir.</a:t>
            </a:r>
          </a:p>
          <a:p>
            <a:pPr marL="0" indent="0">
              <a:buNone/>
            </a:pPr>
            <a:r>
              <a:rPr lang="tr-TR" sz="4300" b="1" dirty="0" smtClean="0">
                <a:solidFill>
                  <a:schemeClr val="accent2">
                    <a:lumMod val="60000"/>
                    <a:lumOff val="40000"/>
                  </a:schemeClr>
                </a:solidFill>
              </a:rPr>
              <a:t>FİYATLANDIRMA</a:t>
            </a:r>
          </a:p>
          <a:p>
            <a:r>
              <a:rPr lang="tr-TR" sz="4300" dirty="0" smtClean="0"/>
              <a:t>Araştırma </a:t>
            </a:r>
            <a:r>
              <a:rPr lang="tr-TR" sz="4300" dirty="0"/>
              <a:t>ve geliştirme hizmet </a:t>
            </a:r>
            <a:r>
              <a:rPr lang="tr-TR" sz="4300" dirty="0" smtClean="0"/>
              <a:t>alımlarının </a:t>
            </a:r>
            <a:r>
              <a:rPr lang="tr-TR" sz="4300" dirty="0"/>
              <a:t>bedeli, maliyetinin altında kalmamak kaydıyla idareler arasında yapılacak protokolle belirlenir. </a:t>
            </a:r>
            <a:endParaRPr lang="tr-TR" sz="4300" dirty="0" smtClean="0"/>
          </a:p>
          <a:p>
            <a:r>
              <a:rPr lang="tr-TR" sz="4300" dirty="0" smtClean="0"/>
              <a:t>Belirlenen </a:t>
            </a:r>
            <a:r>
              <a:rPr lang="tr-TR" sz="4300" dirty="0"/>
              <a:t>parasal limitin altında kalmak amacıyla hizmet alım işleri kısımlara bölünemez.</a:t>
            </a:r>
          </a:p>
          <a:p>
            <a:r>
              <a:rPr lang="tr-TR" sz="4300" dirty="0" smtClean="0"/>
              <a:t>Protokol </a:t>
            </a:r>
            <a:r>
              <a:rPr lang="tr-TR" sz="4300" dirty="0"/>
              <a:t>ile alımda kullanılan parasal limit bir önceki </a:t>
            </a:r>
            <a:r>
              <a:rPr lang="tr-TR" sz="4300" dirty="0" smtClean="0"/>
              <a:t>yılın </a:t>
            </a:r>
            <a:r>
              <a:rPr lang="tr-TR" sz="4300" dirty="0"/>
              <a:t>Yurt İçi Üretici Fiyat Endeksi esas alınarak Bakanlık tarafından güncellenir ve her yıl 1 Şubat tarihinden geçerli olmak üzere aynı tarihe kadar internet sitesinde ilan edilir</a:t>
            </a:r>
            <a:r>
              <a:rPr lang="tr-TR" sz="4300" dirty="0" smtClean="0"/>
              <a:t>. (01.02.2018 </a:t>
            </a:r>
            <a:r>
              <a:rPr lang="tr-TR" sz="4300" dirty="0"/>
              <a:t>- 31.01.2019 dönemi için güncellenen limit (KDV hariç) </a:t>
            </a:r>
            <a:r>
              <a:rPr lang="tr-TR" sz="4300" b="1" dirty="0">
                <a:solidFill>
                  <a:schemeClr val="accent2">
                    <a:lumMod val="60000"/>
                    <a:lumOff val="40000"/>
                  </a:schemeClr>
                </a:solidFill>
              </a:rPr>
              <a:t>7.136.566,30 </a:t>
            </a:r>
            <a:r>
              <a:rPr lang="tr-TR" sz="4300" b="1" dirty="0" smtClean="0">
                <a:solidFill>
                  <a:schemeClr val="accent2">
                    <a:lumMod val="60000"/>
                    <a:lumOff val="40000"/>
                  </a:schemeClr>
                </a:solidFill>
              </a:rPr>
              <a:t>TL</a:t>
            </a:r>
            <a:r>
              <a:rPr lang="tr-TR" sz="4300" dirty="0" smtClean="0"/>
              <a:t>) </a:t>
            </a:r>
            <a:endParaRPr lang="tr-TR" sz="4300" dirty="0"/>
          </a:p>
          <a:p>
            <a:pPr marL="0" indent="0">
              <a:buNone/>
            </a:pPr>
            <a:r>
              <a:rPr lang="tr-TR" sz="4300" b="1" dirty="0" smtClean="0">
                <a:solidFill>
                  <a:schemeClr val="accent2">
                    <a:lumMod val="60000"/>
                    <a:lumOff val="40000"/>
                  </a:schemeClr>
                </a:solidFill>
              </a:rPr>
              <a:t>FATURALANDIRMA VE ÖDEMELER</a:t>
            </a:r>
          </a:p>
          <a:p>
            <a:r>
              <a:rPr lang="tr-TR" sz="4300" dirty="0" smtClean="0"/>
              <a:t>Alınan </a:t>
            </a:r>
            <a:r>
              <a:rPr lang="tr-TR" sz="4300" dirty="0"/>
              <a:t>hizmetlerin bedeli, protokolde belirlenen fiyatlar üzerinden hizmeti satan İdarece düzenlenecek fatura ya da fatura yerine geçen belge karşılığında, hizmeti alan İdare tarafından ödenir. Faturanın düzenleme ve ödeme süresi protokolde belirlenir.</a:t>
            </a:r>
          </a:p>
          <a:p>
            <a:pPr marL="0" indent="0">
              <a:buNone/>
            </a:pPr>
            <a:r>
              <a:rPr lang="tr-TR" sz="4300" b="1" dirty="0" smtClean="0">
                <a:solidFill>
                  <a:schemeClr val="accent2">
                    <a:lumMod val="60000"/>
                    <a:lumOff val="40000"/>
                  </a:schemeClr>
                </a:solidFill>
              </a:rPr>
              <a:t>TEMİNAT, SÖZLEŞME VE AVANS</a:t>
            </a:r>
          </a:p>
          <a:p>
            <a:r>
              <a:rPr lang="tr-TR" sz="4300" dirty="0"/>
              <a:t>G</a:t>
            </a:r>
            <a:r>
              <a:rPr lang="tr-TR" sz="4300" dirty="0" smtClean="0"/>
              <a:t>eçici </a:t>
            </a:r>
            <a:r>
              <a:rPr lang="tr-TR" sz="4300" dirty="0"/>
              <a:t>ve kesin teminat alınması zorunlu değildir.</a:t>
            </a:r>
          </a:p>
          <a:p>
            <a:r>
              <a:rPr lang="tr-TR" sz="4300" dirty="0" smtClean="0"/>
              <a:t>Protokolde </a:t>
            </a:r>
            <a:r>
              <a:rPr lang="tr-TR" sz="4300" dirty="0"/>
              <a:t>belirtilmesi halinde ilgili mali </a:t>
            </a:r>
            <a:r>
              <a:rPr lang="tr-TR" sz="4300" dirty="0" smtClean="0"/>
              <a:t>yılın </a:t>
            </a:r>
            <a:r>
              <a:rPr lang="tr-TR" sz="4300" dirty="0"/>
              <a:t>sonunu geçmemek üzere avans verilebilir.</a:t>
            </a:r>
          </a:p>
          <a:p>
            <a:endParaRPr lang="tr-TR" sz="3000" dirty="0"/>
          </a:p>
        </p:txBody>
      </p:sp>
    </p:spTree>
    <p:extLst>
      <p:ext uri="{BB962C8B-B14F-4D97-AF65-F5344CB8AC3E}">
        <p14:creationId xmlns:p14="http://schemas.microsoft.com/office/powerpoint/2010/main" val="920500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a:solidFill>
                  <a:schemeClr val="accent2">
                    <a:lumMod val="60000"/>
                    <a:lumOff val="40000"/>
                  </a:schemeClr>
                </a:solidFill>
                <a:latin typeface="Algerian" panose="04020705040A02060702" pitchFamily="82" charset="0"/>
              </a:rPr>
              <a:t>İstisnai </a:t>
            </a:r>
            <a:r>
              <a:rPr lang="tr-TR" sz="2800" b="1" dirty="0" err="1">
                <a:solidFill>
                  <a:schemeClr val="accent2">
                    <a:lumMod val="60000"/>
                    <a:lumOff val="40000"/>
                  </a:schemeClr>
                </a:solidFill>
                <a:latin typeface="Algerian" panose="04020705040A02060702" pitchFamily="82" charset="0"/>
              </a:rPr>
              <a:t>alImlar</a:t>
            </a:r>
            <a:r>
              <a:rPr lang="tr-TR" sz="1800" b="1" dirty="0" smtClean="0">
                <a:solidFill>
                  <a:schemeClr val="accent2">
                    <a:lumMod val="60000"/>
                    <a:lumOff val="40000"/>
                  </a:schemeClr>
                </a:solidFill>
                <a:latin typeface="Algerian" panose="04020705040A02060702" pitchFamily="82" charset="0"/>
              </a:rPr>
              <a:t/>
            </a:r>
            <a:br>
              <a:rPr lang="tr-TR" sz="1800" b="1" dirty="0" smtClean="0">
                <a:solidFill>
                  <a:schemeClr val="accent2">
                    <a:lumMod val="60000"/>
                    <a:lumOff val="40000"/>
                  </a:schemeClr>
                </a:solidFill>
                <a:latin typeface="Algerian" panose="04020705040A02060702" pitchFamily="82" charset="0"/>
              </a:rPr>
            </a:br>
            <a:r>
              <a:rPr lang="tr-TR" sz="1800" b="1" dirty="0" smtClean="0">
                <a:solidFill>
                  <a:schemeClr val="accent2">
                    <a:lumMod val="60000"/>
                    <a:lumOff val="40000"/>
                  </a:schemeClr>
                </a:solidFill>
                <a:latin typeface="Algerian" panose="04020705040A02060702" pitchFamily="82" charset="0"/>
              </a:rPr>
              <a:t>(Merkezi </a:t>
            </a:r>
            <a:r>
              <a:rPr lang="tr-TR" sz="1800" b="1" dirty="0">
                <a:solidFill>
                  <a:schemeClr val="accent2">
                    <a:lumMod val="60000"/>
                    <a:lumOff val="40000"/>
                  </a:schemeClr>
                </a:solidFill>
                <a:latin typeface="Algerian" panose="04020705040A02060702" pitchFamily="82" charset="0"/>
              </a:rPr>
              <a:t>Yönetim Harcama Belgeleri </a:t>
            </a:r>
            <a:r>
              <a:rPr lang="tr-TR" sz="1800" b="1" dirty="0" err="1" smtClean="0">
                <a:solidFill>
                  <a:schemeClr val="accent2">
                    <a:lumMod val="60000"/>
                    <a:lumOff val="40000"/>
                  </a:schemeClr>
                </a:solidFill>
                <a:latin typeface="Algerian" panose="04020705040A02060702" pitchFamily="82" charset="0"/>
              </a:rPr>
              <a:t>YönetmelİĞİ</a:t>
            </a:r>
            <a:r>
              <a:rPr lang="tr-TR" sz="1800" b="1" dirty="0" smtClean="0">
                <a:solidFill>
                  <a:schemeClr val="accent2">
                    <a:lumMod val="60000"/>
                    <a:lumOff val="40000"/>
                  </a:schemeClr>
                </a:solidFill>
                <a:latin typeface="Algerian" panose="04020705040A02060702" pitchFamily="82" charset="0"/>
              </a:rPr>
              <a:t> </a:t>
            </a:r>
            <a:r>
              <a:rPr lang="tr-TR" sz="1800" dirty="0" smtClean="0">
                <a:solidFill>
                  <a:schemeClr val="accent2">
                    <a:lumMod val="60000"/>
                    <a:lumOff val="40000"/>
                  </a:schemeClr>
                </a:solidFill>
                <a:latin typeface="Algerian" panose="04020705040A02060702" pitchFamily="82" charset="0"/>
              </a:rPr>
              <a:t>59. </a:t>
            </a:r>
            <a:r>
              <a:rPr lang="tr-TR" sz="1800" dirty="0" err="1" smtClean="0">
                <a:solidFill>
                  <a:schemeClr val="accent2">
                    <a:lumMod val="60000"/>
                    <a:lumOff val="40000"/>
                  </a:schemeClr>
                </a:solidFill>
                <a:latin typeface="Algerian" panose="04020705040A02060702" pitchFamily="82" charset="0"/>
              </a:rPr>
              <a:t>md.</a:t>
            </a:r>
            <a:r>
              <a:rPr lang="tr-TR" sz="1800" dirty="0" smtClean="0">
                <a:solidFill>
                  <a:schemeClr val="accent2">
                    <a:lumMod val="60000"/>
                    <a:lumOff val="40000"/>
                  </a:schemeClr>
                </a:solidFill>
                <a:latin typeface="Algerian" panose="04020705040A02060702" pitchFamily="82" charset="0"/>
              </a:rPr>
              <a:t> (d)bendi)</a:t>
            </a:r>
            <a:r>
              <a:rPr lang="tr-TR" sz="2000" i="1" u="sng" dirty="0" smtClean="0"/>
              <a:t/>
            </a:r>
            <a:br>
              <a:rPr lang="tr-TR" sz="2000" i="1" u="sng" dirty="0" smtClean="0"/>
            </a:br>
            <a:r>
              <a:rPr lang="tr-TR" sz="2000" i="1" u="sng" dirty="0"/>
              <a:t/>
            </a:r>
            <a:br>
              <a:rPr lang="tr-TR" sz="2000" i="1" u="sng" dirty="0"/>
            </a:br>
            <a:r>
              <a:rPr lang="tr-TR" sz="2000" i="1" u="sng" dirty="0" smtClean="0"/>
              <a:t/>
            </a:r>
            <a:br>
              <a:rPr lang="tr-TR" sz="2000" i="1" u="sng" dirty="0" smtClean="0"/>
            </a:br>
            <a:r>
              <a:rPr lang="tr-TR" sz="2000" dirty="0"/>
              <a:t/>
            </a:r>
            <a:br>
              <a:rPr lang="tr-TR" sz="2000" dirty="0"/>
            </a:br>
            <a:endParaRPr lang="tr-TR" sz="2000" dirty="0"/>
          </a:p>
        </p:txBody>
      </p:sp>
      <p:sp>
        <p:nvSpPr>
          <p:cNvPr id="3" name="İçerik Yer Tutucusu 2"/>
          <p:cNvSpPr>
            <a:spLocks noGrp="1"/>
          </p:cNvSpPr>
          <p:nvPr>
            <p:ph idx="1"/>
          </p:nvPr>
        </p:nvSpPr>
        <p:spPr>
          <a:xfrm>
            <a:off x="1103312" y="1853248"/>
            <a:ext cx="8946541" cy="4395151"/>
          </a:xfrm>
        </p:spPr>
        <p:txBody>
          <a:bodyPr>
            <a:normAutofit fontScale="92500" lnSpcReduction="10000"/>
          </a:bodyPr>
          <a:lstStyle/>
          <a:p>
            <a:pPr marL="0" indent="0" algn="ctr">
              <a:buNone/>
            </a:pPr>
            <a:r>
              <a:rPr lang="tr-TR" b="1" u="sng" dirty="0">
                <a:solidFill>
                  <a:schemeClr val="bg1">
                    <a:lumMod val="95000"/>
                    <a:lumOff val="5000"/>
                  </a:schemeClr>
                </a:solidFill>
              </a:rPr>
              <a:t>Kamu İhale Kanununun 3 üncü maddesi kapsamında yapılacak alım bedelleri ile idarelerin kendilerine bağlı döner sermayelerden yapacakları alımların   ödenmesinde aşağıda belirtilen belgeler aranır.</a:t>
            </a:r>
            <a:endParaRPr lang="tr-TR" dirty="0">
              <a:solidFill>
                <a:schemeClr val="bg1">
                  <a:lumMod val="95000"/>
                  <a:lumOff val="5000"/>
                </a:schemeClr>
              </a:solidFill>
            </a:endParaRPr>
          </a:p>
          <a:p>
            <a:r>
              <a:rPr lang="tr-TR" dirty="0" smtClean="0"/>
              <a:t>Onay belgesi,      </a:t>
            </a:r>
          </a:p>
          <a:p>
            <a:r>
              <a:rPr lang="tr-TR" dirty="0" smtClean="0"/>
              <a:t> Kamu </a:t>
            </a:r>
            <a:r>
              <a:rPr lang="tr-TR" dirty="0"/>
              <a:t>ihale mevzuatında belirtilen parasal limiti aşan mal ve hizmet alımlarında komisyon </a:t>
            </a:r>
            <a:r>
              <a:rPr lang="tr-TR" dirty="0" smtClean="0"/>
              <a:t>kararı</a:t>
            </a:r>
            <a:r>
              <a:rPr lang="tr-TR" dirty="0"/>
              <a:t>, </a:t>
            </a:r>
            <a:endParaRPr lang="tr-TR" dirty="0" smtClean="0"/>
          </a:p>
          <a:p>
            <a:r>
              <a:rPr lang="tr-TR" dirty="0" smtClean="0"/>
              <a:t>Düzenlenmesi </a:t>
            </a:r>
            <a:r>
              <a:rPr lang="tr-TR" dirty="0"/>
              <a:t>gereken hallerde protokol</a:t>
            </a:r>
            <a:r>
              <a:rPr lang="tr-TR" dirty="0" smtClean="0"/>
              <a:t>,</a:t>
            </a:r>
          </a:p>
          <a:p>
            <a:r>
              <a:rPr lang="tr-TR" dirty="0" smtClean="0"/>
              <a:t>Fatura,</a:t>
            </a:r>
          </a:p>
          <a:p>
            <a:r>
              <a:rPr lang="tr-TR" dirty="0" smtClean="0"/>
              <a:t>Hizmet alımlarında Hizmet İşleri </a:t>
            </a:r>
            <a:r>
              <a:rPr lang="tr-TR" dirty="0" err="1" smtClean="0"/>
              <a:t>Hakediş</a:t>
            </a:r>
            <a:r>
              <a:rPr lang="tr-TR" dirty="0" smtClean="0"/>
              <a:t> Raporu,</a:t>
            </a:r>
          </a:p>
          <a:p>
            <a:r>
              <a:rPr lang="tr-TR" dirty="0" smtClean="0"/>
              <a:t>Gereken </a:t>
            </a:r>
            <a:r>
              <a:rPr lang="tr-TR" dirty="0"/>
              <a:t>hallerde muayene ve kabul komisyonu tutanağı, kabul işleminin idarece yapılması halinde ise idarece düzenlenmiş belge, </a:t>
            </a:r>
            <a:endParaRPr lang="tr-TR" dirty="0" smtClean="0"/>
          </a:p>
          <a:p>
            <a:r>
              <a:rPr lang="tr-TR" dirty="0" smtClean="0"/>
              <a:t>Mal </a:t>
            </a:r>
            <a:r>
              <a:rPr lang="tr-TR" dirty="0"/>
              <a:t>ve malzeme alımlarında taşınır işlem </a:t>
            </a:r>
            <a:r>
              <a:rPr lang="tr-TR" dirty="0" smtClean="0"/>
              <a:t>fişinin </a:t>
            </a:r>
            <a:r>
              <a:rPr lang="tr-TR" dirty="0"/>
              <a:t>ödeme belgesine bağlanacağına yer verilmiştir. </a:t>
            </a:r>
          </a:p>
        </p:txBody>
      </p:sp>
    </p:spTree>
    <p:extLst>
      <p:ext uri="{BB962C8B-B14F-4D97-AF65-F5344CB8AC3E}">
        <p14:creationId xmlns:p14="http://schemas.microsoft.com/office/powerpoint/2010/main" val="650294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765904077"/>
              </p:ext>
            </p:extLst>
          </p:nvPr>
        </p:nvGraphicFramePr>
        <p:xfrm>
          <a:off x="1103312" y="1419225"/>
          <a:ext cx="9402763" cy="4638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082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err="1">
                <a:solidFill>
                  <a:schemeClr val="accent2">
                    <a:lumMod val="60000"/>
                    <a:lumOff val="40000"/>
                  </a:schemeClr>
                </a:solidFill>
                <a:latin typeface="Algerian" panose="04020705040A02060702" pitchFamily="82" charset="0"/>
              </a:rPr>
              <a:t>İstİsnaİ</a:t>
            </a:r>
            <a:r>
              <a:rPr lang="tr-TR" sz="2800" dirty="0">
                <a:solidFill>
                  <a:schemeClr val="accent2">
                    <a:lumMod val="60000"/>
                    <a:lumOff val="40000"/>
                  </a:schemeClr>
                </a:solidFill>
                <a:latin typeface="Algerian" panose="04020705040A02060702" pitchFamily="82" charset="0"/>
              </a:rPr>
              <a:t> </a:t>
            </a:r>
            <a:r>
              <a:rPr lang="tr-TR" sz="2800" dirty="0" err="1">
                <a:solidFill>
                  <a:schemeClr val="accent2">
                    <a:lumMod val="60000"/>
                    <a:lumOff val="40000"/>
                  </a:schemeClr>
                </a:solidFill>
                <a:latin typeface="Algerian" panose="04020705040A02060702" pitchFamily="82" charset="0"/>
              </a:rPr>
              <a:t>alImlar</a:t>
            </a:r>
            <a:r>
              <a:rPr lang="tr-TR" sz="2800" dirty="0" smtClean="0">
                <a:solidFill>
                  <a:schemeClr val="accent2">
                    <a:lumMod val="60000"/>
                    <a:lumOff val="40000"/>
                  </a:schemeClr>
                </a:solidFill>
                <a:latin typeface="Algerian" panose="04020705040A02060702" pitchFamily="82" charset="0"/>
              </a:rPr>
              <a:t/>
            </a:r>
            <a:br>
              <a:rPr lang="tr-TR" sz="2800" dirty="0" smtClean="0">
                <a:solidFill>
                  <a:schemeClr val="accent2">
                    <a:lumMod val="60000"/>
                    <a:lumOff val="40000"/>
                  </a:schemeClr>
                </a:solidFill>
                <a:latin typeface="Algerian" panose="04020705040A02060702" pitchFamily="82" charset="0"/>
              </a:rPr>
            </a:br>
            <a:r>
              <a:rPr lang="tr-TR" sz="1800" dirty="0" smtClean="0">
                <a:solidFill>
                  <a:schemeClr val="accent2">
                    <a:lumMod val="60000"/>
                    <a:lumOff val="40000"/>
                  </a:schemeClr>
                </a:solidFill>
                <a:latin typeface="Algerian" panose="04020705040A02060702" pitchFamily="82" charset="0"/>
              </a:rPr>
              <a:t>(6306 </a:t>
            </a:r>
            <a:r>
              <a:rPr lang="tr-TR" sz="1800" dirty="0">
                <a:solidFill>
                  <a:schemeClr val="accent2">
                    <a:lumMod val="60000"/>
                    <a:lumOff val="40000"/>
                  </a:schemeClr>
                </a:solidFill>
                <a:latin typeface="Algerian" panose="04020705040A02060702" pitchFamily="82" charset="0"/>
              </a:rPr>
              <a:t>sayılı Afet Riski Altındaki Alanların Dönüştürülmesi Hakkında </a:t>
            </a:r>
            <a:r>
              <a:rPr lang="tr-TR" sz="1800" dirty="0" smtClean="0">
                <a:solidFill>
                  <a:schemeClr val="accent2">
                    <a:lumMod val="60000"/>
                    <a:lumOff val="40000"/>
                  </a:schemeClr>
                </a:solidFill>
                <a:latin typeface="Algerian" panose="04020705040A02060702" pitchFamily="82" charset="0"/>
              </a:rPr>
              <a:t>Kanun 6. MD 5. FIKRA)</a:t>
            </a:r>
            <a:endParaRPr lang="tr-TR" sz="1800" dirty="0">
              <a:solidFill>
                <a:schemeClr val="accent2">
                  <a:lumMod val="60000"/>
                  <a:lumOff val="40000"/>
                </a:schemeClr>
              </a:solidFill>
              <a:latin typeface="Algerian" panose="04020705040A02060702" pitchFamily="82" charset="0"/>
            </a:endParaRPr>
          </a:p>
        </p:txBody>
      </p:sp>
      <p:sp>
        <p:nvSpPr>
          <p:cNvPr id="3" name="İçerik Yer Tutucusu 2"/>
          <p:cNvSpPr>
            <a:spLocks noGrp="1"/>
          </p:cNvSpPr>
          <p:nvPr>
            <p:ph idx="1"/>
          </p:nvPr>
        </p:nvSpPr>
        <p:spPr>
          <a:xfrm>
            <a:off x="1103312" y="1853248"/>
            <a:ext cx="8946541" cy="4395151"/>
          </a:xfrm>
        </p:spPr>
        <p:txBody>
          <a:bodyPr/>
          <a:lstStyle/>
          <a:p>
            <a:r>
              <a:rPr lang="tr-TR" b="1" i="1" u="sng" dirty="0">
                <a:solidFill>
                  <a:schemeClr val="bg1"/>
                </a:solidFill>
              </a:rPr>
              <a:t>Bakanlığımızda 6306 sayılı </a:t>
            </a:r>
            <a:r>
              <a:rPr lang="tr-TR" b="1" i="1" u="sng" dirty="0" smtClean="0">
                <a:solidFill>
                  <a:schemeClr val="bg1"/>
                </a:solidFill>
              </a:rPr>
              <a:t>Kanunun 6. Md. beşinci </a:t>
            </a:r>
            <a:r>
              <a:rPr lang="tr-TR" b="1" i="1" u="sng" dirty="0">
                <a:solidFill>
                  <a:schemeClr val="bg1"/>
                </a:solidFill>
              </a:rPr>
              <a:t>fıkrası kapsamında yapılan </a:t>
            </a:r>
            <a:r>
              <a:rPr lang="tr-TR" b="1" i="1" u="sng" dirty="0" smtClean="0">
                <a:solidFill>
                  <a:schemeClr val="bg1"/>
                </a:solidFill>
              </a:rPr>
              <a:t>uygulamalar;  </a:t>
            </a:r>
            <a:r>
              <a:rPr lang="tr-TR" dirty="0"/>
              <a:t>4734 sayılı Kamu İhale Kanununa tabi idareler ile iş birliği içinde veya gerçek ve özel hukuk tüzel kişileri ile özel hukuka tabi anlaşmalar çerçevesinde yapılırken;</a:t>
            </a:r>
          </a:p>
          <a:p>
            <a:r>
              <a:rPr lang="tr-TR" b="1" i="1" u="sng" dirty="0" smtClean="0">
                <a:solidFill>
                  <a:schemeClr val="bg1"/>
                </a:solidFill>
              </a:rPr>
              <a:t>8. </a:t>
            </a:r>
            <a:r>
              <a:rPr lang="tr-TR" b="1" i="1" u="sng" dirty="0" err="1" smtClean="0">
                <a:solidFill>
                  <a:schemeClr val="bg1"/>
                </a:solidFill>
              </a:rPr>
              <a:t>md.</a:t>
            </a:r>
            <a:r>
              <a:rPr lang="tr-TR" b="1" i="1" u="sng" dirty="0" smtClean="0">
                <a:solidFill>
                  <a:schemeClr val="bg1"/>
                </a:solidFill>
              </a:rPr>
              <a:t> </a:t>
            </a:r>
            <a:r>
              <a:rPr lang="tr-TR" b="1" i="1" u="sng" dirty="0">
                <a:solidFill>
                  <a:schemeClr val="bg1"/>
                </a:solidFill>
              </a:rPr>
              <a:t>ikinci fıkrasına göre </a:t>
            </a:r>
            <a:r>
              <a:rPr lang="tr-TR" b="1" i="1" u="sng" dirty="0" smtClean="0">
                <a:solidFill>
                  <a:schemeClr val="bg1"/>
                </a:solidFill>
              </a:rPr>
              <a:t>;</a:t>
            </a:r>
            <a:r>
              <a:rPr lang="tr-TR" dirty="0" smtClean="0"/>
              <a:t>danışmanlık</a:t>
            </a:r>
            <a:r>
              <a:rPr lang="tr-TR" dirty="0"/>
              <a:t>, yazılım, araştırma, her tür ve ölçekte harita, etüt, proje, kadastro, kamulaştırma, mikro bölgeleme, risk yönetimi ve sakınım planı çalışmaları, her tür ve ölçekte plan yapımı ve imar uygulaması işleri ve dönüşüm </a:t>
            </a:r>
            <a:r>
              <a:rPr lang="tr-TR" dirty="0" smtClean="0"/>
              <a:t>uygulamaları;</a:t>
            </a:r>
          </a:p>
          <a:p>
            <a:pPr marL="0" indent="0" algn="ctr">
              <a:buNone/>
            </a:pPr>
            <a:r>
              <a:rPr lang="tr-TR" dirty="0" smtClean="0"/>
              <a:t> </a:t>
            </a:r>
            <a:r>
              <a:rPr lang="tr-TR" dirty="0">
                <a:solidFill>
                  <a:schemeClr val="accent1">
                    <a:lumMod val="50000"/>
                  </a:schemeClr>
                </a:solidFill>
              </a:rPr>
              <a:t>Kamu İhale Kanuna tabi olmaksızın</a:t>
            </a:r>
            <a:r>
              <a:rPr lang="tr-TR" dirty="0"/>
              <a:t>, 4734 sayılı Kanun kapsamındaki idareler ile akdedilen </a:t>
            </a:r>
            <a:r>
              <a:rPr lang="tr-TR" dirty="0">
                <a:solidFill>
                  <a:schemeClr val="accent1">
                    <a:lumMod val="50000"/>
                  </a:schemeClr>
                </a:solidFill>
              </a:rPr>
              <a:t>protokoller çerçevesinde </a:t>
            </a:r>
            <a:r>
              <a:rPr lang="tr-TR" dirty="0"/>
              <a:t>ortak hizmet uygulamaları suretiyle gerçekleştirilmektedir.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5747" y="5054138"/>
            <a:ext cx="2926253" cy="1739610"/>
          </a:xfrm>
          <a:prstGeom prst="rect">
            <a:avLst/>
          </a:prstGeom>
        </p:spPr>
      </p:pic>
    </p:spTree>
    <p:extLst>
      <p:ext uri="{BB962C8B-B14F-4D97-AF65-F5344CB8AC3E}">
        <p14:creationId xmlns:p14="http://schemas.microsoft.com/office/powerpoint/2010/main" val="178062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7"/>
            <a:ext cx="9404723" cy="1785657"/>
          </a:xfrm>
        </p:spPr>
        <p:txBody>
          <a:bodyPr/>
          <a:lstStyle/>
          <a:p>
            <a:pPr algn="ctr"/>
            <a:r>
              <a:rPr lang="tr-TR" sz="1800" dirty="0"/>
              <a:t>Protokol taslakları Bakanlığımızca imza altına alındıktan sonra hukuki bir belge niteliği kazandığından ve idareyi yasal bir yükümlülük altına soktuğundan hazırlanması büyük önem arz etmektedir. </a:t>
            </a:r>
            <a:r>
              <a:rPr lang="tr-TR" sz="1800" dirty="0" smtClean="0"/>
              <a:t/>
            </a:r>
            <a:br>
              <a:rPr lang="tr-TR" sz="1800" dirty="0" smtClean="0"/>
            </a:br>
            <a:r>
              <a:rPr lang="tr-TR" sz="1800" dirty="0" smtClean="0"/>
              <a:t/>
            </a:r>
            <a:br>
              <a:rPr lang="tr-TR" sz="1800" dirty="0" smtClean="0"/>
            </a:br>
            <a:r>
              <a:rPr lang="tr-TR" sz="1800" b="1" dirty="0" smtClean="0">
                <a:solidFill>
                  <a:schemeClr val="bg1"/>
                </a:solidFill>
              </a:rPr>
              <a:t>Protokol </a:t>
            </a:r>
            <a:r>
              <a:rPr lang="tr-TR" sz="1800" b="1" dirty="0">
                <a:solidFill>
                  <a:schemeClr val="bg1"/>
                </a:solidFill>
              </a:rPr>
              <a:t>taslaklarının hazırlanmasında aşağıda belirtilen hususlara dikkat edilmesi gerekmektedir.</a:t>
            </a:r>
          </a:p>
        </p:txBody>
      </p:sp>
      <p:sp>
        <p:nvSpPr>
          <p:cNvPr id="3" name="İçerik Yer Tutucusu 2"/>
          <p:cNvSpPr>
            <a:spLocks noGrp="1"/>
          </p:cNvSpPr>
          <p:nvPr>
            <p:ph idx="1"/>
          </p:nvPr>
        </p:nvSpPr>
        <p:spPr>
          <a:xfrm>
            <a:off x="1103312" y="2238374"/>
            <a:ext cx="8946541" cy="4524376"/>
          </a:xfrm>
        </p:spPr>
        <p:txBody>
          <a:bodyPr>
            <a:normAutofit fontScale="55000" lnSpcReduction="20000"/>
          </a:bodyPr>
          <a:lstStyle/>
          <a:p>
            <a:r>
              <a:rPr lang="tr-TR" dirty="0"/>
              <a:t>Protokol taslakları dayanağı olan ilgili mevzuat hükümleri çerçevesinde </a:t>
            </a:r>
            <a:r>
              <a:rPr lang="tr-TR" dirty="0" smtClean="0"/>
              <a:t> </a:t>
            </a:r>
            <a:r>
              <a:rPr lang="tr-TR" dirty="0"/>
              <a:t>hazırlanmalıdır</a:t>
            </a:r>
            <a:r>
              <a:rPr lang="tr-TR" dirty="0" smtClean="0"/>
              <a:t>.</a:t>
            </a:r>
          </a:p>
          <a:p>
            <a:r>
              <a:rPr lang="tr-TR" dirty="0" smtClean="0"/>
              <a:t> </a:t>
            </a:r>
            <a:r>
              <a:rPr lang="tr-TR" dirty="0"/>
              <a:t>Protokolün süresi ile yıllık yatırım programlarında öngörülen projenin tamamlanma süresi birbiriyle uyumlu olmalıdır</a:t>
            </a:r>
            <a:r>
              <a:rPr lang="tr-TR" dirty="0" smtClean="0"/>
              <a:t>.</a:t>
            </a:r>
          </a:p>
          <a:p>
            <a:r>
              <a:rPr lang="tr-TR" dirty="0" smtClean="0"/>
              <a:t> </a:t>
            </a:r>
            <a:r>
              <a:rPr lang="tr-TR" dirty="0"/>
              <a:t>Protokolün tutarı ile yıllık yatırım programlarında öngörülen projenin ödenek tutarı birbiriyle uyumlu </a:t>
            </a:r>
            <a:r>
              <a:rPr lang="tr-TR" dirty="0" smtClean="0"/>
              <a:t>olmalıdır. </a:t>
            </a:r>
            <a:r>
              <a:rPr lang="tr-TR" dirty="0"/>
              <a:t>Protokolün tutarı KDV hariç olmak üzere hesaplanmalıdır</a:t>
            </a:r>
            <a:r>
              <a:rPr lang="tr-TR" dirty="0" smtClean="0"/>
              <a:t>.</a:t>
            </a:r>
          </a:p>
          <a:p>
            <a:r>
              <a:rPr lang="tr-TR" dirty="0" smtClean="0"/>
              <a:t>Alım </a:t>
            </a:r>
            <a:r>
              <a:rPr lang="tr-TR" dirty="0"/>
              <a:t>konusu iş açık ve anlaşılır olmalıdır. Protokolün hangi amaçla yapıldığına yer verilmeli o protokolün sonucunda ne istendiği yoruma mahal vermeyecek kadar anlaşılır olmalıdır. Protokolün terminolojisi anlaşılır olmalı, teknik olarak kullanılan kelimeler anlaşmazlığa yer vermeyecek kadar iyi tarif edilmelidir. </a:t>
            </a:r>
            <a:endParaRPr lang="tr-TR" dirty="0" smtClean="0"/>
          </a:p>
          <a:p>
            <a:r>
              <a:rPr lang="tr-TR" dirty="0" smtClean="0"/>
              <a:t>Protokolde </a:t>
            </a:r>
            <a:r>
              <a:rPr lang="tr-TR" dirty="0"/>
              <a:t>gereksiz ayrıntı ve hükümlere yer verilmemelidir. Tarafların üzerinde anlaştıkları  ayrıntılı hükümlere protokol eklerinde yer verilmelidir</a:t>
            </a:r>
            <a:r>
              <a:rPr lang="tr-TR" dirty="0" smtClean="0"/>
              <a:t>.</a:t>
            </a:r>
          </a:p>
          <a:p>
            <a:r>
              <a:rPr lang="tr-TR" dirty="0" smtClean="0"/>
              <a:t> </a:t>
            </a:r>
            <a:r>
              <a:rPr lang="tr-TR" dirty="0"/>
              <a:t>Protokol maddeleri birbiriyle uyumlu olmalı bütünlük arz </a:t>
            </a:r>
            <a:r>
              <a:rPr lang="tr-TR" dirty="0" smtClean="0"/>
              <a:t>etmelidir.</a:t>
            </a:r>
          </a:p>
          <a:p>
            <a:r>
              <a:rPr lang="tr-TR" dirty="0" smtClean="0"/>
              <a:t> </a:t>
            </a:r>
            <a:r>
              <a:rPr lang="tr-TR" dirty="0"/>
              <a:t>Protokolde işin süresi açık olmalıdır. İşin tamamlanması belli bir süreci gerektiriyor ve protokolde kısımlara ait süreler ayrı ayrı belirleniyor ise süreler arasında bütünlük olmalı, süreler işin toplam süresini aşmamalıdır. </a:t>
            </a:r>
            <a:endParaRPr lang="tr-TR" dirty="0" smtClean="0"/>
          </a:p>
          <a:p>
            <a:r>
              <a:rPr lang="tr-TR" dirty="0" smtClean="0"/>
              <a:t>Tarafların </a:t>
            </a:r>
            <a:r>
              <a:rPr lang="tr-TR" dirty="0"/>
              <a:t>hak ve yükümlülükleri açık şekilde ifade edilmelidir. Protokol yasalara, emredici hükümlere uygun olmalıdır</a:t>
            </a:r>
            <a:r>
              <a:rPr lang="tr-TR" dirty="0" smtClean="0"/>
              <a:t>.</a:t>
            </a:r>
          </a:p>
          <a:p>
            <a:r>
              <a:rPr lang="tr-TR" dirty="0"/>
              <a:t>Harcama zorunluluğu getirmeyen genel protokoller Makam (Bakan, </a:t>
            </a:r>
            <a:r>
              <a:rPr lang="tr-TR" dirty="0" smtClean="0"/>
              <a:t>Bakan yardımcısı) </a:t>
            </a:r>
            <a:r>
              <a:rPr lang="tr-TR" dirty="0"/>
              <a:t>tarafından imzalanabilir. Bunun dışında kalan protokoller taraf olan birimlerin harcama yetkilileri tarafından imzalanmalıdır.  </a:t>
            </a:r>
          </a:p>
          <a:p>
            <a:r>
              <a:rPr lang="tr-TR" dirty="0" smtClean="0"/>
              <a:t>Protokol </a:t>
            </a:r>
            <a:r>
              <a:rPr lang="tr-TR" dirty="0"/>
              <a:t>taslaklarında protokolün feshine ve anlaşmazlıkların çözümüne ilişkin hükümlere yer verilmelidir.</a:t>
            </a:r>
          </a:p>
          <a:p>
            <a:r>
              <a:rPr lang="tr-TR" dirty="0" smtClean="0"/>
              <a:t>Ön </a:t>
            </a:r>
            <a:r>
              <a:rPr lang="tr-TR" dirty="0"/>
              <a:t>mali kontrolü yapıldıktan sonra taraflarca imzalanan protokolün bir örneği Strateji Geliştirme Başkanlığına gönderilmelidir. </a:t>
            </a:r>
          </a:p>
          <a:p>
            <a:endParaRPr lang="tr-TR" dirty="0"/>
          </a:p>
        </p:txBody>
      </p:sp>
    </p:spTree>
    <p:extLst>
      <p:ext uri="{BB962C8B-B14F-4D97-AF65-F5344CB8AC3E}">
        <p14:creationId xmlns:p14="http://schemas.microsoft.com/office/powerpoint/2010/main" val="2021712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err="1" smtClean="0">
                <a:solidFill>
                  <a:schemeClr val="accent2">
                    <a:lumMod val="60000"/>
                    <a:lumOff val="40000"/>
                  </a:schemeClr>
                </a:solidFill>
                <a:latin typeface="Algerian" panose="04020705040A02060702" pitchFamily="82" charset="0"/>
              </a:rPr>
              <a:t>İstİsnaİ</a:t>
            </a:r>
            <a:r>
              <a:rPr lang="tr-TR" sz="2800" dirty="0" smtClean="0">
                <a:solidFill>
                  <a:schemeClr val="accent2">
                    <a:lumMod val="60000"/>
                    <a:lumOff val="40000"/>
                  </a:schemeClr>
                </a:solidFill>
                <a:latin typeface="Algerian" panose="04020705040A02060702" pitchFamily="82" charset="0"/>
              </a:rPr>
              <a:t> </a:t>
            </a:r>
            <a:r>
              <a:rPr lang="tr-TR" sz="2800" dirty="0" err="1" smtClean="0">
                <a:solidFill>
                  <a:schemeClr val="accent2">
                    <a:lumMod val="60000"/>
                    <a:lumOff val="40000"/>
                  </a:schemeClr>
                </a:solidFill>
                <a:latin typeface="Algerian" panose="04020705040A02060702" pitchFamily="82" charset="0"/>
              </a:rPr>
              <a:t>AlImlar</a:t>
            </a:r>
            <a:r>
              <a:rPr lang="tr-TR" dirty="0" smtClean="0"/>
              <a:t/>
            </a:r>
            <a:br>
              <a:rPr lang="tr-TR" dirty="0" smtClean="0"/>
            </a:br>
            <a:r>
              <a:rPr lang="tr-TR" sz="1800" dirty="0">
                <a:solidFill>
                  <a:schemeClr val="accent2">
                    <a:lumMod val="60000"/>
                    <a:lumOff val="40000"/>
                  </a:schemeClr>
                </a:solidFill>
                <a:latin typeface="Algerian" panose="04020705040A02060702" pitchFamily="82" charset="0"/>
              </a:rPr>
              <a:t>İÇ </a:t>
            </a:r>
            <a:r>
              <a:rPr lang="tr-TR" sz="1800" dirty="0" smtClean="0">
                <a:solidFill>
                  <a:schemeClr val="accent2">
                    <a:lumMod val="60000"/>
                    <a:lumOff val="40000"/>
                  </a:schemeClr>
                </a:solidFill>
                <a:latin typeface="Algerian" panose="04020705040A02060702" pitchFamily="82" charset="0"/>
              </a:rPr>
              <a:t>KONTROL ve Ön Mali </a:t>
            </a:r>
            <a:r>
              <a:rPr lang="tr-TR" sz="1800" dirty="0" err="1" smtClean="0">
                <a:solidFill>
                  <a:schemeClr val="accent2">
                    <a:lumMod val="60000"/>
                    <a:lumOff val="40000"/>
                  </a:schemeClr>
                </a:solidFill>
                <a:latin typeface="Algerian" panose="04020705040A02060702" pitchFamily="82" charset="0"/>
              </a:rPr>
              <a:t>KontrolE</a:t>
            </a:r>
            <a:r>
              <a:rPr lang="tr-TR" sz="1800" dirty="0" smtClean="0">
                <a:solidFill>
                  <a:schemeClr val="accent2">
                    <a:lumMod val="60000"/>
                    <a:lumOff val="40000"/>
                  </a:schemeClr>
                </a:solidFill>
                <a:latin typeface="Algerian" panose="04020705040A02060702" pitchFamily="82" charset="0"/>
              </a:rPr>
              <a:t> İLİŞKİN USUL VE ESASLAR</a:t>
            </a:r>
            <a:br>
              <a:rPr lang="tr-TR" sz="1800" dirty="0" smtClean="0">
                <a:solidFill>
                  <a:schemeClr val="accent2">
                    <a:lumMod val="60000"/>
                    <a:lumOff val="40000"/>
                  </a:schemeClr>
                </a:solidFill>
                <a:latin typeface="Algerian" panose="04020705040A02060702" pitchFamily="82" charset="0"/>
              </a:rPr>
            </a:br>
            <a:r>
              <a:rPr lang="tr-TR" sz="1800" dirty="0" err="1" smtClean="0">
                <a:solidFill>
                  <a:schemeClr val="accent2">
                    <a:lumMod val="60000"/>
                    <a:lumOff val="40000"/>
                  </a:schemeClr>
                </a:solidFill>
                <a:latin typeface="Algerian" panose="04020705040A02060702" pitchFamily="82" charset="0"/>
              </a:rPr>
              <a:t>BakanlIGImIz</a:t>
            </a:r>
            <a:r>
              <a:rPr lang="tr-TR" sz="1800" dirty="0" smtClean="0">
                <a:solidFill>
                  <a:schemeClr val="accent2">
                    <a:lumMod val="60000"/>
                    <a:lumOff val="40000"/>
                  </a:schemeClr>
                </a:solidFill>
                <a:latin typeface="Algerian" panose="04020705040A02060702" pitchFamily="82" charset="0"/>
              </a:rPr>
              <a:t> ön </a:t>
            </a:r>
            <a:r>
              <a:rPr lang="tr-TR" sz="1800" dirty="0" err="1" smtClean="0">
                <a:solidFill>
                  <a:schemeClr val="accent2">
                    <a:lumMod val="60000"/>
                    <a:lumOff val="40000"/>
                  </a:schemeClr>
                </a:solidFill>
                <a:latin typeface="Algerian" panose="04020705040A02060702" pitchFamily="82" charset="0"/>
              </a:rPr>
              <a:t>malİ</a:t>
            </a:r>
            <a:r>
              <a:rPr lang="tr-TR" sz="1800" dirty="0" smtClean="0">
                <a:solidFill>
                  <a:schemeClr val="accent2">
                    <a:lumMod val="60000"/>
                    <a:lumOff val="40000"/>
                  </a:schemeClr>
                </a:solidFill>
                <a:latin typeface="Algerian" panose="04020705040A02060702" pitchFamily="82" charset="0"/>
              </a:rPr>
              <a:t> kontrol </a:t>
            </a:r>
            <a:r>
              <a:rPr lang="tr-TR" sz="1800" dirty="0" err="1" smtClean="0">
                <a:solidFill>
                  <a:schemeClr val="accent2">
                    <a:lumMod val="60000"/>
                    <a:lumOff val="40000"/>
                  </a:schemeClr>
                </a:solidFill>
                <a:latin typeface="Algerian" panose="04020705040A02060702" pitchFamily="82" charset="0"/>
              </a:rPr>
              <a:t>İSlemlerİ</a:t>
            </a:r>
            <a:r>
              <a:rPr lang="tr-TR" sz="1800" dirty="0" smtClean="0">
                <a:solidFill>
                  <a:schemeClr val="accent2">
                    <a:lumMod val="60000"/>
                    <a:lumOff val="40000"/>
                  </a:schemeClr>
                </a:solidFill>
                <a:latin typeface="Algerian" panose="04020705040A02060702" pitchFamily="82" charset="0"/>
              </a:rPr>
              <a:t> </a:t>
            </a:r>
            <a:r>
              <a:rPr lang="tr-TR" sz="1800" dirty="0" err="1" smtClean="0">
                <a:solidFill>
                  <a:schemeClr val="accent2">
                    <a:lumMod val="60000"/>
                    <a:lumOff val="40000"/>
                  </a:schemeClr>
                </a:solidFill>
                <a:latin typeface="Algerian" panose="04020705040A02060702" pitchFamily="82" charset="0"/>
              </a:rPr>
              <a:t>yönergesİ</a:t>
            </a:r>
            <a:r>
              <a:rPr lang="tr-TR" sz="1800" dirty="0" smtClean="0">
                <a:solidFill>
                  <a:schemeClr val="accent2">
                    <a:lumMod val="60000"/>
                    <a:lumOff val="40000"/>
                  </a:schemeClr>
                </a:solidFill>
                <a:latin typeface="Algerian" panose="04020705040A02060702" pitchFamily="82" charset="0"/>
              </a:rPr>
              <a:t> 9. </a:t>
            </a:r>
            <a:r>
              <a:rPr lang="tr-TR" sz="1800" dirty="0" err="1" smtClean="0">
                <a:solidFill>
                  <a:schemeClr val="accent2">
                    <a:lumMod val="60000"/>
                    <a:lumOff val="40000"/>
                  </a:schemeClr>
                </a:solidFill>
                <a:latin typeface="Algerian" panose="04020705040A02060702" pitchFamily="82" charset="0"/>
              </a:rPr>
              <a:t>md.</a:t>
            </a:r>
            <a:endParaRPr lang="tr-TR" sz="1800" dirty="0">
              <a:solidFill>
                <a:schemeClr val="accent2">
                  <a:lumMod val="60000"/>
                  <a:lumOff val="40000"/>
                </a:schemeClr>
              </a:solidFill>
              <a:latin typeface="Algerian" panose="04020705040A02060702" pitchFamily="82"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84931799"/>
              </p:ext>
            </p:extLst>
          </p:nvPr>
        </p:nvGraphicFramePr>
        <p:xfrm>
          <a:off x="1103312" y="2052918"/>
          <a:ext cx="9793288"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880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000" b="1" dirty="0">
                <a:solidFill>
                  <a:schemeClr val="accent2">
                    <a:lumMod val="60000"/>
                    <a:lumOff val="40000"/>
                  </a:schemeClr>
                </a:solidFill>
              </a:rPr>
              <a:t>Ö</a:t>
            </a:r>
            <a:r>
              <a:rPr lang="tr-TR" sz="2000" b="1" dirty="0" smtClean="0">
                <a:solidFill>
                  <a:schemeClr val="accent2">
                    <a:lumMod val="60000"/>
                    <a:lumOff val="40000"/>
                  </a:schemeClr>
                </a:solidFill>
              </a:rPr>
              <a:t>n </a:t>
            </a:r>
            <a:r>
              <a:rPr lang="tr-TR" sz="2000" b="1" dirty="0">
                <a:solidFill>
                  <a:schemeClr val="accent2">
                    <a:lumMod val="60000"/>
                    <a:lumOff val="40000"/>
                  </a:schemeClr>
                </a:solidFill>
              </a:rPr>
              <a:t>mali kontrolü yapılmak üzere Strateji Geliştirme Başkanlığına gönderilen protokol taslaklarına aşağıda sayılan </a:t>
            </a:r>
            <a:r>
              <a:rPr lang="tr-TR" sz="2000" b="1" dirty="0" smtClean="0">
                <a:solidFill>
                  <a:schemeClr val="accent2">
                    <a:lumMod val="60000"/>
                    <a:lumOff val="40000"/>
                  </a:schemeClr>
                </a:solidFill>
              </a:rPr>
              <a:t>belgeler eklenmelidir: </a:t>
            </a:r>
            <a:br>
              <a:rPr lang="tr-TR" sz="2000" b="1" dirty="0" smtClean="0">
                <a:solidFill>
                  <a:schemeClr val="accent2">
                    <a:lumMod val="60000"/>
                    <a:lumOff val="40000"/>
                  </a:schemeClr>
                </a:solidFill>
              </a:rPr>
            </a:br>
            <a:r>
              <a:rPr lang="tr-TR" sz="1100" b="1" dirty="0" smtClean="0">
                <a:solidFill>
                  <a:schemeClr val="accent2">
                    <a:lumMod val="60000"/>
                    <a:lumOff val="40000"/>
                  </a:schemeClr>
                </a:solidFill>
              </a:rPr>
              <a:t>(</a:t>
            </a:r>
            <a:r>
              <a:rPr lang="tr-TR" sz="1100" b="1" dirty="0">
                <a:solidFill>
                  <a:schemeClr val="accent2">
                    <a:lumMod val="60000"/>
                    <a:lumOff val="40000"/>
                  </a:schemeClr>
                </a:solidFill>
              </a:rPr>
              <a:t>15.06.2017 tarihli </a:t>
            </a:r>
            <a:r>
              <a:rPr lang="tr-TR" sz="1100" b="1" dirty="0" smtClean="0">
                <a:solidFill>
                  <a:schemeClr val="accent2">
                    <a:lumMod val="60000"/>
                    <a:lumOff val="40000"/>
                  </a:schemeClr>
                </a:solidFill>
              </a:rPr>
              <a:t>12202449-612.02-E.2977 sayılı yazı gereği)</a:t>
            </a:r>
            <a:endParaRPr lang="tr-TR" sz="1100" b="1" dirty="0">
              <a:solidFill>
                <a:schemeClr val="accent2">
                  <a:lumMod val="60000"/>
                  <a:lumOff val="40000"/>
                </a:schemeClr>
              </a:solidFill>
            </a:endParaRPr>
          </a:p>
        </p:txBody>
      </p:sp>
      <p:sp>
        <p:nvSpPr>
          <p:cNvPr id="3" name="İçerik Yer Tutucusu 2"/>
          <p:cNvSpPr>
            <a:spLocks noGrp="1"/>
          </p:cNvSpPr>
          <p:nvPr>
            <p:ph idx="1"/>
          </p:nvPr>
        </p:nvSpPr>
        <p:spPr>
          <a:xfrm>
            <a:off x="1103312" y="1533526"/>
            <a:ext cx="9412288" cy="4943474"/>
          </a:xfrm>
        </p:spPr>
        <p:txBody>
          <a:bodyPr>
            <a:normAutofit fontScale="85000" lnSpcReduction="20000"/>
          </a:bodyPr>
          <a:lstStyle/>
          <a:p>
            <a:endParaRPr lang="tr-TR" dirty="0" smtClean="0"/>
          </a:p>
          <a:p>
            <a:r>
              <a:rPr lang="tr-TR" dirty="0" smtClean="0"/>
              <a:t>1- </a:t>
            </a:r>
            <a:r>
              <a:rPr lang="tr-TR" b="1" dirty="0"/>
              <a:t>Kamu İhale </a:t>
            </a:r>
            <a:r>
              <a:rPr lang="tr-TR" b="1" dirty="0" smtClean="0"/>
              <a:t>Kanununun </a:t>
            </a:r>
            <a:r>
              <a:rPr lang="tr-TR" b="1" dirty="0"/>
              <a:t>3'üncü maddesinin </a:t>
            </a:r>
            <a:r>
              <a:rPr lang="tr-TR" b="1" dirty="0" smtClean="0"/>
              <a:t>(f) </a:t>
            </a:r>
            <a:r>
              <a:rPr lang="tr-TR" b="1" dirty="0"/>
              <a:t>bendi kapsamında </a:t>
            </a:r>
            <a:r>
              <a:rPr lang="tr-TR" dirty="0"/>
              <a:t>yapılacak alımlarda Bakanlık Makamı Onayı (Bakanlar Kurulu Kararı gereği), ayrıca </a:t>
            </a:r>
            <a:r>
              <a:rPr lang="tr-TR" b="1" dirty="0">
                <a:solidFill>
                  <a:schemeClr val="accent1">
                    <a:lumMod val="50000"/>
                  </a:schemeClr>
                </a:solidFill>
              </a:rPr>
              <a:t>harcama yetkilisi onayı</a:t>
            </a:r>
            <a:r>
              <a:rPr lang="tr-TR" b="1" dirty="0"/>
              <a:t> </a:t>
            </a:r>
            <a:r>
              <a:rPr lang="tr-TR" dirty="0"/>
              <a:t>(Merkezi Yönetim Harcama Belgeleri Yönetmeliği gereği) </a:t>
            </a:r>
          </a:p>
          <a:p>
            <a:r>
              <a:rPr lang="tr-TR" dirty="0" smtClean="0"/>
              <a:t>2- </a:t>
            </a:r>
            <a:r>
              <a:rPr lang="tr-TR" b="1" dirty="0"/>
              <a:t>Kamu İhale </a:t>
            </a:r>
            <a:r>
              <a:rPr lang="tr-TR" b="1" dirty="0" smtClean="0"/>
              <a:t>Kanununun </a:t>
            </a:r>
            <a:r>
              <a:rPr lang="tr-TR" b="1" dirty="0"/>
              <a:t>3'üncü maddesinin (e) bendi </a:t>
            </a:r>
            <a:r>
              <a:rPr lang="tr-TR" dirty="0"/>
              <a:t>kapsamında yapılacak alımlarda </a:t>
            </a:r>
            <a:r>
              <a:rPr lang="tr-TR" b="1" dirty="0">
                <a:solidFill>
                  <a:schemeClr val="accent1">
                    <a:lumMod val="50000"/>
                  </a:schemeClr>
                </a:solidFill>
              </a:rPr>
              <a:t>harcama yetkilisi </a:t>
            </a:r>
            <a:r>
              <a:rPr lang="tr-TR" b="1" dirty="0" smtClean="0">
                <a:solidFill>
                  <a:schemeClr val="accent1">
                    <a:lumMod val="50000"/>
                  </a:schemeClr>
                </a:solidFill>
              </a:rPr>
              <a:t>onayı</a:t>
            </a:r>
            <a:r>
              <a:rPr lang="tr-TR" b="1" dirty="0" smtClean="0"/>
              <a:t> </a:t>
            </a:r>
          </a:p>
          <a:p>
            <a:r>
              <a:rPr lang="tr-TR" dirty="0" smtClean="0"/>
              <a:t>3- </a:t>
            </a:r>
            <a:r>
              <a:rPr lang="tr-TR" b="1" dirty="0"/>
              <a:t>6306 sayılı Afet Riski Altındaki Alanların Dönüştürülmesi Hakkında Kanuna </a:t>
            </a:r>
            <a:r>
              <a:rPr lang="tr-TR" dirty="0"/>
              <a:t>dayanılarak hazırlanan protokol taslaklarında </a:t>
            </a:r>
            <a:r>
              <a:rPr lang="tr-TR" b="1" dirty="0">
                <a:solidFill>
                  <a:schemeClr val="accent1">
                    <a:lumMod val="50000"/>
                  </a:schemeClr>
                </a:solidFill>
              </a:rPr>
              <a:t>Harcama Yetkilisi </a:t>
            </a:r>
            <a:r>
              <a:rPr lang="tr-TR" b="1" dirty="0" smtClean="0">
                <a:solidFill>
                  <a:schemeClr val="accent1">
                    <a:lumMod val="50000"/>
                  </a:schemeClr>
                </a:solidFill>
              </a:rPr>
              <a:t>Onayı</a:t>
            </a:r>
            <a:r>
              <a:rPr lang="tr-TR" dirty="0" smtClean="0"/>
              <a:t> </a:t>
            </a:r>
          </a:p>
          <a:p>
            <a:r>
              <a:rPr lang="tr-TR" dirty="0" smtClean="0"/>
              <a:t>5-Bakanlar </a:t>
            </a:r>
            <a:r>
              <a:rPr lang="tr-TR" dirty="0"/>
              <a:t>Kurulunca onaylanan yıllık yatırım </a:t>
            </a:r>
            <a:r>
              <a:rPr lang="tr-TR" dirty="0" smtClean="0"/>
              <a:t>programlarında </a:t>
            </a:r>
            <a:r>
              <a:rPr lang="tr-TR" dirty="0"/>
              <a:t>yer verilen yatırım projelerine ait proje adı, proje numarası, projenin tamamlanma süresi ve projenin hangi yılları kapsadığını gösteren bilgi veya belgeler, </a:t>
            </a:r>
          </a:p>
          <a:p>
            <a:r>
              <a:rPr lang="tr-TR" dirty="0" smtClean="0"/>
              <a:t>6- </a:t>
            </a:r>
            <a:r>
              <a:rPr lang="tr-TR" dirty="0"/>
              <a:t>Genel Bütçe veya Döner Sermaye kaynaklarından yapılacak alımlarda </a:t>
            </a:r>
            <a:r>
              <a:rPr lang="tr-TR" b="1" dirty="0">
                <a:solidFill>
                  <a:schemeClr val="accent1">
                    <a:lumMod val="50000"/>
                  </a:schemeClr>
                </a:solidFill>
              </a:rPr>
              <a:t>ödenek durum bilgisi</a:t>
            </a:r>
            <a:r>
              <a:rPr lang="tr-TR" dirty="0"/>
              <a:t>ni veya ödeneğinin bulunduğunu gösteren açıklayıcı belge, eklenmelidir. </a:t>
            </a:r>
            <a:endParaRPr lang="tr-TR" dirty="0" smtClean="0"/>
          </a:p>
          <a:p>
            <a:r>
              <a:rPr lang="tr-TR" dirty="0"/>
              <a:t>7</a:t>
            </a:r>
            <a:r>
              <a:rPr lang="tr-TR" dirty="0" smtClean="0"/>
              <a:t>- </a:t>
            </a:r>
            <a:r>
              <a:rPr lang="tr-TR" dirty="0"/>
              <a:t>Protokol tutarının hesaplanmasında temel bileşenleri gösteren </a:t>
            </a:r>
            <a:r>
              <a:rPr lang="tr-TR" b="1" dirty="0">
                <a:solidFill>
                  <a:schemeClr val="accent1">
                    <a:lumMod val="50000"/>
                  </a:schemeClr>
                </a:solidFill>
              </a:rPr>
              <a:t>hesap cetveli </a:t>
            </a:r>
            <a:r>
              <a:rPr lang="tr-TR" dirty="0"/>
              <a:t>(Standart bir form olmayıp projenin hazırlanması, eğitim, </a:t>
            </a:r>
            <a:r>
              <a:rPr lang="tr-TR" dirty="0" err="1"/>
              <a:t>çalıştay</a:t>
            </a:r>
            <a:r>
              <a:rPr lang="tr-TR" dirty="0"/>
              <a:t>, personel çalıştırılması, toplantı, organizasyon, </a:t>
            </a:r>
            <a:r>
              <a:rPr lang="tr-TR" dirty="0" err="1"/>
              <a:t>klavuz</a:t>
            </a:r>
            <a:r>
              <a:rPr lang="tr-TR" dirty="0"/>
              <a:t>/broşür basımı, 3D görsel hazırlanması, veri toplama, fayda maliyet analizi, ön proje hazırlanması, rapor hazırlanması, …. gibi iş kalemlerinin maliyet hesabını gösteren cetvel) </a:t>
            </a:r>
            <a:endParaRPr lang="tr-TR" dirty="0" smtClean="0"/>
          </a:p>
        </p:txBody>
      </p:sp>
    </p:spTree>
    <p:extLst>
      <p:ext uri="{BB962C8B-B14F-4D97-AF65-F5344CB8AC3E}">
        <p14:creationId xmlns:p14="http://schemas.microsoft.com/office/powerpoint/2010/main" val="2633134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sz="2800" dirty="0" smtClean="0">
                <a:solidFill>
                  <a:schemeClr val="accent2">
                    <a:lumMod val="60000"/>
                    <a:lumOff val="40000"/>
                  </a:schemeClr>
                </a:solidFill>
                <a:latin typeface="Algerian" panose="04020705040A02060702" pitchFamily="82" charset="0"/>
              </a:rPr>
              <a:t>ONAY BELGESİ</a:t>
            </a:r>
            <a:r>
              <a:rPr lang="tr-TR" sz="2800" dirty="0">
                <a:solidFill>
                  <a:schemeClr val="accent2">
                    <a:lumMod val="60000"/>
                    <a:lumOff val="40000"/>
                  </a:schemeClr>
                </a:solidFill>
                <a:latin typeface="Algerian" panose="04020705040A02060702" pitchFamily="82" charset="0"/>
              </a:rPr>
              <a:t/>
            </a:r>
            <a:br>
              <a:rPr lang="tr-TR" sz="2800" dirty="0">
                <a:solidFill>
                  <a:schemeClr val="accent2">
                    <a:lumMod val="60000"/>
                    <a:lumOff val="40000"/>
                  </a:schemeClr>
                </a:solidFill>
                <a:latin typeface="Algerian" panose="04020705040A02060702" pitchFamily="82" charset="0"/>
              </a:rPr>
            </a:br>
            <a:r>
              <a:rPr lang="tr-TR" sz="1800" dirty="0" smtClean="0">
                <a:solidFill>
                  <a:schemeClr val="accent2">
                    <a:lumMod val="60000"/>
                    <a:lumOff val="40000"/>
                  </a:schemeClr>
                </a:solidFill>
                <a:latin typeface="Algerian" panose="04020705040A02060702" pitchFamily="82" charset="0"/>
              </a:rPr>
              <a:t>(Merkezi </a:t>
            </a:r>
            <a:r>
              <a:rPr lang="tr-TR" sz="1800" dirty="0">
                <a:solidFill>
                  <a:schemeClr val="accent2">
                    <a:lumMod val="60000"/>
                    <a:lumOff val="40000"/>
                  </a:schemeClr>
                </a:solidFill>
                <a:latin typeface="Algerian" panose="04020705040A02060702" pitchFamily="82" charset="0"/>
              </a:rPr>
              <a:t>Yönetim Harcama Belgeleri </a:t>
            </a:r>
            <a:r>
              <a:rPr lang="tr-TR" sz="1800" dirty="0" smtClean="0">
                <a:solidFill>
                  <a:schemeClr val="accent2">
                    <a:lumMod val="60000"/>
                    <a:lumOff val="40000"/>
                  </a:schemeClr>
                </a:solidFill>
                <a:latin typeface="Algerian" panose="04020705040A02060702" pitchFamily="82" charset="0"/>
              </a:rPr>
              <a:t>Yönetmeliği)</a:t>
            </a:r>
            <a:endParaRPr lang="tr-TR" sz="1800" dirty="0">
              <a:solidFill>
                <a:schemeClr val="accent2">
                  <a:lumMod val="60000"/>
                  <a:lumOff val="40000"/>
                </a:schemeClr>
              </a:solidFill>
              <a:latin typeface="Algerian" panose="04020705040A02060702" pitchFamily="82" charset="0"/>
            </a:endParaRPr>
          </a:p>
        </p:txBody>
      </p:sp>
      <p:sp>
        <p:nvSpPr>
          <p:cNvPr id="3" name="İçerik Yer Tutucusu 2"/>
          <p:cNvSpPr>
            <a:spLocks noGrp="1"/>
          </p:cNvSpPr>
          <p:nvPr>
            <p:ph idx="1"/>
          </p:nvPr>
        </p:nvSpPr>
        <p:spPr/>
        <p:txBody>
          <a:bodyPr/>
          <a:lstStyle/>
          <a:p>
            <a:pPr marL="0" indent="0" algn="ctr">
              <a:buNone/>
            </a:pPr>
            <a:r>
              <a:rPr lang="tr-TR" i="1" dirty="0" smtClean="0"/>
              <a:t>" … </a:t>
            </a:r>
            <a:r>
              <a:rPr lang="tr-TR" i="1" dirty="0"/>
              <a:t>kamu ihale Onay belgesi mevzuatında belirtilen istisnai alımlarda alım konusu işin nev'i, niteliği, varsa proje numarası, miktarı, gereken hallerde yaklaşık maliyeti, kullanılabilir ödeneği ve tertibi, alımda uygulanacak usulü, avans ve fiyat farkı verilecekse şartlarını gösteren ve harcama yetkilisinin imzasını taşıyan belge" </a:t>
            </a:r>
            <a:endParaRPr lang="tr-TR" i="1" dirty="0" smtClean="0"/>
          </a:p>
          <a:p>
            <a:pPr marL="0" indent="0">
              <a:buNone/>
            </a:pPr>
            <a:endParaRPr lang="tr-TR" dirty="0" smtClean="0"/>
          </a:p>
          <a:p>
            <a:pPr marL="0" indent="0">
              <a:buNone/>
            </a:pPr>
            <a:r>
              <a:rPr lang="tr-TR" dirty="0" smtClean="0"/>
              <a:t>olarak </a:t>
            </a:r>
            <a:r>
              <a:rPr lang="tr-TR" dirty="0"/>
              <a:t>tanımlanmıştır. </a:t>
            </a:r>
          </a:p>
        </p:txBody>
      </p:sp>
    </p:spTree>
    <p:extLst>
      <p:ext uri="{BB962C8B-B14F-4D97-AF65-F5344CB8AC3E}">
        <p14:creationId xmlns:p14="http://schemas.microsoft.com/office/powerpoint/2010/main" val="3373605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60000"/>
                    <a:lumOff val="40000"/>
                  </a:schemeClr>
                </a:solidFill>
                <a:latin typeface="Algerian" panose="04020705040A02060702" pitchFamily="82" charset="0"/>
              </a:rPr>
              <a:t>SUNUM İÇERİĞİ</a:t>
            </a:r>
            <a:endParaRPr lang="tr-TR" dirty="0">
              <a:solidFill>
                <a:schemeClr val="accent2">
                  <a:lumMod val="60000"/>
                  <a:lumOff val="40000"/>
                </a:schemeClr>
              </a:solidFill>
              <a:latin typeface="Algerian" panose="04020705040A02060702" pitchFamily="82"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204840354"/>
              </p:ext>
            </p:extLst>
          </p:nvPr>
        </p:nvGraphicFramePr>
        <p:xfrm>
          <a:off x="758823" y="1321724"/>
          <a:ext cx="9632086" cy="5270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626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solidFill>
                  <a:schemeClr val="accent2">
                    <a:lumMod val="60000"/>
                    <a:lumOff val="40000"/>
                  </a:schemeClr>
                </a:solidFill>
                <a:latin typeface="Algerian" panose="04020705040A02060702" pitchFamily="82" charset="0"/>
              </a:rPr>
              <a:t>Örnek Protokol</a:t>
            </a:r>
            <a:endParaRPr lang="tr-TR" sz="2800" dirty="0">
              <a:solidFill>
                <a:schemeClr val="accent2">
                  <a:lumMod val="60000"/>
                  <a:lumOff val="40000"/>
                </a:schemeClr>
              </a:solidFill>
              <a:latin typeface="Algerian" panose="04020705040A02060702" pitchFamily="82"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100" y="933451"/>
            <a:ext cx="6905625" cy="5924550"/>
          </a:xfrm>
        </p:spPr>
      </p:pic>
    </p:spTree>
    <p:extLst>
      <p:ext uri="{BB962C8B-B14F-4D97-AF65-F5344CB8AC3E}">
        <p14:creationId xmlns:p14="http://schemas.microsoft.com/office/powerpoint/2010/main" val="1616400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solidFill>
                  <a:srgbClr val="EA6312">
                    <a:lumMod val="60000"/>
                    <a:lumOff val="40000"/>
                  </a:srgbClr>
                </a:solidFill>
                <a:latin typeface="Algerian" panose="04020705040A02060702" pitchFamily="82" charset="0"/>
              </a:rPr>
              <a:t>Örnek Protokol</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990599"/>
            <a:ext cx="5162550" cy="5724525"/>
          </a:xfrm>
        </p:spPr>
      </p:pic>
    </p:spTree>
    <p:extLst>
      <p:ext uri="{BB962C8B-B14F-4D97-AF65-F5344CB8AC3E}">
        <p14:creationId xmlns:p14="http://schemas.microsoft.com/office/powerpoint/2010/main" val="154056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1257300"/>
            <a:ext cx="8946541" cy="4991099"/>
          </a:xfrm>
        </p:spPr>
        <p:txBody>
          <a:bodyPr>
            <a:normAutofit/>
          </a:bodyPr>
          <a:lstStyle/>
          <a:p>
            <a:pPr marL="0" indent="0" algn="ctr">
              <a:buNone/>
            </a:pPr>
            <a:r>
              <a:rPr lang="tr-TR" sz="4800" b="1" dirty="0" smtClean="0">
                <a:solidFill>
                  <a:schemeClr val="accent2">
                    <a:lumMod val="60000"/>
                    <a:lumOff val="40000"/>
                  </a:schemeClr>
                </a:solidFill>
                <a:latin typeface="Algerian" panose="04020705040A02060702" pitchFamily="82" charset="0"/>
              </a:rPr>
              <a:t>TEŞEKKÜR EDERİM</a:t>
            </a:r>
          </a:p>
          <a:p>
            <a:pPr marL="0" indent="0" algn="ctr">
              <a:buNone/>
            </a:pPr>
            <a:endParaRPr lang="tr-TR" sz="2400" b="1" dirty="0" smtClean="0">
              <a:solidFill>
                <a:schemeClr val="accent2">
                  <a:lumMod val="60000"/>
                  <a:lumOff val="40000"/>
                </a:schemeClr>
              </a:solidFill>
              <a:latin typeface="Algerian" panose="04020705040A02060702" pitchFamily="82" charset="0"/>
            </a:endParaRPr>
          </a:p>
          <a:p>
            <a:pPr marL="0" indent="0" algn="ctr">
              <a:buNone/>
            </a:pPr>
            <a:endParaRPr lang="tr-TR" sz="2400" b="1" dirty="0">
              <a:solidFill>
                <a:schemeClr val="accent2">
                  <a:lumMod val="60000"/>
                  <a:lumOff val="40000"/>
                </a:schemeClr>
              </a:solidFill>
              <a:latin typeface="Algerian" panose="04020705040A02060702" pitchFamily="82" charset="0"/>
            </a:endParaRPr>
          </a:p>
          <a:p>
            <a:pPr marL="0" indent="0" algn="ctr">
              <a:buNone/>
            </a:pPr>
            <a:r>
              <a:rPr lang="tr-TR" sz="2400" b="1" dirty="0" smtClean="0">
                <a:solidFill>
                  <a:schemeClr val="accent2">
                    <a:lumMod val="60000"/>
                    <a:lumOff val="40000"/>
                  </a:schemeClr>
                </a:solidFill>
                <a:latin typeface="Algerian" panose="04020705040A02060702" pitchFamily="82" charset="0"/>
              </a:rPr>
              <a:t>FİLİZ </a:t>
            </a:r>
            <a:r>
              <a:rPr lang="tr-TR" sz="2400" b="1" dirty="0" smtClean="0">
                <a:solidFill>
                  <a:schemeClr val="accent2">
                    <a:lumMod val="60000"/>
                    <a:lumOff val="40000"/>
                  </a:schemeClr>
                </a:solidFill>
                <a:latin typeface="Algerian" panose="04020705040A02060702" pitchFamily="82" charset="0"/>
              </a:rPr>
              <a:t>DEMİRBAŞ</a:t>
            </a:r>
            <a:endParaRPr lang="tr-TR" sz="2400" b="1" dirty="0" smtClean="0">
              <a:solidFill>
                <a:schemeClr val="accent2">
                  <a:lumMod val="60000"/>
                  <a:lumOff val="40000"/>
                </a:schemeClr>
              </a:solidFill>
              <a:latin typeface="Algerian" panose="04020705040A02060702" pitchFamily="82" charset="0"/>
            </a:endParaRPr>
          </a:p>
          <a:p>
            <a:pPr marL="0" indent="0" algn="ctr">
              <a:buNone/>
            </a:pPr>
            <a:r>
              <a:rPr lang="tr-TR" sz="2400" b="1" dirty="0" smtClean="0">
                <a:solidFill>
                  <a:schemeClr val="accent2">
                    <a:lumMod val="60000"/>
                    <a:lumOff val="40000"/>
                  </a:schemeClr>
                </a:solidFill>
                <a:latin typeface="Algerian" panose="04020705040A02060702" pitchFamily="82" charset="0"/>
              </a:rPr>
              <a:t>MALİ HİZMET UZMANI</a:t>
            </a:r>
          </a:p>
          <a:p>
            <a:pPr marL="0" indent="0" algn="ctr">
              <a:buNone/>
            </a:pPr>
            <a:r>
              <a:rPr lang="tr-TR" sz="2400" b="1" dirty="0">
                <a:solidFill>
                  <a:schemeClr val="accent2">
                    <a:lumMod val="60000"/>
                    <a:lumOff val="40000"/>
                  </a:schemeClr>
                </a:solidFill>
                <a:latin typeface="Algerian" panose="04020705040A02060702" pitchFamily="82" charset="0"/>
              </a:rPr>
              <a:t>STRATEJİ GELİŞTİRME BAŞKANLIĞI</a:t>
            </a:r>
          </a:p>
          <a:p>
            <a:pPr marL="0" indent="0" algn="ctr">
              <a:buNone/>
            </a:pPr>
            <a:endParaRPr lang="tr-TR" sz="2400" b="1" dirty="0">
              <a:solidFill>
                <a:schemeClr val="accent2">
                  <a:lumMod val="60000"/>
                  <a:lumOff val="40000"/>
                </a:schemeClr>
              </a:solidFill>
              <a:latin typeface="Algerian" panose="04020705040A02060702" pitchFamily="82" charset="0"/>
            </a:endParaRPr>
          </a:p>
        </p:txBody>
      </p:sp>
    </p:spTree>
    <p:extLst>
      <p:ext uri="{BB962C8B-B14F-4D97-AF65-F5344CB8AC3E}">
        <p14:creationId xmlns:p14="http://schemas.microsoft.com/office/powerpoint/2010/main" val="339193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704851"/>
            <a:ext cx="8825658" cy="1152524"/>
          </a:xfrm>
        </p:spPr>
        <p:txBody>
          <a:bodyPr/>
          <a:lstStyle/>
          <a:p>
            <a:r>
              <a:rPr lang="it-IT" sz="2800" b="1" dirty="0" smtClean="0">
                <a:solidFill>
                  <a:schemeClr val="accent2">
                    <a:lumMod val="60000"/>
                    <a:lumOff val="40000"/>
                  </a:schemeClr>
                </a:solidFill>
                <a:latin typeface="Algerian" panose="04020705040A02060702" pitchFamily="82" charset="0"/>
              </a:rPr>
              <a:t>İst</a:t>
            </a:r>
            <a:r>
              <a:rPr lang="tr-TR" sz="2800" b="1" dirty="0" smtClean="0">
                <a:solidFill>
                  <a:schemeClr val="accent2">
                    <a:lumMod val="60000"/>
                    <a:lumOff val="40000"/>
                  </a:schemeClr>
                </a:solidFill>
                <a:latin typeface="Algerian" panose="04020705040A02060702" pitchFamily="82" charset="0"/>
              </a:rPr>
              <a:t>İ</a:t>
            </a:r>
            <a:r>
              <a:rPr lang="it-IT" sz="2800" b="1" dirty="0" smtClean="0">
                <a:solidFill>
                  <a:schemeClr val="accent2">
                    <a:lumMod val="60000"/>
                    <a:lumOff val="40000"/>
                  </a:schemeClr>
                </a:solidFill>
                <a:latin typeface="Algerian" panose="04020705040A02060702" pitchFamily="82" charset="0"/>
              </a:rPr>
              <a:t>sna</a:t>
            </a:r>
            <a:r>
              <a:rPr lang="tr-TR" sz="2800" b="1" dirty="0" smtClean="0">
                <a:solidFill>
                  <a:schemeClr val="accent2">
                    <a:lumMod val="60000"/>
                    <a:lumOff val="40000"/>
                  </a:schemeClr>
                </a:solidFill>
                <a:latin typeface="Algerian" panose="04020705040A02060702" pitchFamily="82" charset="0"/>
              </a:rPr>
              <a:t>İ</a:t>
            </a:r>
            <a:r>
              <a:rPr lang="it-IT" sz="2800" b="1" dirty="0" smtClean="0">
                <a:solidFill>
                  <a:schemeClr val="accent2">
                    <a:lumMod val="60000"/>
                    <a:lumOff val="40000"/>
                  </a:schemeClr>
                </a:solidFill>
                <a:latin typeface="Algerian" panose="04020705040A02060702" pitchFamily="82" charset="0"/>
              </a:rPr>
              <a:t> </a:t>
            </a:r>
            <a:r>
              <a:rPr lang="it-IT" sz="2800" b="1" dirty="0">
                <a:solidFill>
                  <a:schemeClr val="accent2">
                    <a:lumMod val="60000"/>
                    <a:lumOff val="40000"/>
                  </a:schemeClr>
                </a:solidFill>
                <a:latin typeface="Algerian" panose="04020705040A02060702" pitchFamily="82" charset="0"/>
              </a:rPr>
              <a:t>alImlar</a:t>
            </a:r>
            <a:r>
              <a:rPr lang="it-IT" sz="4400" b="1" dirty="0">
                <a:solidFill>
                  <a:schemeClr val="accent2">
                    <a:lumMod val="60000"/>
                    <a:lumOff val="40000"/>
                  </a:schemeClr>
                </a:solidFill>
                <a:latin typeface="Algerian" panose="04020705040A02060702" pitchFamily="82" charset="0"/>
              </a:rPr>
              <a:t/>
            </a:r>
            <a:br>
              <a:rPr lang="it-IT" sz="4400" b="1" dirty="0">
                <a:solidFill>
                  <a:schemeClr val="accent2">
                    <a:lumMod val="60000"/>
                    <a:lumOff val="40000"/>
                  </a:schemeClr>
                </a:solidFill>
                <a:latin typeface="Algerian" panose="04020705040A02060702" pitchFamily="82" charset="0"/>
              </a:rPr>
            </a:br>
            <a:r>
              <a:rPr lang="it-IT" sz="1800" b="1" dirty="0">
                <a:solidFill>
                  <a:schemeClr val="accent2">
                    <a:lumMod val="60000"/>
                    <a:lumOff val="40000"/>
                  </a:schemeClr>
                </a:solidFill>
                <a:latin typeface="Algerian" panose="04020705040A02060702" pitchFamily="82" charset="0"/>
              </a:rPr>
              <a:t>(4734 S. KANUN </a:t>
            </a:r>
            <a:r>
              <a:rPr lang="it-IT" sz="1800" b="1" dirty="0" smtClean="0">
                <a:solidFill>
                  <a:schemeClr val="accent2">
                    <a:lumMod val="60000"/>
                    <a:lumOff val="40000"/>
                  </a:schemeClr>
                </a:solidFill>
                <a:latin typeface="Algerian" panose="04020705040A02060702" pitchFamily="82" charset="0"/>
              </a:rPr>
              <a:t>3</a:t>
            </a:r>
            <a:r>
              <a:rPr lang="tr-TR" sz="1800" b="1" dirty="0" smtClean="0">
                <a:solidFill>
                  <a:schemeClr val="accent2">
                    <a:lumMod val="60000"/>
                    <a:lumOff val="40000"/>
                  </a:schemeClr>
                </a:solidFill>
                <a:latin typeface="Algerian" panose="04020705040A02060702" pitchFamily="82" charset="0"/>
              </a:rPr>
              <a:t>. VE 4.</a:t>
            </a:r>
            <a:r>
              <a:rPr lang="it-IT" sz="1800" b="1" dirty="0" smtClean="0">
                <a:solidFill>
                  <a:schemeClr val="accent2">
                    <a:lumMod val="60000"/>
                    <a:lumOff val="40000"/>
                  </a:schemeClr>
                </a:solidFill>
                <a:latin typeface="Algerian" panose="04020705040A02060702" pitchFamily="82" charset="0"/>
              </a:rPr>
              <a:t> </a:t>
            </a:r>
            <a:r>
              <a:rPr lang="it-IT" sz="1800" b="1" dirty="0">
                <a:solidFill>
                  <a:schemeClr val="accent2">
                    <a:lumMod val="60000"/>
                    <a:lumOff val="40000"/>
                  </a:schemeClr>
                </a:solidFill>
                <a:latin typeface="Algerian" panose="04020705040A02060702" pitchFamily="82" charset="0"/>
              </a:rPr>
              <a:t>MD.) </a:t>
            </a:r>
            <a:endParaRPr lang="tr-TR" sz="1800" b="1" dirty="0">
              <a:solidFill>
                <a:schemeClr val="accent2">
                  <a:lumMod val="60000"/>
                  <a:lumOff val="40000"/>
                </a:schemeClr>
              </a:solidFill>
              <a:latin typeface="Algerian" panose="04020705040A02060702" pitchFamily="82" charset="0"/>
            </a:endParaRPr>
          </a:p>
        </p:txBody>
      </p:sp>
      <p:graphicFrame>
        <p:nvGraphicFramePr>
          <p:cNvPr id="6" name="Diyagram 5"/>
          <p:cNvGraphicFramePr/>
          <p:nvPr>
            <p:extLst>
              <p:ext uri="{D42A27DB-BD31-4B8C-83A1-F6EECF244321}">
                <p14:modId xmlns:p14="http://schemas.microsoft.com/office/powerpoint/2010/main" val="1105315553"/>
              </p:ext>
            </p:extLst>
          </p:nvPr>
        </p:nvGraphicFramePr>
        <p:xfrm>
          <a:off x="1154955" y="2057400"/>
          <a:ext cx="8825658"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691" y="-124343"/>
            <a:ext cx="1952976" cy="1458364"/>
          </a:xfrm>
          <a:prstGeom prst="rect">
            <a:avLst/>
          </a:prstGeom>
        </p:spPr>
      </p:pic>
    </p:spTree>
    <p:extLst>
      <p:ext uri="{BB962C8B-B14F-4D97-AF65-F5344CB8AC3E}">
        <p14:creationId xmlns:p14="http://schemas.microsoft.com/office/powerpoint/2010/main" val="1978081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lumMod val="60000"/>
                    <a:lumOff val="40000"/>
                  </a:schemeClr>
                </a:solidFill>
                <a:latin typeface="Algerian" panose="04020705040A02060702" pitchFamily="82" charset="0"/>
              </a:rPr>
              <a:t>İLGİLİ MEVZUAT</a:t>
            </a:r>
            <a:endParaRPr lang="tr-TR" b="1" dirty="0">
              <a:solidFill>
                <a:schemeClr val="accent2">
                  <a:lumMod val="60000"/>
                  <a:lumOff val="40000"/>
                </a:schemeClr>
              </a:solidFill>
              <a:latin typeface="Algerian" panose="04020705040A02060702" pitchFamily="82" charset="0"/>
            </a:endParaRPr>
          </a:p>
        </p:txBody>
      </p:sp>
      <p:sp>
        <p:nvSpPr>
          <p:cNvPr id="3" name="İçerik Yer Tutucusu 2"/>
          <p:cNvSpPr>
            <a:spLocks noGrp="1"/>
          </p:cNvSpPr>
          <p:nvPr>
            <p:ph idx="1"/>
          </p:nvPr>
        </p:nvSpPr>
        <p:spPr/>
        <p:txBody>
          <a:bodyPr/>
          <a:lstStyle/>
          <a:p>
            <a:r>
              <a:rPr lang="tr-TR" dirty="0" smtClean="0"/>
              <a:t>4734 sayılı Kamu İhale Kanunu </a:t>
            </a:r>
          </a:p>
          <a:p>
            <a:r>
              <a:rPr lang="tr-TR" dirty="0" smtClean="0"/>
              <a:t>4734 sayılı Kamu </a:t>
            </a:r>
            <a:r>
              <a:rPr lang="tr-TR" dirty="0"/>
              <a:t>İ</a:t>
            </a:r>
            <a:r>
              <a:rPr lang="tr-TR" dirty="0" smtClean="0"/>
              <a:t>hale </a:t>
            </a:r>
            <a:r>
              <a:rPr lang="tr-TR" dirty="0"/>
              <a:t>K</a:t>
            </a:r>
            <a:r>
              <a:rPr lang="tr-TR" dirty="0" smtClean="0"/>
              <a:t>anununun 3.Maddesinin (e) Bendine Göre Yapılacak Alımlarda Uygulanacak Usul Ve Esaslara İlişkin Yönetmelik</a:t>
            </a:r>
          </a:p>
          <a:p>
            <a:r>
              <a:rPr lang="tr-TR" dirty="0" smtClean="0"/>
              <a:t>2014/6228 Bakanlar Kurulu Kararı</a:t>
            </a:r>
          </a:p>
          <a:p>
            <a:r>
              <a:rPr lang="tr-TR" dirty="0" smtClean="0"/>
              <a:t>6306 </a:t>
            </a:r>
            <a:r>
              <a:rPr lang="tr-TR" dirty="0"/>
              <a:t>sayılı Afet Riski Altındaki Alanların Dönüştürülmesi Hakkında Kanun</a:t>
            </a:r>
            <a:endParaRPr lang="tr-TR" dirty="0" smtClean="0"/>
          </a:p>
          <a:p>
            <a:r>
              <a:rPr lang="tr-TR" dirty="0" smtClean="0"/>
              <a:t>Merkezi </a:t>
            </a:r>
            <a:r>
              <a:rPr lang="tr-TR" dirty="0"/>
              <a:t>Yönetim Harcama Belgeleri Hakkında Genel </a:t>
            </a:r>
            <a:r>
              <a:rPr lang="tr-TR" dirty="0" smtClean="0"/>
              <a:t>Tebliği</a:t>
            </a:r>
          </a:p>
          <a:p>
            <a:r>
              <a:rPr lang="tr-TR" dirty="0"/>
              <a:t>İç Kontrol ve Ön Mali Kontrole İlişkin Usul ve Esaslar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003" y="4648200"/>
            <a:ext cx="3466122" cy="2095500"/>
          </a:xfrm>
          <a:prstGeom prst="rect">
            <a:avLst/>
          </a:prstGeom>
        </p:spPr>
      </p:pic>
    </p:spTree>
    <p:extLst>
      <p:ext uri="{BB962C8B-B14F-4D97-AF65-F5344CB8AC3E}">
        <p14:creationId xmlns:p14="http://schemas.microsoft.com/office/powerpoint/2010/main" val="81326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424873" y="323272"/>
            <a:ext cx="9559357" cy="1457070"/>
          </a:xfrm>
          <a:prstGeom prst="rect">
            <a:avLst/>
          </a:prstGeom>
        </p:spPr>
      </p:pic>
      <p:graphicFrame>
        <p:nvGraphicFramePr>
          <p:cNvPr id="4" name="İçerik Yer Tutucusu 3"/>
          <p:cNvGraphicFramePr>
            <a:graphicFrameLocks noGrp="1"/>
          </p:cNvGraphicFramePr>
          <p:nvPr>
            <p:ph idx="1"/>
            <p:extLst>
              <p:ext uri="{D42A27DB-BD31-4B8C-83A1-F6EECF244321}">
                <p14:modId xmlns:p14="http://schemas.microsoft.com/office/powerpoint/2010/main" val="3413536507"/>
              </p:ext>
            </p:extLst>
          </p:nvPr>
        </p:nvGraphicFramePr>
        <p:xfrm>
          <a:off x="1103312" y="2052638"/>
          <a:ext cx="10275888"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3531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128432"/>
          </a:xfrm>
        </p:spPr>
        <p:txBody>
          <a:bodyPr/>
          <a:lstStyle/>
          <a:p>
            <a:r>
              <a:rPr lang="it-IT" sz="2800" b="1" dirty="0">
                <a:solidFill>
                  <a:schemeClr val="accent2">
                    <a:lumMod val="60000"/>
                    <a:lumOff val="40000"/>
                  </a:schemeClr>
                </a:solidFill>
                <a:latin typeface="Algerian" panose="04020705040A02060702" pitchFamily="82" charset="0"/>
              </a:rPr>
              <a:t>İstisnai alImlar</a:t>
            </a:r>
            <a:r>
              <a:rPr lang="it-IT" sz="2000" b="1" dirty="0">
                <a:solidFill>
                  <a:schemeClr val="accent2">
                    <a:lumMod val="60000"/>
                    <a:lumOff val="40000"/>
                  </a:schemeClr>
                </a:solidFill>
                <a:latin typeface="Algerian" panose="04020705040A02060702" pitchFamily="82" charset="0"/>
              </a:rPr>
              <a:t/>
            </a:r>
            <a:br>
              <a:rPr lang="it-IT" sz="2000" b="1" dirty="0">
                <a:solidFill>
                  <a:schemeClr val="accent2">
                    <a:lumMod val="60000"/>
                    <a:lumOff val="40000"/>
                  </a:schemeClr>
                </a:solidFill>
                <a:latin typeface="Algerian" panose="04020705040A02060702" pitchFamily="82" charset="0"/>
              </a:rPr>
            </a:br>
            <a:r>
              <a:rPr lang="it-IT" sz="1800" b="1" dirty="0">
                <a:solidFill>
                  <a:schemeClr val="accent2">
                    <a:lumMod val="60000"/>
                    <a:lumOff val="40000"/>
                  </a:schemeClr>
                </a:solidFill>
                <a:latin typeface="Algerian" panose="04020705040A02060702" pitchFamily="82" charset="0"/>
              </a:rPr>
              <a:t>(4734 S. KANUN 3/E)</a:t>
            </a:r>
            <a:endParaRPr lang="tr-TR" sz="1800" b="1" dirty="0">
              <a:solidFill>
                <a:schemeClr val="accent2">
                  <a:lumMod val="60000"/>
                  <a:lumOff val="40000"/>
                </a:schemeClr>
              </a:solidFill>
              <a:latin typeface="Algerian" panose="04020705040A02060702" pitchFamily="82"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60888367"/>
              </p:ext>
            </p:extLst>
          </p:nvPr>
        </p:nvGraphicFramePr>
        <p:xfrm>
          <a:off x="1103312" y="1853248"/>
          <a:ext cx="8946541" cy="4395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719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5130" y="481293"/>
            <a:ext cx="9404723" cy="899832"/>
          </a:xfrm>
        </p:spPr>
        <p:txBody>
          <a:bodyPr/>
          <a:lstStyle/>
          <a:p>
            <a:r>
              <a:rPr lang="tr-TR" sz="2800" b="1" dirty="0" smtClean="0">
                <a:solidFill>
                  <a:schemeClr val="accent2">
                    <a:lumMod val="60000"/>
                    <a:lumOff val="40000"/>
                  </a:schemeClr>
                </a:solidFill>
                <a:latin typeface="Algerian" panose="04020705040A02060702" pitchFamily="82" charset="0"/>
              </a:rPr>
              <a:t>İstisnai </a:t>
            </a:r>
            <a:r>
              <a:rPr lang="tr-TR" sz="2800" b="1" dirty="0" err="1" smtClean="0">
                <a:solidFill>
                  <a:schemeClr val="accent2">
                    <a:lumMod val="60000"/>
                    <a:lumOff val="40000"/>
                  </a:schemeClr>
                </a:solidFill>
                <a:latin typeface="Algerian" panose="04020705040A02060702" pitchFamily="82" charset="0"/>
              </a:rPr>
              <a:t>alImlar</a:t>
            </a:r>
            <a:r>
              <a:rPr lang="tr-TR" sz="2800" b="1" dirty="0" smtClean="0">
                <a:solidFill>
                  <a:schemeClr val="accent2">
                    <a:lumMod val="60000"/>
                    <a:lumOff val="40000"/>
                  </a:schemeClr>
                </a:solidFill>
                <a:latin typeface="Algerian" panose="04020705040A02060702" pitchFamily="82" charset="0"/>
              </a:rPr>
              <a:t/>
            </a:r>
            <a:br>
              <a:rPr lang="tr-TR" sz="2800" b="1" dirty="0" smtClean="0">
                <a:solidFill>
                  <a:schemeClr val="accent2">
                    <a:lumMod val="60000"/>
                    <a:lumOff val="40000"/>
                  </a:schemeClr>
                </a:solidFill>
                <a:latin typeface="Algerian" panose="04020705040A02060702" pitchFamily="82" charset="0"/>
              </a:rPr>
            </a:br>
            <a:r>
              <a:rPr lang="tr-TR" sz="1800" b="1" dirty="0" smtClean="0">
                <a:solidFill>
                  <a:schemeClr val="accent2">
                    <a:lumMod val="60000"/>
                    <a:lumOff val="40000"/>
                  </a:schemeClr>
                </a:solidFill>
                <a:latin typeface="Algerian" panose="04020705040A02060702" pitchFamily="82" charset="0"/>
              </a:rPr>
              <a:t>(4734 S. KANUN 3/E MD.) </a:t>
            </a:r>
            <a:r>
              <a:rPr lang="tr-TR" sz="3600" b="1" dirty="0" smtClean="0">
                <a:solidFill>
                  <a:schemeClr val="accent2">
                    <a:lumMod val="75000"/>
                  </a:schemeClr>
                </a:solidFill>
                <a:latin typeface="Algerian" panose="04020705040A02060702" pitchFamily="82" charset="0"/>
              </a:rPr>
              <a:t/>
            </a:r>
            <a:br>
              <a:rPr lang="tr-TR" sz="3600" b="1" dirty="0" smtClean="0">
                <a:solidFill>
                  <a:schemeClr val="accent2">
                    <a:lumMod val="75000"/>
                  </a:schemeClr>
                </a:solidFill>
                <a:latin typeface="Algerian" panose="04020705040A02060702" pitchFamily="82" charset="0"/>
              </a:rPr>
            </a:br>
            <a:endParaRPr lang="tr-TR" sz="3600" b="1" dirty="0">
              <a:solidFill>
                <a:schemeClr val="accent2">
                  <a:lumMod val="75000"/>
                </a:schemeClr>
              </a:solidFill>
              <a:latin typeface="Algerian" panose="04020705040A02060702" pitchFamily="82" charset="0"/>
            </a:endParaRPr>
          </a:p>
        </p:txBody>
      </p:sp>
      <p:sp>
        <p:nvSpPr>
          <p:cNvPr id="3" name="İçerik Yer Tutucusu 2"/>
          <p:cNvSpPr>
            <a:spLocks noGrp="1"/>
          </p:cNvSpPr>
          <p:nvPr>
            <p:ph idx="1"/>
          </p:nvPr>
        </p:nvSpPr>
        <p:spPr>
          <a:xfrm>
            <a:off x="1103312" y="1381125"/>
            <a:ext cx="8946541" cy="5276850"/>
          </a:xfrm>
        </p:spPr>
        <p:txBody>
          <a:bodyPr/>
          <a:lstStyle/>
          <a:p>
            <a:r>
              <a:rPr lang="tr-TR" i="1" u="sng" dirty="0">
                <a:solidFill>
                  <a:schemeClr val="bg1"/>
                </a:solidFill>
              </a:rPr>
              <a:t>4734 Sayılı Kamu İhale Kanunu'nun 3’üncü Maddesinin (e) Bendine Göre Yapılacak Alımlarda Uygulanacak Usul ve Esaslara İlişkin </a:t>
            </a:r>
            <a:r>
              <a:rPr lang="tr-TR" i="1" u="sng" dirty="0" smtClean="0">
                <a:solidFill>
                  <a:schemeClr val="bg1"/>
                </a:solidFill>
              </a:rPr>
              <a:t>Yönetmelik </a:t>
            </a:r>
            <a:r>
              <a:rPr lang="tr-TR" dirty="0" smtClean="0"/>
              <a:t>kapsamında </a:t>
            </a:r>
            <a:r>
              <a:rPr lang="tr-TR" dirty="0"/>
              <a:t>yapılabilecek alımlar hizmet sunucularından protokol veya sözleşme düzenlemek suretiyle alınabilmektedir. </a:t>
            </a:r>
          </a:p>
          <a:p>
            <a:r>
              <a:rPr lang="tr-TR" dirty="0"/>
              <a:t>Kanunun 3/e maddesinde isimleri açıkça belirtilen bazı kamu kurum ve kuruluşlarca doğrudan üretilen mal ve hizmetler istisna kapsamında sayılmakta ve protokol ile alımı mümkün bulunmaktadır.</a:t>
            </a:r>
          </a:p>
          <a:p>
            <a:r>
              <a:rPr lang="tr-TR" dirty="0"/>
              <a:t>İdarenin tabi olduğu mevzuatın izin vermesi halinde sözleşme, mutat sözleşme ve protokol elektronik olarak hazırlanıp imzalanabilir.</a:t>
            </a:r>
          </a:p>
          <a:p>
            <a:endParaRPr lang="tr-TR" dirty="0"/>
          </a:p>
        </p:txBody>
      </p:sp>
      <p:graphicFrame>
        <p:nvGraphicFramePr>
          <p:cNvPr id="4" name="Diyagram 3"/>
          <p:cNvGraphicFramePr/>
          <p:nvPr>
            <p:extLst>
              <p:ext uri="{D42A27DB-BD31-4B8C-83A1-F6EECF244321}">
                <p14:modId xmlns:p14="http://schemas.microsoft.com/office/powerpoint/2010/main" val="867559571"/>
              </p:ext>
            </p:extLst>
          </p:nvPr>
        </p:nvGraphicFramePr>
        <p:xfrm>
          <a:off x="1512582" y="3143250"/>
          <a:ext cx="8128000" cy="344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602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1185582"/>
          </a:xfrm>
        </p:spPr>
        <p:txBody>
          <a:bodyPr/>
          <a:lstStyle/>
          <a:p>
            <a:r>
              <a:rPr lang="tr-TR" sz="2800" b="1" dirty="0" smtClean="0">
                <a:solidFill>
                  <a:schemeClr val="accent2">
                    <a:lumMod val="60000"/>
                    <a:lumOff val="40000"/>
                  </a:schemeClr>
                </a:solidFill>
                <a:latin typeface="Algerian" panose="04020705040A02060702" pitchFamily="82" charset="0"/>
              </a:rPr>
              <a:t>İstisnai </a:t>
            </a:r>
            <a:r>
              <a:rPr lang="tr-TR" sz="2800" b="1" dirty="0" err="1" smtClean="0">
                <a:solidFill>
                  <a:schemeClr val="accent2">
                    <a:lumMod val="60000"/>
                    <a:lumOff val="40000"/>
                  </a:schemeClr>
                </a:solidFill>
                <a:latin typeface="Algerian" panose="04020705040A02060702" pitchFamily="82" charset="0"/>
              </a:rPr>
              <a:t>alImlar</a:t>
            </a:r>
            <a:r>
              <a:rPr lang="tr-TR" sz="2400" b="1" dirty="0" smtClean="0">
                <a:solidFill>
                  <a:schemeClr val="accent2">
                    <a:lumMod val="60000"/>
                    <a:lumOff val="40000"/>
                  </a:schemeClr>
                </a:solidFill>
                <a:latin typeface="Algerian" panose="04020705040A02060702" pitchFamily="82" charset="0"/>
              </a:rPr>
              <a:t/>
            </a:r>
            <a:br>
              <a:rPr lang="tr-TR" sz="2400" b="1" dirty="0" smtClean="0">
                <a:solidFill>
                  <a:schemeClr val="accent2">
                    <a:lumMod val="60000"/>
                    <a:lumOff val="40000"/>
                  </a:schemeClr>
                </a:solidFill>
                <a:latin typeface="Algerian" panose="04020705040A02060702" pitchFamily="82" charset="0"/>
              </a:rPr>
            </a:br>
            <a:r>
              <a:rPr lang="tr-TR" sz="1800" b="1" dirty="0" smtClean="0">
                <a:solidFill>
                  <a:schemeClr val="accent2">
                    <a:lumMod val="60000"/>
                    <a:lumOff val="40000"/>
                  </a:schemeClr>
                </a:solidFill>
                <a:latin typeface="Algerian" panose="04020705040A02060702" pitchFamily="82" charset="0"/>
              </a:rPr>
              <a:t>(4734 S. KANUN 3/E)</a:t>
            </a:r>
            <a:endParaRPr lang="tr-TR" sz="1800" b="1" dirty="0">
              <a:solidFill>
                <a:schemeClr val="accent2">
                  <a:lumMod val="60000"/>
                  <a:lumOff val="40000"/>
                </a:schemeClr>
              </a:solidFill>
              <a:latin typeface="Algerian" panose="04020705040A02060702" pitchFamily="82"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680340176"/>
              </p:ext>
            </p:extLst>
          </p:nvPr>
        </p:nvGraphicFramePr>
        <p:xfrm>
          <a:off x="1103311" y="2143124"/>
          <a:ext cx="10374313" cy="41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894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it-IT" sz="2800" b="1" dirty="0">
                <a:solidFill>
                  <a:schemeClr val="accent2">
                    <a:lumMod val="60000"/>
                    <a:lumOff val="40000"/>
                  </a:schemeClr>
                </a:solidFill>
                <a:latin typeface="Algerian" panose="04020705040A02060702" pitchFamily="82" charset="0"/>
              </a:rPr>
              <a:t>İstisnai alImlar</a:t>
            </a:r>
            <a:r>
              <a:rPr lang="it-IT" sz="2400" b="1" dirty="0">
                <a:solidFill>
                  <a:schemeClr val="accent2">
                    <a:lumMod val="60000"/>
                    <a:lumOff val="40000"/>
                  </a:schemeClr>
                </a:solidFill>
                <a:latin typeface="Algerian" panose="04020705040A02060702" pitchFamily="82" charset="0"/>
              </a:rPr>
              <a:t/>
            </a:r>
            <a:br>
              <a:rPr lang="it-IT" sz="2400" b="1" dirty="0">
                <a:solidFill>
                  <a:schemeClr val="accent2">
                    <a:lumMod val="60000"/>
                    <a:lumOff val="40000"/>
                  </a:schemeClr>
                </a:solidFill>
                <a:latin typeface="Algerian" panose="04020705040A02060702" pitchFamily="82" charset="0"/>
              </a:rPr>
            </a:br>
            <a:r>
              <a:rPr lang="it-IT" sz="1800" b="1" dirty="0">
                <a:solidFill>
                  <a:schemeClr val="accent2">
                    <a:lumMod val="60000"/>
                    <a:lumOff val="40000"/>
                  </a:schemeClr>
                </a:solidFill>
                <a:latin typeface="Algerian" panose="04020705040A02060702" pitchFamily="82" charset="0"/>
              </a:rPr>
              <a:t>(4734 S. KANUN 3/E)</a:t>
            </a:r>
            <a:endParaRPr lang="tr-TR" sz="1800" b="1" dirty="0">
              <a:solidFill>
                <a:schemeClr val="accent2">
                  <a:lumMod val="60000"/>
                  <a:lumOff val="40000"/>
                </a:schemeClr>
              </a:solidFill>
              <a:latin typeface="Algerian" panose="04020705040A02060702" pitchFamily="82" charset="0"/>
            </a:endParaRPr>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4028367122"/>
              </p:ext>
            </p:extLst>
          </p:nvPr>
        </p:nvGraphicFramePr>
        <p:xfrm>
          <a:off x="1103312" y="1447800"/>
          <a:ext cx="8946541" cy="5343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99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415</TotalTime>
  <Words>2183</Words>
  <Application>Microsoft Office PowerPoint</Application>
  <PresentationFormat>Geniş ekran</PresentationFormat>
  <Paragraphs>137</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Algerian</vt:lpstr>
      <vt:lpstr>Arial</vt:lpstr>
      <vt:lpstr>Calibri</vt:lpstr>
      <vt:lpstr>Century Gothic</vt:lpstr>
      <vt:lpstr>Wingdings 3</vt:lpstr>
      <vt:lpstr>İyon</vt:lpstr>
      <vt:lpstr>PowerPoint Sunusu</vt:lpstr>
      <vt:lpstr>SUNUM İÇERİĞİ</vt:lpstr>
      <vt:lpstr>İstİsnaİ alImlar (4734 S. KANUN 3. VE 4. MD.) </vt:lpstr>
      <vt:lpstr>İLGİLİ MEVZUAT</vt:lpstr>
      <vt:lpstr>PowerPoint Sunusu</vt:lpstr>
      <vt:lpstr>İstisnai alImlar (4734 S. KANUN 3/E)</vt:lpstr>
      <vt:lpstr>İstisnai alImlar (4734 S. KANUN 3/E MD.)  </vt:lpstr>
      <vt:lpstr>İstisnai alImlar (4734 S. KANUN 3/E)</vt:lpstr>
      <vt:lpstr>İstisnai alImlar (4734 S. KANUN 3/E)</vt:lpstr>
      <vt:lpstr>PowerPoint Sunusu</vt:lpstr>
      <vt:lpstr>İstİsnaİ alImlar (4734 S. KANUN 3/F)</vt:lpstr>
      <vt:lpstr>Protokol İle alIm (4734 S. KANUN 3/F) (7/4/2014 tarihli ve 2014/6228 sayılı Bakanlar Kurulu Kararının 38. md.) </vt:lpstr>
      <vt:lpstr>İstisnai alImlar (Merkezi Yönetim Harcama Belgeleri YönetmelİĞİ 59. md. (d)bendi)    </vt:lpstr>
      <vt:lpstr>PowerPoint Sunusu</vt:lpstr>
      <vt:lpstr>İstİsnaİ alImlar (6306 sayılı Afet Riski Altındaki Alanların Dönüştürülmesi Hakkında Kanun 6. MD 5. FIKRA)</vt:lpstr>
      <vt:lpstr>Protokol taslakları Bakanlığımızca imza altına alındıktan sonra hukuki bir belge niteliği kazandığından ve idareyi yasal bir yükümlülük altına soktuğundan hazırlanması büyük önem arz etmektedir.   Protokol taslaklarının hazırlanmasında aşağıda belirtilen hususlara dikkat edilmesi gerekmektedir.</vt:lpstr>
      <vt:lpstr>İstİsnaİ AlImlar İÇ KONTROL ve Ön Mali KontrolE İLİŞKİN USUL VE ESASLAR BakanlIGImIz ön malİ kontrol İSlemlerİ yönergesİ 9. md.</vt:lpstr>
      <vt:lpstr>Ön mali kontrolü yapılmak üzere Strateji Geliştirme Başkanlığına gönderilen protokol taslaklarına aşağıda sayılan belgeler eklenmelidir:  (15.06.2017 tarihli 12202449-612.02-E.2977 sayılı yazı gereği)</vt:lpstr>
      <vt:lpstr> ONAY BELGESİ (Merkezi Yönetim Harcama Belgeleri Yönetmeliği)</vt:lpstr>
      <vt:lpstr>Örnek Protokol</vt:lpstr>
      <vt:lpstr>Örnek Protokol</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PROTOKOL İLE YAPILAN ALIMLAR</dc:title>
  <dc:creator>Filiz Yüncü</dc:creator>
  <cp:lastModifiedBy>Filiz Yüncü</cp:lastModifiedBy>
  <cp:revision>79</cp:revision>
  <dcterms:created xsi:type="dcterms:W3CDTF">2018-12-11T09:47:34Z</dcterms:created>
  <dcterms:modified xsi:type="dcterms:W3CDTF">2021-02-08T10:56:19Z</dcterms:modified>
</cp:coreProperties>
</file>