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2" r:id="rId29"/>
    <p:sldId id="284" r:id="rId30"/>
    <p:sldId id="285" r:id="rId31"/>
    <p:sldId id="286" r:id="rId32"/>
    <p:sldId id="287" r:id="rId33"/>
    <p:sldId id="288" r:id="rId34"/>
    <p:sldId id="289"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7D85"/>
    <a:srgbClr val="92848A"/>
    <a:srgbClr val="9A7C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A84E14-4BE7-4528-970C-E9C7BC75BC52}" type="doc">
      <dgm:prSet loTypeId="urn:microsoft.com/office/officeart/2005/8/layout/hList3" loCatId="list" qsTypeId="urn:microsoft.com/office/officeart/2005/8/quickstyle/3d3" qsCatId="3D" csTypeId="urn:microsoft.com/office/officeart/2005/8/colors/accent0_2" csCatId="mainScheme" phldr="1"/>
      <dgm:spPr/>
      <dgm:t>
        <a:bodyPr/>
        <a:lstStyle/>
        <a:p>
          <a:endParaRPr lang="tr-TR"/>
        </a:p>
      </dgm:t>
    </dgm:pt>
    <dgm:pt modelId="{238FB9A2-9F33-4B02-B2E0-168ED31D7ECC}">
      <dgm:prSet phldrT="[Metin]"/>
      <dgm:spPr>
        <a:effectLst>
          <a:softEdge rad="63500"/>
        </a:effectLst>
      </dgm:spPr>
      <dgm:t>
        <a:bodyPr/>
        <a:lstStyle/>
        <a:p>
          <a:r>
            <a:rPr lang="tr-TR" dirty="0" smtClean="0"/>
            <a:t>Riske Yönelik Alınacak Kararlar</a:t>
          </a:r>
          <a:endParaRPr lang="tr-TR" dirty="0"/>
        </a:p>
      </dgm:t>
    </dgm:pt>
    <dgm:pt modelId="{C4F8E082-4BF8-4AAD-B901-3AF997131897}" type="parTrans" cxnId="{AD298E50-9F0E-48AA-82C9-FA0C5BBD44E5}">
      <dgm:prSet/>
      <dgm:spPr/>
      <dgm:t>
        <a:bodyPr/>
        <a:lstStyle/>
        <a:p>
          <a:endParaRPr lang="tr-TR"/>
        </a:p>
      </dgm:t>
    </dgm:pt>
    <dgm:pt modelId="{851295A7-C907-44A9-9409-791FF1802F85}" type="sibTrans" cxnId="{AD298E50-9F0E-48AA-82C9-FA0C5BBD44E5}">
      <dgm:prSet/>
      <dgm:spPr/>
      <dgm:t>
        <a:bodyPr/>
        <a:lstStyle/>
        <a:p>
          <a:endParaRPr lang="tr-TR"/>
        </a:p>
      </dgm:t>
    </dgm:pt>
    <dgm:pt modelId="{1B6B5646-9946-4AB3-83B8-7828ACF9DFFE}">
      <dgm:prSet phldrT="[Metin]"/>
      <dgm:spPr/>
      <dgm:t>
        <a:bodyPr/>
        <a:lstStyle/>
        <a:p>
          <a:r>
            <a:rPr lang="tr-TR" dirty="0" smtClean="0"/>
            <a:t>Riskten Kaçınmak</a:t>
          </a:r>
          <a:endParaRPr lang="tr-TR" dirty="0"/>
        </a:p>
      </dgm:t>
    </dgm:pt>
    <dgm:pt modelId="{F82A9E63-93AC-45D3-B657-7DA00DD1DA48}" type="parTrans" cxnId="{C46ADF96-997A-4EBE-AC88-669A7A566BFA}">
      <dgm:prSet/>
      <dgm:spPr/>
      <dgm:t>
        <a:bodyPr/>
        <a:lstStyle/>
        <a:p>
          <a:endParaRPr lang="tr-TR"/>
        </a:p>
      </dgm:t>
    </dgm:pt>
    <dgm:pt modelId="{16C52837-9CD6-41E1-B35C-43AD67D0885A}" type="sibTrans" cxnId="{C46ADF96-997A-4EBE-AC88-669A7A566BFA}">
      <dgm:prSet/>
      <dgm:spPr/>
      <dgm:t>
        <a:bodyPr/>
        <a:lstStyle/>
        <a:p>
          <a:endParaRPr lang="tr-TR"/>
        </a:p>
      </dgm:t>
    </dgm:pt>
    <dgm:pt modelId="{4E2A775B-F16A-4A36-86B5-7F43B3472F86}">
      <dgm:prSet phldrT="[Metin]"/>
      <dgm:spPr/>
      <dgm:t>
        <a:bodyPr/>
        <a:lstStyle/>
        <a:p>
          <a:r>
            <a:rPr lang="tr-TR" dirty="0" smtClean="0"/>
            <a:t>Riski Transfer Etmek</a:t>
          </a:r>
          <a:endParaRPr lang="tr-TR" dirty="0"/>
        </a:p>
      </dgm:t>
    </dgm:pt>
    <dgm:pt modelId="{09D05F62-D761-4575-A303-965C04132C83}" type="parTrans" cxnId="{D550D604-807D-4FE0-9F14-2F1F91523CFD}">
      <dgm:prSet/>
      <dgm:spPr/>
      <dgm:t>
        <a:bodyPr/>
        <a:lstStyle/>
        <a:p>
          <a:endParaRPr lang="tr-TR"/>
        </a:p>
      </dgm:t>
    </dgm:pt>
    <dgm:pt modelId="{0976DD4C-6B6D-4A5F-A0A6-D5963B99E4B7}" type="sibTrans" cxnId="{D550D604-807D-4FE0-9F14-2F1F91523CFD}">
      <dgm:prSet/>
      <dgm:spPr/>
      <dgm:t>
        <a:bodyPr/>
        <a:lstStyle/>
        <a:p>
          <a:endParaRPr lang="tr-TR"/>
        </a:p>
      </dgm:t>
    </dgm:pt>
    <dgm:pt modelId="{4296FFC1-DA20-4CB7-83A5-8E68E0C8B906}">
      <dgm:prSet phldrT="[Metin]"/>
      <dgm:spPr/>
      <dgm:t>
        <a:bodyPr/>
        <a:lstStyle/>
        <a:p>
          <a:r>
            <a:rPr lang="tr-TR" dirty="0" smtClean="0"/>
            <a:t>Riski Kabul Etmek</a:t>
          </a:r>
          <a:endParaRPr lang="tr-TR" dirty="0"/>
        </a:p>
      </dgm:t>
    </dgm:pt>
    <dgm:pt modelId="{A561C32A-6E55-4D9B-B6EA-FE12EB877478}" type="parTrans" cxnId="{5B90C6A5-1580-433E-B831-94128F03FF1C}">
      <dgm:prSet/>
      <dgm:spPr/>
      <dgm:t>
        <a:bodyPr/>
        <a:lstStyle/>
        <a:p>
          <a:endParaRPr lang="tr-TR"/>
        </a:p>
      </dgm:t>
    </dgm:pt>
    <dgm:pt modelId="{903360E9-AA77-4D4E-927D-8F35684D70D0}" type="sibTrans" cxnId="{5B90C6A5-1580-433E-B831-94128F03FF1C}">
      <dgm:prSet/>
      <dgm:spPr/>
      <dgm:t>
        <a:bodyPr/>
        <a:lstStyle/>
        <a:p>
          <a:endParaRPr lang="tr-TR"/>
        </a:p>
      </dgm:t>
    </dgm:pt>
    <dgm:pt modelId="{2FB9786C-C46F-4B8E-A389-24B3770F6939}">
      <dgm:prSet/>
      <dgm:spPr/>
      <dgm:t>
        <a:bodyPr/>
        <a:lstStyle/>
        <a:p>
          <a:r>
            <a:rPr lang="tr-TR" dirty="0" smtClean="0"/>
            <a:t>Riski İndirgemek</a:t>
          </a:r>
        </a:p>
        <a:p>
          <a:r>
            <a:rPr lang="tr-TR" dirty="0" smtClean="0"/>
            <a:t>-Önleyici</a:t>
          </a:r>
        </a:p>
        <a:p>
          <a:r>
            <a:rPr lang="tr-TR" dirty="0" smtClean="0"/>
            <a:t>-Tespit Edici</a:t>
          </a:r>
        </a:p>
        <a:p>
          <a:r>
            <a:rPr lang="tr-TR" dirty="0" smtClean="0"/>
            <a:t>Düzeltici</a:t>
          </a:r>
        </a:p>
        <a:p>
          <a:r>
            <a:rPr lang="tr-TR" dirty="0" err="1" smtClean="0"/>
            <a:t>Yönelndirici</a:t>
          </a:r>
          <a:endParaRPr lang="tr-TR" dirty="0" smtClean="0"/>
        </a:p>
        <a:p>
          <a:endParaRPr lang="tr-TR" dirty="0"/>
        </a:p>
      </dgm:t>
    </dgm:pt>
    <dgm:pt modelId="{6F487E9A-6F32-405D-A6E0-A7D36B483AA8}" type="parTrans" cxnId="{DF6E3212-4570-4C12-ABD2-02C9DAB76003}">
      <dgm:prSet/>
      <dgm:spPr/>
      <dgm:t>
        <a:bodyPr/>
        <a:lstStyle/>
        <a:p>
          <a:endParaRPr lang="tr-TR"/>
        </a:p>
      </dgm:t>
    </dgm:pt>
    <dgm:pt modelId="{808D2EDC-EF8A-402A-AEDC-60EAB9462E52}" type="sibTrans" cxnId="{DF6E3212-4570-4C12-ABD2-02C9DAB76003}">
      <dgm:prSet/>
      <dgm:spPr/>
      <dgm:t>
        <a:bodyPr/>
        <a:lstStyle/>
        <a:p>
          <a:endParaRPr lang="tr-TR"/>
        </a:p>
      </dgm:t>
    </dgm:pt>
    <dgm:pt modelId="{5B35B21F-E83C-4EFF-A941-9B6E72263928}" type="pres">
      <dgm:prSet presAssocID="{EEA84E14-4BE7-4528-970C-E9C7BC75BC52}" presName="composite" presStyleCnt="0">
        <dgm:presLayoutVars>
          <dgm:chMax val="1"/>
          <dgm:dir/>
          <dgm:resizeHandles val="exact"/>
        </dgm:presLayoutVars>
      </dgm:prSet>
      <dgm:spPr/>
      <dgm:t>
        <a:bodyPr/>
        <a:lstStyle/>
        <a:p>
          <a:endParaRPr lang="tr-TR"/>
        </a:p>
      </dgm:t>
    </dgm:pt>
    <dgm:pt modelId="{7DACCF47-C6B7-4C31-9E1E-42C15DCC4ED5}" type="pres">
      <dgm:prSet presAssocID="{238FB9A2-9F33-4B02-B2E0-168ED31D7ECC}" presName="roof" presStyleLbl="dkBgShp" presStyleIdx="0" presStyleCnt="2"/>
      <dgm:spPr/>
      <dgm:t>
        <a:bodyPr/>
        <a:lstStyle/>
        <a:p>
          <a:endParaRPr lang="tr-TR"/>
        </a:p>
      </dgm:t>
    </dgm:pt>
    <dgm:pt modelId="{4CE773D8-7805-4A8F-B972-5A61E8F1BDA4}" type="pres">
      <dgm:prSet presAssocID="{238FB9A2-9F33-4B02-B2E0-168ED31D7ECC}" presName="pillars" presStyleCnt="0"/>
      <dgm:spPr/>
    </dgm:pt>
    <dgm:pt modelId="{4888344D-E18A-428A-803C-84932E522F0D}" type="pres">
      <dgm:prSet presAssocID="{238FB9A2-9F33-4B02-B2E0-168ED31D7ECC}" presName="pillar1" presStyleLbl="node1" presStyleIdx="0" presStyleCnt="4">
        <dgm:presLayoutVars>
          <dgm:bulletEnabled val="1"/>
        </dgm:presLayoutVars>
      </dgm:prSet>
      <dgm:spPr/>
      <dgm:t>
        <a:bodyPr/>
        <a:lstStyle/>
        <a:p>
          <a:endParaRPr lang="tr-TR"/>
        </a:p>
      </dgm:t>
    </dgm:pt>
    <dgm:pt modelId="{32309436-38A4-4E13-A44F-12E6081A837E}" type="pres">
      <dgm:prSet presAssocID="{4E2A775B-F16A-4A36-86B5-7F43B3472F86}" presName="pillarX" presStyleLbl="node1" presStyleIdx="1" presStyleCnt="4">
        <dgm:presLayoutVars>
          <dgm:bulletEnabled val="1"/>
        </dgm:presLayoutVars>
      </dgm:prSet>
      <dgm:spPr/>
      <dgm:t>
        <a:bodyPr/>
        <a:lstStyle/>
        <a:p>
          <a:endParaRPr lang="tr-TR"/>
        </a:p>
      </dgm:t>
    </dgm:pt>
    <dgm:pt modelId="{0C73C0A8-A85C-41DE-9660-368C5A1BAE19}" type="pres">
      <dgm:prSet presAssocID="{4296FFC1-DA20-4CB7-83A5-8E68E0C8B906}" presName="pillarX" presStyleLbl="node1" presStyleIdx="2" presStyleCnt="4">
        <dgm:presLayoutVars>
          <dgm:bulletEnabled val="1"/>
        </dgm:presLayoutVars>
      </dgm:prSet>
      <dgm:spPr/>
      <dgm:t>
        <a:bodyPr/>
        <a:lstStyle/>
        <a:p>
          <a:endParaRPr lang="tr-TR"/>
        </a:p>
      </dgm:t>
    </dgm:pt>
    <dgm:pt modelId="{7CEA5A7F-FDC7-4EA1-B116-5622C0236E51}" type="pres">
      <dgm:prSet presAssocID="{2FB9786C-C46F-4B8E-A389-24B3770F6939}" presName="pillarX" presStyleLbl="node1" presStyleIdx="3" presStyleCnt="4">
        <dgm:presLayoutVars>
          <dgm:bulletEnabled val="1"/>
        </dgm:presLayoutVars>
      </dgm:prSet>
      <dgm:spPr/>
      <dgm:t>
        <a:bodyPr/>
        <a:lstStyle/>
        <a:p>
          <a:endParaRPr lang="tr-TR"/>
        </a:p>
      </dgm:t>
    </dgm:pt>
    <dgm:pt modelId="{B8203AED-9C0B-4B86-B65D-3607E831D934}" type="pres">
      <dgm:prSet presAssocID="{238FB9A2-9F33-4B02-B2E0-168ED31D7ECC}" presName="base" presStyleLbl="dkBgShp" presStyleIdx="1" presStyleCnt="2"/>
      <dgm:spPr/>
    </dgm:pt>
  </dgm:ptLst>
  <dgm:cxnLst>
    <dgm:cxn modelId="{C23ED7BA-A522-455B-8D73-8D401CB81FDC}" type="presOf" srcId="{EEA84E14-4BE7-4528-970C-E9C7BC75BC52}" destId="{5B35B21F-E83C-4EFF-A941-9B6E72263928}" srcOrd="0" destOrd="0" presId="urn:microsoft.com/office/officeart/2005/8/layout/hList3"/>
    <dgm:cxn modelId="{C390947A-C659-430A-B2CF-1BF2EA4AB01E}" type="presOf" srcId="{2FB9786C-C46F-4B8E-A389-24B3770F6939}" destId="{7CEA5A7F-FDC7-4EA1-B116-5622C0236E51}" srcOrd="0" destOrd="0" presId="urn:microsoft.com/office/officeart/2005/8/layout/hList3"/>
    <dgm:cxn modelId="{70AE96CA-50CF-495C-844B-E8C8196F6674}" type="presOf" srcId="{1B6B5646-9946-4AB3-83B8-7828ACF9DFFE}" destId="{4888344D-E18A-428A-803C-84932E522F0D}" srcOrd="0" destOrd="0" presId="urn:microsoft.com/office/officeart/2005/8/layout/hList3"/>
    <dgm:cxn modelId="{5B90C6A5-1580-433E-B831-94128F03FF1C}" srcId="{238FB9A2-9F33-4B02-B2E0-168ED31D7ECC}" destId="{4296FFC1-DA20-4CB7-83A5-8E68E0C8B906}" srcOrd="2" destOrd="0" parTransId="{A561C32A-6E55-4D9B-B6EA-FE12EB877478}" sibTransId="{903360E9-AA77-4D4E-927D-8F35684D70D0}"/>
    <dgm:cxn modelId="{23EDD068-1DB3-49E5-BE33-43F642669987}" type="presOf" srcId="{4E2A775B-F16A-4A36-86B5-7F43B3472F86}" destId="{32309436-38A4-4E13-A44F-12E6081A837E}" srcOrd="0" destOrd="0" presId="urn:microsoft.com/office/officeart/2005/8/layout/hList3"/>
    <dgm:cxn modelId="{C46ADF96-997A-4EBE-AC88-669A7A566BFA}" srcId="{238FB9A2-9F33-4B02-B2E0-168ED31D7ECC}" destId="{1B6B5646-9946-4AB3-83B8-7828ACF9DFFE}" srcOrd="0" destOrd="0" parTransId="{F82A9E63-93AC-45D3-B657-7DA00DD1DA48}" sibTransId="{16C52837-9CD6-41E1-B35C-43AD67D0885A}"/>
    <dgm:cxn modelId="{7B6EF110-8864-418E-B783-022E42E9D4F8}" type="presOf" srcId="{4296FFC1-DA20-4CB7-83A5-8E68E0C8B906}" destId="{0C73C0A8-A85C-41DE-9660-368C5A1BAE19}" srcOrd="0" destOrd="0" presId="urn:microsoft.com/office/officeart/2005/8/layout/hList3"/>
    <dgm:cxn modelId="{ED562E29-7581-446A-9942-78D7F0788E72}" type="presOf" srcId="{238FB9A2-9F33-4B02-B2E0-168ED31D7ECC}" destId="{7DACCF47-C6B7-4C31-9E1E-42C15DCC4ED5}" srcOrd="0" destOrd="0" presId="urn:microsoft.com/office/officeart/2005/8/layout/hList3"/>
    <dgm:cxn modelId="{DF6E3212-4570-4C12-ABD2-02C9DAB76003}" srcId="{238FB9A2-9F33-4B02-B2E0-168ED31D7ECC}" destId="{2FB9786C-C46F-4B8E-A389-24B3770F6939}" srcOrd="3" destOrd="0" parTransId="{6F487E9A-6F32-405D-A6E0-A7D36B483AA8}" sibTransId="{808D2EDC-EF8A-402A-AEDC-60EAB9462E52}"/>
    <dgm:cxn modelId="{AD298E50-9F0E-48AA-82C9-FA0C5BBD44E5}" srcId="{EEA84E14-4BE7-4528-970C-E9C7BC75BC52}" destId="{238FB9A2-9F33-4B02-B2E0-168ED31D7ECC}" srcOrd="0" destOrd="0" parTransId="{C4F8E082-4BF8-4AAD-B901-3AF997131897}" sibTransId="{851295A7-C907-44A9-9409-791FF1802F85}"/>
    <dgm:cxn modelId="{D550D604-807D-4FE0-9F14-2F1F91523CFD}" srcId="{238FB9A2-9F33-4B02-B2E0-168ED31D7ECC}" destId="{4E2A775B-F16A-4A36-86B5-7F43B3472F86}" srcOrd="1" destOrd="0" parTransId="{09D05F62-D761-4575-A303-965C04132C83}" sibTransId="{0976DD4C-6B6D-4A5F-A0A6-D5963B99E4B7}"/>
    <dgm:cxn modelId="{1F81EA72-3358-47AE-BFAB-87C933E97EA7}" type="presParOf" srcId="{5B35B21F-E83C-4EFF-A941-9B6E72263928}" destId="{7DACCF47-C6B7-4C31-9E1E-42C15DCC4ED5}" srcOrd="0" destOrd="0" presId="urn:microsoft.com/office/officeart/2005/8/layout/hList3"/>
    <dgm:cxn modelId="{681E0189-0597-43F8-A028-38CE446AB5F2}" type="presParOf" srcId="{5B35B21F-E83C-4EFF-A941-9B6E72263928}" destId="{4CE773D8-7805-4A8F-B972-5A61E8F1BDA4}" srcOrd="1" destOrd="0" presId="urn:microsoft.com/office/officeart/2005/8/layout/hList3"/>
    <dgm:cxn modelId="{A2986436-1B5D-4E5B-9EDF-8A012370EFA2}" type="presParOf" srcId="{4CE773D8-7805-4A8F-B972-5A61E8F1BDA4}" destId="{4888344D-E18A-428A-803C-84932E522F0D}" srcOrd="0" destOrd="0" presId="urn:microsoft.com/office/officeart/2005/8/layout/hList3"/>
    <dgm:cxn modelId="{3F863C1C-A326-4651-AFCC-C74E92EE8F0B}" type="presParOf" srcId="{4CE773D8-7805-4A8F-B972-5A61E8F1BDA4}" destId="{32309436-38A4-4E13-A44F-12E6081A837E}" srcOrd="1" destOrd="0" presId="urn:microsoft.com/office/officeart/2005/8/layout/hList3"/>
    <dgm:cxn modelId="{7E99C9F7-73EE-4CFF-BDD7-612E22785D6C}" type="presParOf" srcId="{4CE773D8-7805-4A8F-B972-5A61E8F1BDA4}" destId="{0C73C0A8-A85C-41DE-9660-368C5A1BAE19}" srcOrd="2" destOrd="0" presId="urn:microsoft.com/office/officeart/2005/8/layout/hList3"/>
    <dgm:cxn modelId="{2374EEED-776C-4A7E-B1FB-8786F624B14E}" type="presParOf" srcId="{4CE773D8-7805-4A8F-B972-5A61E8F1BDA4}" destId="{7CEA5A7F-FDC7-4EA1-B116-5622C0236E51}" srcOrd="3" destOrd="0" presId="urn:microsoft.com/office/officeart/2005/8/layout/hList3"/>
    <dgm:cxn modelId="{1A25FED7-228B-44A0-83FF-75F60C6D0EAD}" type="presParOf" srcId="{5B35B21F-E83C-4EFF-A941-9B6E72263928}" destId="{B8203AED-9C0B-4B86-B65D-3607E831D934}"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CCF47-C6B7-4C31-9E1E-42C15DCC4ED5}">
      <dsp:nvSpPr>
        <dsp:cNvPr id="0" name=""/>
        <dsp:cNvSpPr/>
      </dsp:nvSpPr>
      <dsp:spPr>
        <a:xfrm>
          <a:off x="0" y="0"/>
          <a:ext cx="7100267" cy="866775"/>
        </a:xfrm>
        <a:prstGeom prst="rect">
          <a:avLst/>
        </a:prstGeom>
        <a:solidFill>
          <a:schemeClr val="dk2">
            <a:shade val="80000"/>
            <a:hueOff val="0"/>
            <a:satOff val="0"/>
            <a:lumOff val="0"/>
            <a:alphaOff val="0"/>
          </a:schemeClr>
        </a:solidFill>
        <a:ln>
          <a:noFill/>
        </a:ln>
        <a:effectLst>
          <a:softEdge rad="63500"/>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tr-TR" sz="4200" kern="1200" dirty="0" smtClean="0"/>
            <a:t>Riske Yönelik Alınacak Kararlar</a:t>
          </a:r>
          <a:endParaRPr lang="tr-TR" sz="4200" kern="1200" dirty="0"/>
        </a:p>
      </dsp:txBody>
      <dsp:txXfrm>
        <a:off x="0" y="0"/>
        <a:ext cx="7100267" cy="866775"/>
      </dsp:txXfrm>
    </dsp:sp>
    <dsp:sp modelId="{4888344D-E18A-428A-803C-84932E522F0D}">
      <dsp:nvSpPr>
        <dsp:cNvPr id="0" name=""/>
        <dsp:cNvSpPr/>
      </dsp:nvSpPr>
      <dsp:spPr>
        <a:xfrm>
          <a:off x="0" y="866775"/>
          <a:ext cx="1775066" cy="1820227"/>
        </a:xfrm>
        <a:prstGeom prst="rect">
          <a:avLst/>
        </a:prstGeom>
        <a:solidFill>
          <a:schemeClr val="lt1">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Riskten Kaçınmak</a:t>
          </a:r>
          <a:endParaRPr lang="tr-TR" sz="1600" kern="1200" dirty="0"/>
        </a:p>
      </dsp:txBody>
      <dsp:txXfrm>
        <a:off x="0" y="866775"/>
        <a:ext cx="1775066" cy="1820227"/>
      </dsp:txXfrm>
    </dsp:sp>
    <dsp:sp modelId="{32309436-38A4-4E13-A44F-12E6081A837E}">
      <dsp:nvSpPr>
        <dsp:cNvPr id="0" name=""/>
        <dsp:cNvSpPr/>
      </dsp:nvSpPr>
      <dsp:spPr>
        <a:xfrm>
          <a:off x="1775066" y="866775"/>
          <a:ext cx="1775066" cy="1820227"/>
        </a:xfrm>
        <a:prstGeom prst="rect">
          <a:avLst/>
        </a:prstGeom>
        <a:solidFill>
          <a:schemeClr val="lt1">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Riski Transfer Etmek</a:t>
          </a:r>
          <a:endParaRPr lang="tr-TR" sz="1600" kern="1200" dirty="0"/>
        </a:p>
      </dsp:txBody>
      <dsp:txXfrm>
        <a:off x="1775066" y="866775"/>
        <a:ext cx="1775066" cy="1820227"/>
      </dsp:txXfrm>
    </dsp:sp>
    <dsp:sp modelId="{0C73C0A8-A85C-41DE-9660-368C5A1BAE19}">
      <dsp:nvSpPr>
        <dsp:cNvPr id="0" name=""/>
        <dsp:cNvSpPr/>
      </dsp:nvSpPr>
      <dsp:spPr>
        <a:xfrm>
          <a:off x="3550133" y="866775"/>
          <a:ext cx="1775066" cy="1820227"/>
        </a:xfrm>
        <a:prstGeom prst="rect">
          <a:avLst/>
        </a:prstGeom>
        <a:solidFill>
          <a:schemeClr val="lt1">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Riski Kabul Etmek</a:t>
          </a:r>
          <a:endParaRPr lang="tr-TR" sz="1600" kern="1200" dirty="0"/>
        </a:p>
      </dsp:txBody>
      <dsp:txXfrm>
        <a:off x="3550133" y="866775"/>
        <a:ext cx="1775066" cy="1820227"/>
      </dsp:txXfrm>
    </dsp:sp>
    <dsp:sp modelId="{7CEA5A7F-FDC7-4EA1-B116-5622C0236E51}">
      <dsp:nvSpPr>
        <dsp:cNvPr id="0" name=""/>
        <dsp:cNvSpPr/>
      </dsp:nvSpPr>
      <dsp:spPr>
        <a:xfrm>
          <a:off x="5325200" y="866775"/>
          <a:ext cx="1775066" cy="1820227"/>
        </a:xfrm>
        <a:prstGeom prst="rect">
          <a:avLst/>
        </a:prstGeom>
        <a:solidFill>
          <a:schemeClr val="lt1">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Riski İndirgemek</a:t>
          </a:r>
        </a:p>
        <a:p>
          <a:pPr lvl="0" algn="ctr" defTabSz="711200">
            <a:lnSpc>
              <a:spcPct val="90000"/>
            </a:lnSpc>
            <a:spcBef>
              <a:spcPct val="0"/>
            </a:spcBef>
            <a:spcAft>
              <a:spcPct val="35000"/>
            </a:spcAft>
          </a:pPr>
          <a:r>
            <a:rPr lang="tr-TR" sz="1600" kern="1200" dirty="0" smtClean="0"/>
            <a:t>-Önleyici</a:t>
          </a:r>
        </a:p>
        <a:p>
          <a:pPr lvl="0" algn="ctr" defTabSz="711200">
            <a:lnSpc>
              <a:spcPct val="90000"/>
            </a:lnSpc>
            <a:spcBef>
              <a:spcPct val="0"/>
            </a:spcBef>
            <a:spcAft>
              <a:spcPct val="35000"/>
            </a:spcAft>
          </a:pPr>
          <a:r>
            <a:rPr lang="tr-TR" sz="1600" kern="1200" dirty="0" smtClean="0"/>
            <a:t>-Tespit Edici</a:t>
          </a:r>
        </a:p>
        <a:p>
          <a:pPr lvl="0" algn="ctr" defTabSz="711200">
            <a:lnSpc>
              <a:spcPct val="90000"/>
            </a:lnSpc>
            <a:spcBef>
              <a:spcPct val="0"/>
            </a:spcBef>
            <a:spcAft>
              <a:spcPct val="35000"/>
            </a:spcAft>
          </a:pPr>
          <a:r>
            <a:rPr lang="tr-TR" sz="1600" kern="1200" dirty="0" smtClean="0"/>
            <a:t>Düzeltici</a:t>
          </a:r>
        </a:p>
        <a:p>
          <a:pPr lvl="0" algn="ctr" defTabSz="711200">
            <a:lnSpc>
              <a:spcPct val="90000"/>
            </a:lnSpc>
            <a:spcBef>
              <a:spcPct val="0"/>
            </a:spcBef>
            <a:spcAft>
              <a:spcPct val="35000"/>
            </a:spcAft>
          </a:pPr>
          <a:r>
            <a:rPr lang="tr-TR" sz="1600" kern="1200" dirty="0" err="1" smtClean="0"/>
            <a:t>Yönelndirici</a:t>
          </a:r>
          <a:endParaRPr lang="tr-TR" sz="1600" kern="1200" dirty="0" smtClean="0"/>
        </a:p>
        <a:p>
          <a:pPr lvl="0" algn="ctr" defTabSz="711200">
            <a:lnSpc>
              <a:spcPct val="90000"/>
            </a:lnSpc>
            <a:spcBef>
              <a:spcPct val="0"/>
            </a:spcBef>
            <a:spcAft>
              <a:spcPct val="35000"/>
            </a:spcAft>
          </a:pPr>
          <a:endParaRPr lang="tr-TR" sz="1600" kern="1200" dirty="0"/>
        </a:p>
      </dsp:txBody>
      <dsp:txXfrm>
        <a:off x="5325200" y="866775"/>
        <a:ext cx="1775066" cy="1820227"/>
      </dsp:txXfrm>
    </dsp:sp>
    <dsp:sp modelId="{B8203AED-9C0B-4B86-B65D-3607E831D934}">
      <dsp:nvSpPr>
        <dsp:cNvPr id="0" name=""/>
        <dsp:cNvSpPr/>
      </dsp:nvSpPr>
      <dsp:spPr>
        <a:xfrm>
          <a:off x="0" y="2687002"/>
          <a:ext cx="7100267" cy="202247"/>
        </a:xfrm>
        <a:prstGeom prst="rect">
          <a:avLst/>
        </a:prstGeom>
        <a:solidFill>
          <a:schemeClr val="dk2">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C0A132C5-B568-4FC6-B934-3DC1A217FF43}" type="datetimeFigureOut">
              <a:rPr lang="tr-TR" smtClean="0"/>
              <a:t>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7B1A44A-AF0D-4B34-9145-026716418AC6}" type="slidenum">
              <a:rPr lang="tr-TR" smtClean="0"/>
              <a:t>‹#›</a:t>
            </a:fld>
            <a:endParaRPr lang="tr-TR"/>
          </a:p>
        </p:txBody>
      </p:sp>
    </p:spTree>
    <p:extLst>
      <p:ext uri="{BB962C8B-B14F-4D97-AF65-F5344CB8AC3E}">
        <p14:creationId xmlns:p14="http://schemas.microsoft.com/office/powerpoint/2010/main" val="2814208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0A132C5-B568-4FC6-B934-3DC1A217FF43}" type="datetimeFigureOut">
              <a:rPr lang="tr-TR" smtClean="0"/>
              <a:t>8.02.2021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7B1A44A-AF0D-4B34-9145-026716418AC6}" type="slidenum">
              <a:rPr lang="tr-TR" smtClean="0"/>
              <a:t>‹#›</a:t>
            </a:fld>
            <a:endParaRPr lang="tr-TR"/>
          </a:p>
        </p:txBody>
      </p:sp>
    </p:spTree>
    <p:extLst>
      <p:ext uri="{BB962C8B-B14F-4D97-AF65-F5344CB8AC3E}">
        <p14:creationId xmlns:p14="http://schemas.microsoft.com/office/powerpoint/2010/main" val="1379493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0A132C5-B568-4FC6-B934-3DC1A217FF43}" type="datetimeFigureOut">
              <a:rPr lang="tr-TR" smtClean="0"/>
              <a:t>8.02.2021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7B1A44A-AF0D-4B34-9145-026716418AC6}" type="slidenum">
              <a:rPr lang="tr-TR" smtClean="0"/>
              <a:t>‹#›</a:t>
            </a:fld>
            <a:endParaRPr lang="tr-TR"/>
          </a:p>
        </p:txBody>
      </p:sp>
    </p:spTree>
    <p:extLst>
      <p:ext uri="{BB962C8B-B14F-4D97-AF65-F5344CB8AC3E}">
        <p14:creationId xmlns:p14="http://schemas.microsoft.com/office/powerpoint/2010/main" val="4191360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0A132C5-B568-4FC6-B934-3DC1A217FF43}" type="datetimeFigureOut">
              <a:rPr lang="tr-TR" smtClean="0"/>
              <a:t>8.02.2021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7B1A44A-AF0D-4B34-9145-026716418AC6}" type="slidenum">
              <a:rPr lang="tr-TR" smtClean="0"/>
              <a:t>‹#›</a:t>
            </a:fld>
            <a:endParaRPr lang="tr-TR"/>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42562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0A132C5-B568-4FC6-B934-3DC1A217FF43}" type="datetimeFigureOut">
              <a:rPr lang="tr-TR" smtClean="0"/>
              <a:t>8.02.2021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7B1A44A-AF0D-4B34-9145-026716418AC6}" type="slidenum">
              <a:rPr lang="tr-TR" smtClean="0"/>
              <a:t>‹#›</a:t>
            </a:fld>
            <a:endParaRPr lang="tr-TR"/>
          </a:p>
        </p:txBody>
      </p:sp>
    </p:spTree>
    <p:extLst>
      <p:ext uri="{BB962C8B-B14F-4D97-AF65-F5344CB8AC3E}">
        <p14:creationId xmlns:p14="http://schemas.microsoft.com/office/powerpoint/2010/main" val="2444267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C0A132C5-B568-4FC6-B934-3DC1A217FF43}" type="datetimeFigureOut">
              <a:rPr lang="tr-TR" smtClean="0"/>
              <a:t>8.02.2021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7B1A44A-AF0D-4B34-9145-026716418AC6}" type="slidenum">
              <a:rPr lang="tr-TR" smtClean="0"/>
              <a:t>‹#›</a:t>
            </a:fld>
            <a:endParaRPr lang="tr-TR"/>
          </a:p>
        </p:txBody>
      </p:sp>
    </p:spTree>
    <p:extLst>
      <p:ext uri="{BB962C8B-B14F-4D97-AF65-F5344CB8AC3E}">
        <p14:creationId xmlns:p14="http://schemas.microsoft.com/office/powerpoint/2010/main" val="2661636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C0A132C5-B568-4FC6-B934-3DC1A217FF43}" type="datetimeFigureOut">
              <a:rPr lang="tr-TR" smtClean="0"/>
              <a:t>8.02.2021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7B1A44A-AF0D-4B34-9145-026716418AC6}" type="slidenum">
              <a:rPr lang="tr-TR" smtClean="0"/>
              <a:t>‹#›</a:t>
            </a:fld>
            <a:endParaRPr lang="tr-TR"/>
          </a:p>
        </p:txBody>
      </p:sp>
    </p:spTree>
    <p:extLst>
      <p:ext uri="{BB962C8B-B14F-4D97-AF65-F5344CB8AC3E}">
        <p14:creationId xmlns:p14="http://schemas.microsoft.com/office/powerpoint/2010/main" val="426428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0A132C5-B568-4FC6-B934-3DC1A217FF43}" type="datetimeFigureOut">
              <a:rPr lang="tr-TR" smtClean="0"/>
              <a:t>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7B1A44A-AF0D-4B34-9145-026716418AC6}" type="slidenum">
              <a:rPr lang="tr-TR" smtClean="0"/>
              <a:t>‹#›</a:t>
            </a:fld>
            <a:endParaRPr lang="tr-TR"/>
          </a:p>
        </p:txBody>
      </p:sp>
    </p:spTree>
    <p:extLst>
      <p:ext uri="{BB962C8B-B14F-4D97-AF65-F5344CB8AC3E}">
        <p14:creationId xmlns:p14="http://schemas.microsoft.com/office/powerpoint/2010/main" val="3844682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0A132C5-B568-4FC6-B934-3DC1A217FF43}" type="datetimeFigureOut">
              <a:rPr lang="tr-TR" smtClean="0"/>
              <a:t>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7B1A44A-AF0D-4B34-9145-026716418AC6}" type="slidenum">
              <a:rPr lang="tr-TR" smtClean="0"/>
              <a:t>‹#›</a:t>
            </a:fld>
            <a:endParaRPr lang="tr-TR"/>
          </a:p>
        </p:txBody>
      </p:sp>
    </p:spTree>
    <p:extLst>
      <p:ext uri="{BB962C8B-B14F-4D97-AF65-F5344CB8AC3E}">
        <p14:creationId xmlns:p14="http://schemas.microsoft.com/office/powerpoint/2010/main" val="2169477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0A132C5-B568-4FC6-B934-3DC1A217FF43}" type="datetimeFigureOut">
              <a:rPr lang="tr-TR" smtClean="0"/>
              <a:t>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7B1A44A-AF0D-4B34-9145-026716418AC6}" type="slidenum">
              <a:rPr lang="tr-TR" smtClean="0"/>
              <a:t>‹#›</a:t>
            </a:fld>
            <a:endParaRPr lang="tr-TR"/>
          </a:p>
        </p:txBody>
      </p:sp>
    </p:spTree>
    <p:extLst>
      <p:ext uri="{BB962C8B-B14F-4D97-AF65-F5344CB8AC3E}">
        <p14:creationId xmlns:p14="http://schemas.microsoft.com/office/powerpoint/2010/main" val="3395474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0A132C5-B568-4FC6-B934-3DC1A217FF43}" type="datetimeFigureOut">
              <a:rPr lang="tr-TR" smtClean="0"/>
              <a:t>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7B1A44A-AF0D-4B34-9145-026716418AC6}" type="slidenum">
              <a:rPr lang="tr-TR" smtClean="0"/>
              <a:t>‹#›</a:t>
            </a:fld>
            <a:endParaRPr lang="tr-TR"/>
          </a:p>
        </p:txBody>
      </p:sp>
    </p:spTree>
    <p:extLst>
      <p:ext uri="{BB962C8B-B14F-4D97-AF65-F5344CB8AC3E}">
        <p14:creationId xmlns:p14="http://schemas.microsoft.com/office/powerpoint/2010/main" val="1713523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0A132C5-B568-4FC6-B934-3DC1A217FF43}" type="datetimeFigureOut">
              <a:rPr lang="tr-TR" smtClean="0"/>
              <a:t>8.02.2021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7B1A44A-AF0D-4B34-9145-026716418AC6}" type="slidenum">
              <a:rPr lang="tr-TR" smtClean="0"/>
              <a:t>‹#›</a:t>
            </a:fld>
            <a:endParaRPr lang="tr-TR"/>
          </a:p>
        </p:txBody>
      </p:sp>
    </p:spTree>
    <p:extLst>
      <p:ext uri="{BB962C8B-B14F-4D97-AF65-F5344CB8AC3E}">
        <p14:creationId xmlns:p14="http://schemas.microsoft.com/office/powerpoint/2010/main" val="234169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Content Placeholder 3"/>
          <p:cNvSpPr>
            <a:spLocks noGrp="1"/>
          </p:cNvSpPr>
          <p:nvPr>
            <p:ph sz="quarter" idx="13"/>
          </p:nvPr>
        </p:nvSpPr>
        <p:spPr>
          <a:xfrm>
            <a:off x="685331" y="3051013"/>
            <a:ext cx="3829520" cy="2740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3" name="Content Placeholder 5"/>
          <p:cNvSpPr>
            <a:spLocks noGrp="1"/>
          </p:cNvSpPr>
          <p:nvPr>
            <p:ph sz="quarter" idx="14"/>
          </p:nvPr>
        </p:nvSpPr>
        <p:spPr>
          <a:xfrm>
            <a:off x="4629150" y="3051013"/>
            <a:ext cx="3829051" cy="2740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0A132C5-B568-4FC6-B934-3DC1A217FF43}" type="datetimeFigureOut">
              <a:rPr lang="tr-TR" smtClean="0"/>
              <a:t>8.02.2021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7B1A44A-AF0D-4B34-9145-026716418AC6}" type="slidenum">
              <a:rPr lang="tr-TR" smtClean="0"/>
              <a:t>‹#›</a:t>
            </a:fld>
            <a:endParaRPr lang="tr-TR"/>
          </a:p>
        </p:txBody>
      </p:sp>
    </p:spTree>
    <p:extLst>
      <p:ext uri="{BB962C8B-B14F-4D97-AF65-F5344CB8AC3E}">
        <p14:creationId xmlns:p14="http://schemas.microsoft.com/office/powerpoint/2010/main" val="153443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0A132C5-B568-4FC6-B934-3DC1A217FF43}" type="datetimeFigureOut">
              <a:rPr lang="tr-TR" smtClean="0"/>
              <a:t>8.02.2021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7B1A44A-AF0D-4B34-9145-026716418AC6}" type="slidenum">
              <a:rPr lang="tr-TR" smtClean="0"/>
              <a:t>‹#›</a:t>
            </a:fld>
            <a:endParaRPr lang="tr-TR"/>
          </a:p>
        </p:txBody>
      </p:sp>
    </p:spTree>
    <p:extLst>
      <p:ext uri="{BB962C8B-B14F-4D97-AF65-F5344CB8AC3E}">
        <p14:creationId xmlns:p14="http://schemas.microsoft.com/office/powerpoint/2010/main" val="1293177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C0A132C5-B568-4FC6-B934-3DC1A217FF43}" type="datetimeFigureOut">
              <a:rPr lang="tr-TR" smtClean="0"/>
              <a:t>8.02.2021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7B1A44A-AF0D-4B34-9145-026716418AC6}" type="slidenum">
              <a:rPr lang="tr-TR" smtClean="0"/>
              <a:t>‹#›</a:t>
            </a:fld>
            <a:endParaRPr lang="tr-TR"/>
          </a:p>
        </p:txBody>
      </p:sp>
    </p:spTree>
    <p:extLst>
      <p:ext uri="{BB962C8B-B14F-4D97-AF65-F5344CB8AC3E}">
        <p14:creationId xmlns:p14="http://schemas.microsoft.com/office/powerpoint/2010/main" val="1234224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0A132C5-B568-4FC6-B934-3DC1A217FF43}" type="datetimeFigureOut">
              <a:rPr lang="tr-TR" smtClean="0"/>
              <a:t>8.02.2021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7B1A44A-AF0D-4B34-9145-026716418AC6}" type="slidenum">
              <a:rPr lang="tr-TR" smtClean="0"/>
              <a:t>‹#›</a:t>
            </a:fld>
            <a:endParaRPr lang="tr-TR"/>
          </a:p>
        </p:txBody>
      </p:sp>
    </p:spTree>
    <p:extLst>
      <p:ext uri="{BB962C8B-B14F-4D97-AF65-F5344CB8AC3E}">
        <p14:creationId xmlns:p14="http://schemas.microsoft.com/office/powerpoint/2010/main" val="524632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0A132C5-B568-4FC6-B934-3DC1A217FF43}" type="datetimeFigureOut">
              <a:rPr lang="tr-TR" smtClean="0"/>
              <a:t>8.02.2021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7B1A44A-AF0D-4B34-9145-026716418AC6}" type="slidenum">
              <a:rPr lang="tr-TR" smtClean="0"/>
              <a:t>‹#›</a:t>
            </a:fld>
            <a:endParaRPr lang="tr-TR"/>
          </a:p>
        </p:txBody>
      </p:sp>
    </p:spTree>
    <p:extLst>
      <p:ext uri="{BB962C8B-B14F-4D97-AF65-F5344CB8AC3E}">
        <p14:creationId xmlns:p14="http://schemas.microsoft.com/office/powerpoint/2010/main" val="3364386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C0A132C5-B568-4FC6-B934-3DC1A217FF43}" type="datetimeFigureOut">
              <a:rPr lang="tr-TR" smtClean="0"/>
              <a:t>8.02.2021</a:t>
            </a:fld>
            <a:endParaRPr lang="tr-TR"/>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57B1A44A-AF0D-4B34-9145-026716418AC6}" type="slidenum">
              <a:rPr lang="tr-TR" smtClean="0"/>
              <a:t>‹#›</a:t>
            </a:fld>
            <a:endParaRPr lang="tr-TR"/>
          </a:p>
        </p:txBody>
      </p:sp>
    </p:spTree>
    <p:extLst>
      <p:ext uri="{BB962C8B-B14F-4D97-AF65-F5344CB8AC3E}">
        <p14:creationId xmlns:p14="http://schemas.microsoft.com/office/powerpoint/2010/main" val="37665219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1.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1340768"/>
            <a:ext cx="7772400" cy="1470025"/>
          </a:xfrm>
        </p:spPr>
        <p:txBody>
          <a:bodyPr/>
          <a:lstStyle/>
          <a:p>
            <a:r>
              <a:rPr lang="tr-TR" sz="3200" dirty="0" smtClean="0"/>
              <a:t>Kamu kurumsal </a:t>
            </a:r>
            <a:r>
              <a:rPr lang="tr-TR" sz="3200" dirty="0" err="1" smtClean="0"/>
              <a:t>rİsk</a:t>
            </a:r>
            <a:r>
              <a:rPr lang="tr-TR" sz="3200" dirty="0" smtClean="0"/>
              <a:t> </a:t>
            </a:r>
            <a:r>
              <a:rPr lang="tr-TR" sz="3200" dirty="0" err="1" smtClean="0"/>
              <a:t>yönetİmİ</a:t>
            </a:r>
            <a:endParaRPr lang="tr-TR" sz="3200" dirty="0"/>
          </a:p>
        </p:txBody>
      </p:sp>
      <p:sp>
        <p:nvSpPr>
          <p:cNvPr id="3" name="Alt Başlık 2"/>
          <p:cNvSpPr>
            <a:spLocks noGrp="1"/>
          </p:cNvSpPr>
          <p:nvPr>
            <p:ph type="subTitle" idx="1"/>
          </p:nvPr>
        </p:nvSpPr>
        <p:spPr>
          <a:xfrm>
            <a:off x="1403648" y="1772816"/>
            <a:ext cx="6400800" cy="4248472"/>
          </a:xfrm>
        </p:spPr>
        <p:txBody>
          <a:bodyPr>
            <a:normAutofit/>
          </a:bodyPr>
          <a:lstStyle/>
          <a:p>
            <a:endParaRPr lang="tr-TR" dirty="0"/>
          </a:p>
          <a:p>
            <a:endParaRPr lang="tr-TR" dirty="0" smtClean="0"/>
          </a:p>
          <a:p>
            <a:endParaRPr lang="tr-TR" sz="2800" dirty="0" smtClean="0"/>
          </a:p>
          <a:p>
            <a:pPr algn="ctr"/>
            <a:r>
              <a:rPr lang="tr-TR" sz="2800" dirty="0" smtClean="0"/>
              <a:t>RİSK VE KURUMSAL RİSK YÖNETİMİ</a:t>
            </a:r>
          </a:p>
          <a:p>
            <a:pPr algn="ctr"/>
            <a:r>
              <a:rPr lang="tr-TR" sz="2800" dirty="0" smtClean="0"/>
              <a:t>KURUMSAL RİSK YÖNETİMİ YAKLAŞIMI</a:t>
            </a:r>
          </a:p>
          <a:p>
            <a:pPr algn="ctr"/>
            <a:r>
              <a:rPr lang="tr-TR" sz="2800" dirty="0" smtClean="0"/>
              <a:t>RİSK İLETİŞİMİ</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8217" y="-171400"/>
            <a:ext cx="3384376" cy="2377083"/>
          </a:xfrm>
          <a:prstGeom prst="rect">
            <a:avLst/>
          </a:prstGeom>
        </p:spPr>
      </p:pic>
    </p:spTree>
    <p:extLst>
      <p:ext uri="{BB962C8B-B14F-4D97-AF65-F5344CB8AC3E}">
        <p14:creationId xmlns:p14="http://schemas.microsoft.com/office/powerpoint/2010/main" val="3711580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93776" y="606425"/>
            <a:ext cx="7822640" cy="1041400"/>
          </a:xfrm>
        </p:spPr>
        <p:txBody>
          <a:bodyPr>
            <a:normAutofit fontScale="90000"/>
          </a:bodyPr>
          <a:lstStyle/>
          <a:p>
            <a:r>
              <a:rPr lang="tr-TR" dirty="0" smtClean="0"/>
              <a:t>Kamu </a:t>
            </a:r>
            <a:r>
              <a:rPr lang="tr-TR" dirty="0" err="1" smtClean="0"/>
              <a:t>İdarelerİnde</a:t>
            </a:r>
            <a:r>
              <a:rPr lang="tr-TR" dirty="0" smtClean="0"/>
              <a:t> </a:t>
            </a:r>
            <a:r>
              <a:rPr lang="tr-TR" dirty="0" err="1" smtClean="0"/>
              <a:t>etkİn</a:t>
            </a:r>
            <a:r>
              <a:rPr lang="tr-TR" dirty="0" smtClean="0"/>
              <a:t> </a:t>
            </a:r>
            <a:r>
              <a:rPr lang="tr-TR" dirty="0" err="1" smtClean="0"/>
              <a:t>bİr</a:t>
            </a:r>
            <a:r>
              <a:rPr lang="tr-TR" dirty="0" smtClean="0"/>
              <a:t> KRY </a:t>
            </a:r>
            <a:r>
              <a:rPr lang="tr-TR" dirty="0" err="1" smtClean="0"/>
              <a:t>İçİn</a:t>
            </a:r>
            <a:r>
              <a:rPr lang="tr-TR" dirty="0" smtClean="0"/>
              <a:t> kurum </a:t>
            </a:r>
            <a:r>
              <a:rPr lang="tr-TR" dirty="0" err="1"/>
              <a:t>İ</a:t>
            </a:r>
            <a:r>
              <a:rPr lang="tr-TR" dirty="0" err="1" smtClean="0"/>
              <a:t>çerİsİnde</a:t>
            </a:r>
            <a:r>
              <a:rPr lang="tr-TR" dirty="0" smtClean="0"/>
              <a:t> ortak </a:t>
            </a:r>
            <a:r>
              <a:rPr lang="tr-TR" dirty="0" err="1" smtClean="0"/>
              <a:t>bİr</a:t>
            </a:r>
            <a:r>
              <a:rPr lang="tr-TR" dirty="0" smtClean="0"/>
              <a:t> </a:t>
            </a:r>
            <a:r>
              <a:rPr lang="tr-TR" dirty="0" err="1" smtClean="0"/>
              <a:t>yaklaşIm</a:t>
            </a:r>
            <a:r>
              <a:rPr lang="tr-TR" dirty="0" smtClean="0"/>
              <a:t> </a:t>
            </a:r>
            <a:r>
              <a:rPr lang="tr-TR" dirty="0" err="1" smtClean="0"/>
              <a:t>oluşturulmasI</a:t>
            </a:r>
            <a:r>
              <a:rPr lang="tr-TR" dirty="0" smtClean="0"/>
              <a:t> </a:t>
            </a:r>
            <a:r>
              <a:rPr lang="tr-TR" dirty="0" err="1" smtClean="0"/>
              <a:t>gerekİr</a:t>
            </a:r>
            <a:r>
              <a:rPr lang="tr-TR" dirty="0" smtClean="0"/>
              <a:t>!</a:t>
            </a:r>
            <a:endParaRPr lang="tr-TR" dirty="0"/>
          </a:p>
        </p:txBody>
      </p:sp>
      <p:sp>
        <p:nvSpPr>
          <p:cNvPr id="2" name="İçerik Yer Tutucusu 1"/>
          <p:cNvSpPr>
            <a:spLocks noGrp="1"/>
          </p:cNvSpPr>
          <p:nvPr>
            <p:ph sz="quarter" idx="13"/>
          </p:nvPr>
        </p:nvSpPr>
        <p:spPr>
          <a:xfrm>
            <a:off x="539552" y="1920876"/>
            <a:ext cx="8280920" cy="4676476"/>
          </a:xfrm>
        </p:spPr>
        <p:txBody>
          <a:bodyPr>
            <a:normAutofit fontScale="77500" lnSpcReduction="20000"/>
          </a:bodyPr>
          <a:lstStyle/>
          <a:p>
            <a:pPr marL="0" indent="0">
              <a:buNone/>
            </a:pPr>
            <a:r>
              <a:rPr lang="tr-TR" dirty="0" smtClean="0">
                <a:latin typeface="Times New Roman" panose="02020603050405020304" pitchFamily="18" charset="0"/>
                <a:cs typeface="Times New Roman" panose="02020603050405020304" pitchFamily="18" charset="0"/>
              </a:rPr>
              <a:t>Kurum içerisinde risk kültürünün oluşmasına yardımcı olacak hususlar ise;</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Üst yönetimin riske yaklaşımı, üst politika belgelerinde yer alan plan ve programlar ile yansıtılmalı,</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KRY süreci sadece belirli bir birimin, yöneticinin ya da çalışanın görevi olarak algılanmamalı,</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Üst yönetim KRY desteklemeli ve kurumun genelinde tüm yöneticiler ve çalışanlar tarafından sahiplenilmesini sağlayacak güçlü bir liderlik yapısı kurmalı,</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KRY konusunda tüm çalışanlar farkındalık eğitimi almalı</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Risk tecrübelerinin etkin bir şekilde aktarılması adına kurumsal iletişim ve raporlama yapısı şeffaf bir şekilde kurgulanmalı,</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Kurum içinde hesap verilebilirlik tüm birimlerde yaygınlaştırılmalıdır</a:t>
            </a:r>
          </a:p>
          <a:p>
            <a:pPr marL="0" indent="0">
              <a:buNone/>
            </a:pPr>
            <a:r>
              <a:rPr lang="tr-TR" dirty="0" smtClean="0">
                <a:latin typeface="Times New Roman" panose="02020603050405020304" pitchFamily="18" charset="0"/>
                <a:cs typeface="Times New Roman" panose="02020603050405020304" pitchFamily="18" charset="0"/>
              </a:rPr>
              <a:t>şeklinde sıralanabilir.</a:t>
            </a:r>
          </a:p>
        </p:txBody>
      </p:sp>
    </p:spTree>
    <p:extLst>
      <p:ext uri="{BB962C8B-B14F-4D97-AF65-F5344CB8AC3E}">
        <p14:creationId xmlns:p14="http://schemas.microsoft.com/office/powerpoint/2010/main" val="4053999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115616" y="1916832"/>
            <a:ext cx="3629025" cy="1041400"/>
          </a:xfrm>
        </p:spPr>
        <p:txBody>
          <a:bodyPr>
            <a:normAutofit fontScale="90000"/>
          </a:bodyPr>
          <a:lstStyle/>
          <a:p>
            <a:r>
              <a:rPr lang="tr-TR" cap="none" dirty="0" smtClean="0"/>
              <a:t>Risk Strateji Belgesinin Oluşturulması:</a:t>
            </a:r>
            <a:endParaRPr lang="tr-TR" cap="none" dirty="0"/>
          </a:p>
        </p:txBody>
      </p:sp>
      <p:sp>
        <p:nvSpPr>
          <p:cNvPr id="2" name="İçerik Yer Tutucusu 1"/>
          <p:cNvSpPr>
            <a:spLocks noGrp="1"/>
          </p:cNvSpPr>
          <p:nvPr>
            <p:ph sz="quarter" idx="13"/>
          </p:nvPr>
        </p:nvSpPr>
        <p:spPr>
          <a:xfrm>
            <a:off x="4571206" y="1844824"/>
            <a:ext cx="3672408" cy="5544616"/>
          </a:xfrm>
        </p:spPr>
        <p:txBody>
          <a:bodyPr>
            <a:normAutofit fontScale="77500" lnSpcReduction="20000"/>
          </a:bodyPr>
          <a:lstStyle/>
          <a:p>
            <a:pPr>
              <a:buFont typeface="Wingdings" pitchFamily="2" charset="2"/>
              <a:buChar char="Ø"/>
            </a:pPr>
            <a:r>
              <a:rPr lang="tr-TR" dirty="0" smtClean="0">
                <a:latin typeface="Times New Roman" panose="02020603050405020304" pitchFamily="18" charset="0"/>
                <a:cs typeface="Times New Roman" panose="02020603050405020304" pitchFamily="18" charset="0"/>
              </a:rPr>
              <a:t>Kurum bünyesinde uygulanacak KRY yaklaşımını içeren belgedir.</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Kurumun ihtiyaçları göz önünde bulundurularak ve rehber ile uyumlu olarak Strateji Geliştirme Birimi tarafından hazırlanır ve yıllık periyotta gözden geçirilir.</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Bir önceki sene edinilen tecrübeler doğrultusunda gerekli görülürse güncellenir.</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Üst yönetim tarafından onaylanarak tüm birimlerin bilgilendirilmesi adına yayımlanır.</a:t>
            </a:r>
          </a:p>
          <a:p>
            <a:pPr>
              <a:buFont typeface="Wingdings" pitchFamily="2" charset="2"/>
              <a:buChar char="Ø"/>
            </a:pPr>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332657"/>
            <a:ext cx="6694487" cy="6480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644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187624" y="2204864"/>
            <a:ext cx="3629025" cy="1041400"/>
          </a:xfrm>
        </p:spPr>
        <p:txBody>
          <a:bodyPr/>
          <a:lstStyle/>
          <a:p>
            <a:r>
              <a:rPr lang="tr-TR" cap="none" dirty="0" err="1" smtClean="0"/>
              <a:t>RSB’de</a:t>
            </a:r>
            <a:r>
              <a:rPr lang="tr-TR" cap="none" dirty="0" smtClean="0"/>
              <a:t> Yer Alması</a:t>
            </a:r>
            <a:br>
              <a:rPr lang="tr-TR" cap="none" dirty="0" smtClean="0"/>
            </a:br>
            <a:r>
              <a:rPr lang="tr-TR" cap="none" dirty="0" smtClean="0"/>
              <a:t>Gereken Bölümler:</a:t>
            </a:r>
            <a:endParaRPr lang="tr-TR" cap="none" dirty="0"/>
          </a:p>
        </p:txBody>
      </p:sp>
      <p:sp>
        <p:nvSpPr>
          <p:cNvPr id="2" name="İçerik Yer Tutucusu 1"/>
          <p:cNvSpPr>
            <a:spLocks noGrp="1"/>
          </p:cNvSpPr>
          <p:nvPr>
            <p:ph sz="quarter" idx="13"/>
          </p:nvPr>
        </p:nvSpPr>
        <p:spPr>
          <a:xfrm>
            <a:off x="4606875" y="2276872"/>
            <a:ext cx="5976664" cy="2889249"/>
          </a:xfrm>
        </p:spPr>
        <p:txBody>
          <a:bodyPr>
            <a:normAutofit fontScale="47500" lnSpcReduction="20000"/>
          </a:bodyPr>
          <a:lstStyle/>
          <a:p>
            <a:pPr>
              <a:buFont typeface="Wingdings" pitchFamily="2" charset="2"/>
              <a:buChar char="Ø"/>
            </a:pPr>
            <a:r>
              <a:rPr lang="tr-TR" dirty="0" smtClean="0">
                <a:latin typeface="Times New Roman" panose="02020603050405020304" pitchFamily="18" charset="0"/>
                <a:cs typeface="Times New Roman" panose="02020603050405020304" pitchFamily="18" charset="0"/>
              </a:rPr>
              <a:t>KRY Amaç ve Kapsamı</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KRY Yaklaşımı</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Öncelikli Risk Alanları</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Risk Evreni (Ana Risk Kategorileri)</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Risk Etki Kriterleri</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İzleme Kapsamı</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Raporlama Kapsamı</a:t>
            </a:r>
          </a:p>
          <a:p>
            <a:pPr>
              <a:buFont typeface="Wingdings" pitchFamily="2" charset="2"/>
              <a:buChar char="Ø"/>
            </a:pPr>
            <a:r>
              <a:rPr lang="tr-TR" dirty="0" err="1" smtClean="0">
                <a:latin typeface="Times New Roman" panose="02020603050405020304" pitchFamily="18" charset="0"/>
                <a:cs typeface="Times New Roman" panose="02020603050405020304" pitchFamily="18" charset="0"/>
              </a:rPr>
              <a:t>KRY’ne</a:t>
            </a:r>
            <a:r>
              <a:rPr lang="tr-TR" dirty="0" smtClean="0">
                <a:latin typeface="Times New Roman" panose="02020603050405020304" pitchFamily="18" charset="0"/>
                <a:cs typeface="Times New Roman" panose="02020603050405020304" pitchFamily="18" charset="0"/>
              </a:rPr>
              <a:t> İlişkin Rol ve Sorumluluklar</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KRY Farkındalık Eğitimi İçeriği</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KRY Çalışma Takvimi</a:t>
            </a:r>
          </a:p>
          <a:p>
            <a:pPr>
              <a:buFont typeface="Wingdings" pitchFamily="2" charset="2"/>
              <a:buChar char="Ø"/>
            </a:pPr>
            <a:endParaRPr lang="tr-TR" dirty="0" smtClean="0"/>
          </a:p>
          <a:p>
            <a:pPr>
              <a:buFont typeface="Wingdings" pitchFamily="2" charset="2"/>
              <a:buChar char="Ø"/>
            </a:pPr>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32656"/>
            <a:ext cx="6694487" cy="6480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4658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11660" y="1916832"/>
            <a:ext cx="6264696" cy="4104456"/>
          </a:xfrm>
          <a:prstGeom prst="rect">
            <a:avLst/>
          </a:prstGeom>
          <a:ln>
            <a:noFill/>
          </a:ln>
          <a:effectLst>
            <a:softEdge rad="112500"/>
          </a:effec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476672"/>
            <a:ext cx="7523163"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093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547664" y="1844824"/>
            <a:ext cx="2483712" cy="1041400"/>
          </a:xfrm>
        </p:spPr>
        <p:txBody>
          <a:bodyPr/>
          <a:lstStyle/>
          <a:p>
            <a:r>
              <a:rPr lang="tr-TR" cap="none" dirty="0" smtClean="0"/>
              <a:t>1.Risklerin </a:t>
            </a:r>
            <a:br>
              <a:rPr lang="tr-TR" cap="none" dirty="0" smtClean="0"/>
            </a:br>
            <a:r>
              <a:rPr lang="tr-TR" cap="none" dirty="0" smtClean="0"/>
              <a:t>Belirlenmesi</a:t>
            </a:r>
            <a:endParaRPr lang="tr-TR" cap="none" dirty="0"/>
          </a:p>
        </p:txBody>
      </p:sp>
      <p:sp>
        <p:nvSpPr>
          <p:cNvPr id="2" name="İçerik Yer Tutucusu 1"/>
          <p:cNvSpPr>
            <a:spLocks noGrp="1"/>
          </p:cNvSpPr>
          <p:nvPr>
            <p:ph sz="quarter" idx="13"/>
          </p:nvPr>
        </p:nvSpPr>
        <p:spPr>
          <a:xfrm>
            <a:off x="3995936" y="1340768"/>
            <a:ext cx="3654425" cy="4748484"/>
          </a:xfrm>
        </p:spPr>
        <p:txBody>
          <a:bodyPr>
            <a:noAutofit/>
          </a:bodyPr>
          <a:lstStyle/>
          <a:p>
            <a:pPr marL="0" indent="0">
              <a:buNone/>
            </a:pPr>
            <a:r>
              <a:rPr lang="tr-TR" sz="1100" dirty="0" smtClean="0">
                <a:latin typeface="Times New Roman" panose="02020603050405020304" pitchFamily="18" charset="0"/>
                <a:cs typeface="Times New Roman" panose="02020603050405020304" pitchFamily="18" charset="0"/>
              </a:rPr>
              <a:t>Kamu idarelerinin tabi olduğu iç ve dış çevre, faaliyet gösterdiği alan, faaliyetleri, sunduğu ürün ve hizmetleri, maruz kalabileceği risklerin kaynağını oluşturur. </a:t>
            </a:r>
          </a:p>
          <a:p>
            <a:pPr marL="0" indent="0">
              <a:buNone/>
            </a:pPr>
            <a:r>
              <a:rPr lang="tr-TR" sz="1100" dirty="0" smtClean="0">
                <a:latin typeface="Times New Roman" panose="02020603050405020304" pitchFamily="18" charset="0"/>
                <a:cs typeface="Times New Roman" panose="02020603050405020304" pitchFamily="18" charset="0"/>
              </a:rPr>
              <a:t>KRY yaklaşımının başlangıç noktası, stratejik planlama çalışmaları kapsamında gerçekleştirilen durum analizi aşamasıdır. </a:t>
            </a:r>
          </a:p>
          <a:p>
            <a:pPr marL="0" indent="0">
              <a:buNone/>
            </a:pPr>
            <a:r>
              <a:rPr lang="tr-TR" sz="1100" dirty="0" smtClean="0">
                <a:latin typeface="Times New Roman" panose="02020603050405020304" pitchFamily="18" charset="0"/>
                <a:cs typeface="Times New Roman" panose="02020603050405020304" pitchFamily="18" charset="0"/>
              </a:rPr>
              <a:t>Bu aşamada, durum analizi çalışmalarında ulaşılan tespitlerden faydalanılarak kurumun risk evreni (ana risk kategorileri) belirlenir.</a:t>
            </a:r>
          </a:p>
          <a:p>
            <a:pPr>
              <a:buFont typeface="Wingdings" pitchFamily="2" charset="2"/>
              <a:buChar char="Ø"/>
            </a:pPr>
            <a:r>
              <a:rPr lang="tr-TR" sz="1100" dirty="0" smtClean="0">
                <a:latin typeface="Times New Roman" panose="02020603050405020304" pitchFamily="18" charset="0"/>
                <a:cs typeface="Times New Roman" panose="02020603050405020304" pitchFamily="18" charset="0"/>
              </a:rPr>
              <a:t>Dış Riskler</a:t>
            </a:r>
          </a:p>
          <a:p>
            <a:pPr>
              <a:buFont typeface="Wingdings" pitchFamily="2" charset="2"/>
              <a:buChar char="Ø"/>
            </a:pPr>
            <a:r>
              <a:rPr lang="tr-TR" sz="1100" dirty="0" smtClean="0">
                <a:latin typeface="Times New Roman" panose="02020603050405020304" pitchFamily="18" charset="0"/>
                <a:cs typeface="Times New Roman" panose="02020603050405020304" pitchFamily="18" charset="0"/>
              </a:rPr>
              <a:t>Stratejilerle ilişkili Riskler</a:t>
            </a:r>
          </a:p>
          <a:p>
            <a:pPr>
              <a:buFont typeface="Wingdings" pitchFamily="2" charset="2"/>
              <a:buChar char="Ø"/>
            </a:pPr>
            <a:r>
              <a:rPr lang="tr-TR" sz="1100" dirty="0" smtClean="0">
                <a:latin typeface="Times New Roman" panose="02020603050405020304" pitchFamily="18" charset="0"/>
                <a:cs typeface="Times New Roman" panose="02020603050405020304" pitchFamily="18" charset="0"/>
              </a:rPr>
              <a:t>Kurum İçinde Yönetilebilecek Riskler</a:t>
            </a:r>
          </a:p>
          <a:p>
            <a:pPr marL="0" indent="0">
              <a:buNone/>
            </a:pPr>
            <a:r>
              <a:rPr lang="tr-TR" sz="1100" dirty="0" smtClean="0">
                <a:latin typeface="Times New Roman" panose="02020603050405020304" pitchFamily="18" charset="0"/>
                <a:cs typeface="Times New Roman" panose="02020603050405020304" pitchFamily="18" charset="0"/>
              </a:rPr>
              <a:t>(</a:t>
            </a:r>
            <a:r>
              <a:rPr lang="tr-TR" sz="1100" dirty="0" err="1" smtClean="0">
                <a:latin typeface="Times New Roman" panose="02020603050405020304" pitchFamily="18" charset="0"/>
                <a:cs typeface="Times New Roman" panose="02020603050405020304" pitchFamily="18" charset="0"/>
              </a:rPr>
              <a:t>Operasyonel</a:t>
            </a:r>
            <a:r>
              <a:rPr lang="tr-TR" sz="1100" dirty="0" smtClean="0">
                <a:latin typeface="Times New Roman" panose="02020603050405020304" pitchFamily="18" charset="0"/>
                <a:cs typeface="Times New Roman" panose="02020603050405020304" pitchFamily="18" charset="0"/>
              </a:rPr>
              <a:t> riskler, Finansal riskler, Stratejik riskler, Uyum riskleri, İtibar riskleri)</a:t>
            </a:r>
            <a:endParaRPr lang="tr-TR" sz="1100" dirty="0">
              <a:latin typeface="Times New Roman" panose="02020603050405020304" pitchFamily="18" charset="0"/>
              <a:cs typeface="Times New Roman" panose="02020603050405020304" pitchFamily="18" charset="0"/>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604" y="404664"/>
            <a:ext cx="7523163" cy="6480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1775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19433" y="1412776"/>
            <a:ext cx="3629025" cy="1800200"/>
          </a:xfrm>
        </p:spPr>
        <p:txBody>
          <a:bodyPr>
            <a:normAutofit fontScale="90000"/>
          </a:bodyPr>
          <a:lstStyle/>
          <a:p>
            <a:r>
              <a:rPr lang="tr-TR" cap="none" dirty="0" smtClean="0"/>
              <a:t/>
            </a:r>
            <a:br>
              <a:rPr lang="tr-TR" cap="none" dirty="0" smtClean="0"/>
            </a:br>
            <a:r>
              <a:rPr lang="tr-TR" cap="none" dirty="0"/>
              <a:t/>
            </a:r>
            <a:br>
              <a:rPr lang="tr-TR" cap="none" dirty="0"/>
            </a:br>
            <a:r>
              <a:rPr lang="tr-TR" cap="none" dirty="0" smtClean="0"/>
              <a:t/>
            </a:r>
            <a:br>
              <a:rPr lang="tr-TR" cap="none" dirty="0" smtClean="0"/>
            </a:br>
            <a:r>
              <a:rPr lang="tr-TR" cap="none" dirty="0"/>
              <a:t/>
            </a:r>
            <a:br>
              <a:rPr lang="tr-TR" cap="none" dirty="0"/>
            </a:br>
            <a:r>
              <a:rPr lang="tr-TR" cap="none" dirty="0" smtClean="0"/>
              <a:t/>
            </a:r>
            <a:br>
              <a:rPr lang="tr-TR" cap="none" dirty="0" smtClean="0"/>
            </a:br>
            <a:r>
              <a:rPr lang="tr-TR" cap="none" dirty="0"/>
              <a:t/>
            </a:r>
            <a:br>
              <a:rPr lang="tr-TR" cap="none" dirty="0"/>
            </a:br>
            <a:r>
              <a:rPr lang="tr-TR" cap="none" dirty="0" smtClean="0"/>
              <a:t>Risklerin </a:t>
            </a:r>
            <a:r>
              <a:rPr lang="tr-TR" cap="none" dirty="0" smtClean="0"/>
              <a:t>Stratejik Amaç </a:t>
            </a:r>
            <a:br>
              <a:rPr lang="tr-TR" cap="none" dirty="0" smtClean="0"/>
            </a:br>
            <a:r>
              <a:rPr lang="tr-TR" cap="none" dirty="0" smtClean="0"/>
              <a:t>ve Hedefler Seviyesinde Ele Alınması:</a:t>
            </a:r>
            <a:endParaRPr lang="tr-TR" cap="none" dirty="0"/>
          </a:p>
        </p:txBody>
      </p:sp>
      <p:sp>
        <p:nvSpPr>
          <p:cNvPr id="2" name="İçerik Yer Tutucusu 1"/>
          <p:cNvSpPr>
            <a:spLocks noGrp="1"/>
          </p:cNvSpPr>
          <p:nvPr>
            <p:ph sz="quarter" idx="13"/>
          </p:nvPr>
        </p:nvSpPr>
        <p:spPr>
          <a:xfrm>
            <a:off x="4531920" y="1292470"/>
            <a:ext cx="3654425" cy="3524348"/>
          </a:xfrm>
        </p:spPr>
        <p:txBody>
          <a:bodyPr>
            <a:normAutofit/>
          </a:bodyPr>
          <a:lstStyle/>
          <a:p>
            <a:pPr marL="0" indent="0">
              <a:buNone/>
            </a:pPr>
            <a:r>
              <a:rPr lang="tr-TR" sz="1400" dirty="0" smtClean="0">
                <a:latin typeface="Times New Roman" panose="02020603050405020304" pitchFamily="18" charset="0"/>
                <a:cs typeface="Times New Roman" panose="02020603050405020304" pitchFamily="18" charset="0"/>
              </a:rPr>
              <a:t>KRY, kurumun doğru stratejiyi seçerek hedeflerine ulaşmasında yardımcı bir araçtır. Bu kapsamda, KRY sadece strateji seçimi ile ortaya çıkan ve yönetilen riskleri değil, strateji seçimi öncesinde ve seçim aşamasında göz önünde bulundurulması gereken riskleri de kapsamalıdır</a:t>
            </a:r>
            <a:r>
              <a:rPr lang="tr-TR" sz="1400" dirty="0" smtClean="0"/>
              <a:t>. </a:t>
            </a:r>
            <a:endParaRPr lang="tr-TR" sz="14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433" y="332656"/>
            <a:ext cx="7523163"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11560" y="4757516"/>
            <a:ext cx="7424975" cy="2135089"/>
          </a:xfrm>
          <a:prstGeom prst="ellipse">
            <a:avLst/>
          </a:prstGeom>
          <a:solidFill>
            <a:srgbClr val="0070C0"/>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Stratejik planlama aşamasında tanımlanan amaç ve hedefler, kurum kaynaklarının öncelikli olarak tahsis edileceği alanları belirlediğinden kurumun, bu öncelikli alanlarda maruz kalabileceği risklere odaklanması, söz konusu riskleri tespit etmesi ve yönetmesi gerekir.</a:t>
            </a:r>
          </a:p>
        </p:txBody>
      </p:sp>
    </p:spTree>
    <p:extLst>
      <p:ext uri="{BB962C8B-B14F-4D97-AF65-F5344CB8AC3E}">
        <p14:creationId xmlns:p14="http://schemas.microsoft.com/office/powerpoint/2010/main" val="991998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67544" y="1700808"/>
            <a:ext cx="3629025" cy="1041400"/>
          </a:xfrm>
        </p:spPr>
        <p:txBody>
          <a:bodyPr>
            <a:normAutofit fontScale="90000"/>
          </a:bodyPr>
          <a:lstStyle/>
          <a:p>
            <a:r>
              <a:rPr lang="tr-TR" cap="none" dirty="0" smtClean="0"/>
              <a:t>Stratejik Amaç Ve Hedefler Seviyesinde Risk Belirleme Süreci:</a:t>
            </a:r>
            <a:endParaRPr lang="tr-TR" cap="none" dirty="0"/>
          </a:p>
        </p:txBody>
      </p:sp>
      <p:sp>
        <p:nvSpPr>
          <p:cNvPr id="2" name="İçerik Yer Tutucusu 1"/>
          <p:cNvSpPr>
            <a:spLocks noGrp="1"/>
          </p:cNvSpPr>
          <p:nvPr>
            <p:ph sz="quarter" idx="13"/>
          </p:nvPr>
        </p:nvSpPr>
        <p:spPr>
          <a:xfrm>
            <a:off x="539552" y="2996952"/>
            <a:ext cx="7604323" cy="2889249"/>
          </a:xfrm>
        </p:spPr>
        <p:txBody>
          <a:bodyPr>
            <a:normAutofit fontScale="70000" lnSpcReduction="20000"/>
          </a:bodyPr>
          <a:lstStyle/>
          <a:p>
            <a:pPr>
              <a:buFont typeface="Wingdings" pitchFamily="2" charset="2"/>
              <a:buChar char="Ø"/>
            </a:pPr>
            <a:r>
              <a:rPr lang="tr-TR" dirty="0" smtClean="0">
                <a:latin typeface="Times New Roman" panose="02020603050405020304" pitchFamily="18" charset="0"/>
                <a:cs typeface="Times New Roman" panose="02020603050405020304" pitchFamily="18" charset="0"/>
              </a:rPr>
              <a:t>Stratejik amaç ve hedefler belirlenmeden önce;</a:t>
            </a:r>
          </a:p>
          <a:p>
            <a:pPr marL="0" indent="0">
              <a:buNone/>
            </a:pPr>
            <a:r>
              <a:rPr lang="tr-TR" dirty="0" smtClean="0">
                <a:latin typeface="Times New Roman" panose="02020603050405020304" pitchFamily="18" charset="0"/>
                <a:cs typeface="Times New Roman" panose="02020603050405020304" pitchFamily="18" charset="0"/>
              </a:rPr>
              <a:t>1.Kurumun tabi olduğu yasal düzenlemeler ve üst politika belgeleri  esas alınır.</a:t>
            </a:r>
          </a:p>
          <a:p>
            <a:pPr marL="0" indent="0">
              <a:buNone/>
            </a:pPr>
            <a:r>
              <a:rPr lang="tr-TR" dirty="0" smtClean="0">
                <a:latin typeface="Times New Roman" panose="02020603050405020304" pitchFamily="18" charset="0"/>
                <a:cs typeface="Times New Roman" panose="02020603050405020304" pitchFamily="18" charset="0"/>
              </a:rPr>
              <a:t>2.Kurumun misyon, vizyon ve temel değerleri göz önünde bulundurulur.</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Stratejik amaç ve hedefleri belirleme aşamasında;</a:t>
            </a:r>
          </a:p>
          <a:p>
            <a:pPr marL="0" indent="0">
              <a:buNone/>
            </a:pPr>
            <a:r>
              <a:rPr lang="tr-TR" dirty="0" smtClean="0">
                <a:latin typeface="Times New Roman" panose="02020603050405020304" pitchFamily="18" charset="0"/>
                <a:cs typeface="Times New Roman" panose="02020603050405020304" pitchFamily="18" charset="0"/>
              </a:rPr>
              <a:t>3.Kurumun maruz kalabileceği riskler göz önünde bulundurularak uygun stratejik amaç ve hedef seçimi yapılır.</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Stratejik amaç ve hedefler belirlendikten sonra;</a:t>
            </a:r>
          </a:p>
          <a:p>
            <a:pPr marL="0" indent="0">
              <a:buNone/>
            </a:pPr>
            <a:r>
              <a:rPr lang="tr-TR" dirty="0" smtClean="0">
                <a:latin typeface="Times New Roman" panose="02020603050405020304" pitchFamily="18" charset="0"/>
                <a:cs typeface="Times New Roman" panose="02020603050405020304" pitchFamily="18" charset="0"/>
              </a:rPr>
              <a:t>4.Belirlenen amaç ve hedefler doğrultusunda riskler belirlenir.</a:t>
            </a:r>
          </a:p>
          <a:p>
            <a:pPr>
              <a:buFont typeface="Wingdings" pitchFamily="2" charset="2"/>
              <a:buChar char="Ø"/>
            </a:pPr>
            <a:endParaRPr lang="tr-TR" dirty="0" smtClean="0"/>
          </a:p>
          <a:p>
            <a:pPr>
              <a:buFont typeface="Wingdings" pitchFamily="2" charset="2"/>
              <a:buChar char="Ø"/>
            </a:pPr>
            <a:endParaRPr lang="tr-T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50" y="260649"/>
            <a:ext cx="7529513"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302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475656" y="1844824"/>
            <a:ext cx="3629025" cy="1041400"/>
          </a:xfrm>
        </p:spPr>
        <p:txBody>
          <a:bodyPr/>
          <a:lstStyle/>
          <a:p>
            <a:r>
              <a:rPr lang="tr-TR" cap="none" dirty="0" smtClean="0"/>
              <a:t>Risk İştahı</a:t>
            </a:r>
            <a:endParaRPr lang="tr-TR" cap="none" dirty="0"/>
          </a:p>
        </p:txBody>
      </p:sp>
      <p:sp>
        <p:nvSpPr>
          <p:cNvPr id="2" name="İçerik Yer Tutucusu 1"/>
          <p:cNvSpPr>
            <a:spLocks noGrp="1"/>
          </p:cNvSpPr>
          <p:nvPr>
            <p:ph sz="quarter" idx="13"/>
          </p:nvPr>
        </p:nvSpPr>
        <p:spPr>
          <a:xfrm>
            <a:off x="4355976" y="1734096"/>
            <a:ext cx="3654425" cy="2304256"/>
          </a:xfrm>
        </p:spPr>
        <p:txBody>
          <a:bodyPr/>
          <a:lstStyle/>
          <a:p>
            <a:pPr marL="0" indent="0">
              <a:buNone/>
            </a:pPr>
            <a:r>
              <a:rPr lang="tr-TR" dirty="0" smtClean="0">
                <a:latin typeface="Times New Roman" panose="02020603050405020304" pitchFamily="18" charset="0"/>
                <a:cs typeface="Times New Roman" panose="02020603050405020304" pitchFamily="18" charset="0"/>
              </a:rPr>
              <a:t>Kurumun amaçları doğrultusunda kabul etmeye hazır olduğu en yüksek risk düzeyi, kısaca risk alam istekliliğidir.</a:t>
            </a:r>
            <a:endParaRPr lang="tr-TR" dirty="0">
              <a:latin typeface="Times New Roman" panose="02020603050405020304" pitchFamily="18" charset="0"/>
              <a:cs typeface="Times New Roman" panose="02020603050405020304"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04665"/>
            <a:ext cx="7529513"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791580" y="4005064"/>
            <a:ext cx="7128792" cy="1944216"/>
          </a:xfrm>
          <a:prstGeom prst="ellipse">
            <a:avLst/>
          </a:prstGeom>
          <a:solidFill>
            <a:srgbClr val="0070C0"/>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Risk iştahı, kurumun hangi alanda ne kadar riski üstlenmeye istekli olduğuna karar vermesi açısından önemlidir ve stratejik planlama aşamasında amaç ve hedefler ile birlikte değerlendirilerek belirlenir.</a:t>
            </a:r>
          </a:p>
        </p:txBody>
      </p:sp>
    </p:spTree>
    <p:extLst>
      <p:ext uri="{BB962C8B-B14F-4D97-AF65-F5344CB8AC3E}">
        <p14:creationId xmlns:p14="http://schemas.microsoft.com/office/powerpoint/2010/main" val="1812186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87624" y="1340768"/>
            <a:ext cx="5444083" cy="2961968"/>
          </a:xfrm>
        </p:spPr>
      </p:pic>
      <p:sp>
        <p:nvSpPr>
          <p:cNvPr id="4" name="Metin Yer Tutucusu 3"/>
          <p:cNvSpPr>
            <a:spLocks noGrp="1"/>
          </p:cNvSpPr>
          <p:nvPr>
            <p:ph type="body" sz="half" idx="2"/>
          </p:nvPr>
        </p:nvSpPr>
        <p:spPr>
          <a:xfrm>
            <a:off x="2195736" y="4481736"/>
            <a:ext cx="4968552" cy="2376264"/>
          </a:xfrm>
        </p:spPr>
        <p:txBody>
          <a:bodyPr>
            <a:normAutofit lnSpcReduction="10000"/>
          </a:bodyPr>
          <a:lstStyle/>
          <a:p>
            <a:r>
              <a:rPr lang="tr-TR" dirty="0" smtClean="0">
                <a:latin typeface="Times New Roman" panose="02020603050405020304" pitchFamily="18" charset="0"/>
                <a:cs typeface="Times New Roman" panose="02020603050405020304" pitchFamily="18" charset="0"/>
              </a:rPr>
              <a:t>Kurumun hedefleri bazında tanımlanan risk iştahı seviyesi, Üst Yönetim tarafından kurumun ortak risk algısı çerçevesinde belirlenir. Yüksek risk iştahı büyük kayıplara neden olabileceği gibi gereğinden düşük seviyede risk iştahı tanımlaması da kurumun fırsatları değerlendirmesine engel teşkil edebilir.</a:t>
            </a:r>
            <a:endParaRPr lang="tr-TR"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60648"/>
            <a:ext cx="7535863"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9414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331640" y="1772816"/>
            <a:ext cx="3629025" cy="1041400"/>
          </a:xfrm>
        </p:spPr>
        <p:txBody>
          <a:bodyPr/>
          <a:lstStyle/>
          <a:p>
            <a:pPr algn="l"/>
            <a:r>
              <a:rPr lang="tr-TR" cap="none" dirty="0" smtClean="0"/>
              <a:t>Risk Kapasitesi</a:t>
            </a:r>
            <a:endParaRPr lang="tr-TR" cap="none" dirty="0"/>
          </a:p>
        </p:txBody>
      </p:sp>
      <p:sp>
        <p:nvSpPr>
          <p:cNvPr id="2" name="İçerik Yer Tutucusu 1"/>
          <p:cNvSpPr>
            <a:spLocks noGrp="1"/>
          </p:cNvSpPr>
          <p:nvPr>
            <p:ph sz="quarter" idx="13"/>
          </p:nvPr>
        </p:nvSpPr>
        <p:spPr>
          <a:xfrm>
            <a:off x="4283968" y="1700808"/>
            <a:ext cx="4435971" cy="3024336"/>
          </a:xfrm>
        </p:spPr>
        <p:txBody>
          <a:bodyPr>
            <a:normAutofit fontScale="85000" lnSpcReduction="10000"/>
          </a:bodyPr>
          <a:lstStyle/>
          <a:p>
            <a:pPr marL="0" indent="0">
              <a:buNone/>
            </a:pPr>
            <a:r>
              <a:rPr lang="tr-TR" sz="1600" dirty="0" smtClean="0">
                <a:latin typeface="Times New Roman" panose="02020603050405020304" pitchFamily="18" charset="0"/>
                <a:cs typeface="Times New Roman" panose="02020603050405020304" pitchFamily="18" charset="0"/>
              </a:rPr>
              <a:t>Kurumun faaliyetlerine son vermeden alabileceği en yüksek risk düzeyidir.</a:t>
            </a:r>
          </a:p>
          <a:p>
            <a:pPr marL="0" indent="0">
              <a:buNone/>
            </a:pPr>
            <a:r>
              <a:rPr lang="tr-TR" sz="1600" dirty="0" smtClean="0">
                <a:latin typeface="Times New Roman" panose="02020603050405020304" pitchFamily="18" charset="0"/>
                <a:cs typeface="Times New Roman" panose="02020603050405020304" pitchFamily="18" charset="0"/>
              </a:rPr>
              <a:t>Risk kapasitesi;</a:t>
            </a:r>
          </a:p>
          <a:p>
            <a:pPr>
              <a:buFont typeface="Wingdings" pitchFamily="2" charset="2"/>
              <a:buChar char="Ø"/>
            </a:pPr>
            <a:r>
              <a:rPr lang="tr-TR" sz="1600" dirty="0" smtClean="0">
                <a:latin typeface="Times New Roman" panose="02020603050405020304" pitchFamily="18" charset="0"/>
                <a:cs typeface="Times New Roman" panose="02020603050405020304" pitchFamily="18" charset="0"/>
              </a:rPr>
              <a:t>Risk iştahı ile birlikte değerlendirerek hedef bazında tanımlanır.</a:t>
            </a:r>
          </a:p>
          <a:p>
            <a:pPr>
              <a:buFont typeface="Wingdings" pitchFamily="2" charset="2"/>
              <a:buChar char="Ø"/>
            </a:pPr>
            <a:r>
              <a:rPr lang="tr-TR" sz="1600" dirty="0" smtClean="0">
                <a:latin typeface="Times New Roman" panose="02020603050405020304" pitchFamily="18" charset="0"/>
                <a:cs typeface="Times New Roman" panose="02020603050405020304" pitchFamily="18" charset="0"/>
              </a:rPr>
              <a:t>Her hedef için tanımlanmaz. Risk iştahı yüksek olarak sınıflanan hedefler için risk kapasitesi tanımlanır.</a:t>
            </a:r>
          </a:p>
          <a:p>
            <a:pPr>
              <a:buFont typeface="Wingdings" pitchFamily="2" charset="2"/>
              <a:buChar char="Ø"/>
            </a:pPr>
            <a:r>
              <a:rPr lang="tr-TR" sz="1600" dirty="0" smtClean="0">
                <a:latin typeface="Times New Roman" panose="02020603050405020304" pitchFamily="18" charset="0"/>
                <a:cs typeface="Times New Roman" panose="02020603050405020304" pitchFamily="18" charset="0"/>
              </a:rPr>
              <a:t>Nicel veya nitel olarak tanımlanabilir.</a:t>
            </a:r>
            <a:endParaRPr lang="tr-TR" sz="16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313" y="260648"/>
            <a:ext cx="7540625"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07801" y="4691883"/>
            <a:ext cx="4752528" cy="1650698"/>
          </a:xfrm>
          <a:prstGeom prst="ellipse">
            <a:avLst/>
          </a:prstGeom>
          <a:solidFill>
            <a:srgbClr val="0070C0"/>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t>Risk iştahının risk kapasitesinin üzerinde tanımlanması durumunda, kurum söz konusu risklerin neden olabileceği zararlara dayanamayabilir. Bu sebeple, risk iştahı tanımlanırken risk kapasitesi göz önünde bulundurulmalıdır. </a:t>
            </a:r>
            <a:endParaRPr lang="tr-TR" sz="1400" dirty="0"/>
          </a:p>
        </p:txBody>
      </p:sp>
      <p:sp>
        <p:nvSpPr>
          <p:cNvPr id="6" name="Oval 5"/>
          <p:cNvSpPr/>
          <p:nvPr/>
        </p:nvSpPr>
        <p:spPr>
          <a:xfrm>
            <a:off x="5060329" y="4729850"/>
            <a:ext cx="3816424" cy="1539504"/>
          </a:xfrm>
          <a:prstGeom prst="ellipse">
            <a:avLst/>
          </a:prstGeom>
          <a:solidFill>
            <a:srgbClr val="0070C0"/>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t>Stratejilerle ilişkili riskler risk kapasitesinin üzerinde ise, söz konusu stratejik amaç ve hedefler stratejik planlama aşamasında gözden geçirilerek revize edilmelidir.</a:t>
            </a:r>
            <a:endParaRPr lang="tr-TR" sz="1400" dirty="0"/>
          </a:p>
        </p:txBody>
      </p:sp>
    </p:spTree>
    <p:extLst>
      <p:ext uri="{BB962C8B-B14F-4D97-AF65-F5344CB8AC3E}">
        <p14:creationId xmlns:p14="http://schemas.microsoft.com/office/powerpoint/2010/main" val="3192596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403648" y="1844824"/>
            <a:ext cx="2073348" cy="1979466"/>
          </a:xfrm>
        </p:spPr>
        <p:txBody>
          <a:bodyPr>
            <a:normAutofit fontScale="90000"/>
          </a:bodyPr>
          <a:lstStyle/>
          <a:p>
            <a:r>
              <a:rPr lang="tr-TR" cap="none" dirty="0" smtClean="0"/>
              <a:t>Kurumsal Risk Yönetimi Nedir?</a:t>
            </a:r>
            <a:endParaRPr lang="tr-TR" cap="none" dirty="0"/>
          </a:p>
        </p:txBody>
      </p:sp>
      <p:sp>
        <p:nvSpPr>
          <p:cNvPr id="2" name="İçerik Yer Tutucusu 1"/>
          <p:cNvSpPr>
            <a:spLocks noGrp="1"/>
          </p:cNvSpPr>
          <p:nvPr>
            <p:ph sz="quarter" idx="13"/>
          </p:nvPr>
        </p:nvSpPr>
        <p:spPr>
          <a:xfrm>
            <a:off x="3851920" y="1772816"/>
            <a:ext cx="4224528" cy="3886200"/>
          </a:xfrm>
        </p:spPr>
        <p:txBody>
          <a:bodyPr>
            <a:normAutofit fontScale="85000" lnSpcReduction="20000"/>
          </a:bodyPr>
          <a:lstStyle/>
          <a:p>
            <a:pPr marL="0" indent="0">
              <a:buNone/>
            </a:pPr>
            <a:r>
              <a:rPr lang="tr-TR" dirty="0">
                <a:latin typeface="Times New Roman" panose="02020603050405020304" pitchFamily="18" charset="0"/>
                <a:cs typeface="Times New Roman" panose="02020603050405020304" pitchFamily="18" charset="0"/>
              </a:rPr>
              <a:t>Kurumların stratejik amaç ve hedeflerini gerçekleştirmesini etkileyebilecek olay ve durumların;</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Belirlenmesi</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Ölçülmesi</a:t>
            </a:r>
          </a:p>
          <a:p>
            <a:pPr>
              <a:buFont typeface="Wingdings" pitchFamily="2" charset="2"/>
              <a:buChar char="Ø"/>
            </a:pPr>
            <a:r>
              <a:rPr lang="tr-TR" dirty="0" err="1" smtClean="0">
                <a:latin typeface="Times New Roman" panose="02020603050405020304" pitchFamily="18" charset="0"/>
                <a:cs typeface="Times New Roman" panose="02020603050405020304" pitchFamily="18" charset="0"/>
              </a:rPr>
              <a:t>Önceliklendirilmesidir</a:t>
            </a:r>
            <a:r>
              <a:rPr lang="tr-TR" dirty="0">
                <a:latin typeface="Times New Roman" panose="02020603050405020304" pitchFamily="18" charset="0"/>
                <a:cs typeface="Times New Roman" panose="02020603050405020304" pitchFamily="18" charset="0"/>
              </a:rPr>
              <a:t>.</a:t>
            </a:r>
          </a:p>
          <a:p>
            <a:pPr marL="0" indent="0">
              <a:buNone/>
            </a:pPr>
            <a:r>
              <a:rPr lang="tr-TR" dirty="0">
                <a:latin typeface="Times New Roman" panose="02020603050405020304" pitchFamily="18" charset="0"/>
                <a:cs typeface="Times New Roman" panose="02020603050405020304" pitchFamily="18" charset="0"/>
              </a:rPr>
              <a:t>Ve bu sayede ortaya çıkabilecek zararın azaltılması, fırsatların değerlendirilmesi, gerekli ve yeterli eylemlerin zamanında gerçekleştirilmesi sağlanır.</a:t>
            </a:r>
          </a:p>
          <a:p>
            <a:endParaRPr lang="tr-T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942" y="404665"/>
            <a:ext cx="6694487"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168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003233" y="1484784"/>
            <a:ext cx="3629025" cy="1041400"/>
          </a:xfrm>
        </p:spPr>
        <p:txBody>
          <a:bodyPr/>
          <a:lstStyle/>
          <a:p>
            <a:r>
              <a:rPr lang="tr-TR" cap="none" dirty="0" smtClean="0"/>
              <a:t>Risklerin Değerlendirilmesi</a:t>
            </a:r>
            <a:endParaRPr lang="tr-TR" cap="none" dirty="0"/>
          </a:p>
        </p:txBody>
      </p:sp>
      <p:sp>
        <p:nvSpPr>
          <p:cNvPr id="2" name="İçerik Yer Tutucusu 1"/>
          <p:cNvSpPr>
            <a:spLocks noGrp="1"/>
          </p:cNvSpPr>
          <p:nvPr>
            <p:ph sz="quarter" idx="13"/>
          </p:nvPr>
        </p:nvSpPr>
        <p:spPr>
          <a:xfrm>
            <a:off x="4697724" y="1340768"/>
            <a:ext cx="3654425" cy="2889249"/>
          </a:xfrm>
        </p:spPr>
        <p:txBody>
          <a:bodyPr>
            <a:normAutofit fontScale="70000" lnSpcReduction="20000"/>
          </a:bodyPr>
          <a:lstStyle/>
          <a:p>
            <a:pPr marL="0" indent="0">
              <a:buNone/>
            </a:pPr>
            <a:r>
              <a:rPr lang="tr-TR" dirty="0" smtClean="0">
                <a:latin typeface="Times New Roman" panose="02020603050405020304" pitchFamily="18" charset="0"/>
                <a:cs typeface="Times New Roman" panose="02020603050405020304" pitchFamily="18" charset="0"/>
              </a:rPr>
              <a:t>Risklere ilişkin ana odak noktalarını yansıtan risk evreninin ve risklerin belirlenmesinden sonraki adım, risklerin değerlendirilmesidir.</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Risk seviyelerinin belirlenmesi (risklerin ölçülmesi)</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Risklerin </a:t>
            </a:r>
            <a:r>
              <a:rPr lang="tr-TR" dirty="0" err="1" smtClean="0">
                <a:latin typeface="Times New Roman" panose="02020603050405020304" pitchFamily="18" charset="0"/>
                <a:cs typeface="Times New Roman" panose="02020603050405020304" pitchFamily="18" charset="0"/>
              </a:rPr>
              <a:t>önceliklendirilmesi</a:t>
            </a:r>
            <a:endParaRPr lang="tr-TR"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74" y="188640"/>
            <a:ext cx="7535863"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575285" y="4077072"/>
            <a:ext cx="7776864" cy="2232248"/>
          </a:xfrm>
          <a:prstGeom prst="ellipse">
            <a:avLst/>
          </a:prstGeom>
          <a:solidFill>
            <a:srgbClr val="0070C0"/>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t>Kurumların karşı karşıya kaldıkları her risk, eşit düzeyde öneme sahip değildir. Her riskin yönetilmeye çalışılması, kamu kaynaklarının etkili, ekonomik ve verimli kullanılması ilkesiyle çelişeceği ve maliyet etkin bir yaklaşım olmayacağı için, kaynak kısıtları dikkate alınarak ve hangi risklerin yönetimine odaklanılacağı tespit edilerek riskle </a:t>
            </a:r>
            <a:r>
              <a:rPr lang="tr-TR" sz="1600" dirty="0" err="1" smtClean="0"/>
              <a:t>önceliklendirmeye</a:t>
            </a:r>
            <a:r>
              <a:rPr lang="tr-TR" sz="1600" dirty="0" smtClean="0"/>
              <a:t> tabi tutulur.</a:t>
            </a:r>
            <a:endParaRPr lang="tr-TR" sz="1600" dirty="0"/>
          </a:p>
        </p:txBody>
      </p:sp>
    </p:spTree>
    <p:extLst>
      <p:ext uri="{BB962C8B-B14F-4D97-AF65-F5344CB8AC3E}">
        <p14:creationId xmlns:p14="http://schemas.microsoft.com/office/powerpoint/2010/main" val="914604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1341438"/>
            <a:ext cx="4464050" cy="5183187"/>
          </a:xfrm>
          <a:prstGeom prst="rect">
            <a:avLst/>
          </a:prstGeom>
          <a:ln>
            <a:noFill/>
          </a:ln>
          <a:effectLst>
            <a:softEdge rad="112500"/>
          </a:effectLst>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8919" y="1340768"/>
            <a:ext cx="4104456" cy="5249008"/>
          </a:xfrm>
          <a:prstGeom prst="rect">
            <a:avLst/>
          </a:prstGeom>
          <a:ln>
            <a:noFill/>
          </a:ln>
          <a:effectLst>
            <a:softEdge rad="112500"/>
          </a:effec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274" y="241846"/>
            <a:ext cx="7535863" cy="66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561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0" y="1700808"/>
            <a:ext cx="4432299" cy="1041400"/>
          </a:xfrm>
        </p:spPr>
        <p:txBody>
          <a:bodyPr/>
          <a:lstStyle/>
          <a:p>
            <a:pPr algn="l"/>
            <a:r>
              <a:rPr lang="tr-TR" cap="none" dirty="0" smtClean="0"/>
              <a:t>Doğal Risk Seviyesi</a:t>
            </a:r>
            <a:endParaRPr lang="tr-TR" cap="none" dirty="0"/>
          </a:p>
        </p:txBody>
      </p:sp>
      <p:pic>
        <p:nvPicPr>
          <p:cNvPr id="6" name="İçerik Yer Tutucusu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808413" y="1974125"/>
            <a:ext cx="4649787" cy="2452549"/>
          </a:xfrm>
        </p:spPr>
      </p:pic>
      <p:sp>
        <p:nvSpPr>
          <p:cNvPr id="9" name="Metin Yer Tutucusu 8"/>
          <p:cNvSpPr>
            <a:spLocks noGrp="1"/>
          </p:cNvSpPr>
          <p:nvPr>
            <p:ph type="body" sz="half" idx="2"/>
          </p:nvPr>
        </p:nvSpPr>
        <p:spPr>
          <a:xfrm>
            <a:off x="539553" y="2636912"/>
            <a:ext cx="3168352" cy="1812925"/>
          </a:xfrm>
        </p:spPr>
        <p:txBody>
          <a:bodyPr/>
          <a:lstStyle/>
          <a:p>
            <a:endParaRPr lang="tr-TR" dirty="0" smtClean="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Kurum </a:t>
            </a:r>
            <a:r>
              <a:rPr lang="tr-TR" dirty="0" smtClean="0">
                <a:latin typeface="Times New Roman" panose="02020603050405020304" pitchFamily="18" charset="0"/>
                <a:cs typeface="Times New Roman" panose="02020603050405020304" pitchFamily="18" charset="0"/>
              </a:rPr>
              <a:t>tarafında riske yönelik herhangi bir risk yönetimi uygulamadan önceki risk seviyesidir.</a:t>
            </a:r>
            <a:endParaRPr lang="tr-TR"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74" y="260648"/>
            <a:ext cx="7535863"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5048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783913" y="1556792"/>
            <a:ext cx="3615734" cy="1066799"/>
          </a:xfrm>
        </p:spPr>
        <p:txBody>
          <a:bodyPr/>
          <a:lstStyle/>
          <a:p>
            <a:pPr algn="l"/>
            <a:r>
              <a:rPr lang="tr-TR" cap="none" dirty="0" smtClean="0"/>
              <a:t>Artık Risk Seviyesi</a:t>
            </a:r>
            <a:endParaRPr lang="tr-TR" cap="none" dirty="0"/>
          </a:p>
        </p:txBody>
      </p:sp>
      <p:sp>
        <p:nvSpPr>
          <p:cNvPr id="6" name="Metin Yer Tutucusu 5"/>
          <p:cNvSpPr>
            <a:spLocks noGrp="1"/>
          </p:cNvSpPr>
          <p:nvPr>
            <p:ph type="body" idx="1"/>
          </p:nvPr>
        </p:nvSpPr>
        <p:spPr>
          <a:xfrm>
            <a:off x="539552" y="2623590"/>
            <a:ext cx="3860675" cy="949425"/>
          </a:xfrm>
        </p:spPr>
        <p:txBody>
          <a:bodyPr>
            <a:normAutofit/>
          </a:bodyPr>
          <a:lstStyle/>
          <a:p>
            <a:r>
              <a:rPr lang="tr-TR" sz="1200" dirty="0" smtClean="0">
                <a:latin typeface="Times New Roman" panose="02020603050405020304" pitchFamily="18" charset="0"/>
                <a:cs typeface="Times New Roman" panose="02020603050405020304" pitchFamily="18" charset="0"/>
              </a:rPr>
              <a:t>Kurum tarafından riskin etkisini veya olasılığını azaltmak için yürütülen mevcut risk yönetimi faaliyetlerinden sonra arta kalan risklerdir.</a:t>
            </a:r>
            <a:endParaRPr lang="tr-TR" sz="1200" dirty="0">
              <a:latin typeface="Times New Roman" panose="02020603050405020304" pitchFamily="18" charset="0"/>
              <a:cs typeface="Times New Roman" panose="02020603050405020304" pitchFamily="18" charset="0"/>
            </a:endParaRPr>
          </a:p>
        </p:txBody>
      </p:sp>
      <p:pic>
        <p:nvPicPr>
          <p:cNvPr id="10" name="İçerik Yer Tutucusu 9"/>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391979" y="2132856"/>
            <a:ext cx="4104456" cy="1440160"/>
          </a:xfrm>
          <a:effectLst>
            <a:softEdge rad="63500"/>
          </a:effectLst>
        </p:spPr>
      </p:pic>
      <p:pic>
        <p:nvPicPr>
          <p:cNvPr id="11" name="İçerik Yer Tutucusu 10"/>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29150" y="3680632"/>
            <a:ext cx="3829050" cy="1481111"/>
          </a:xfrm>
          <a:effectLst>
            <a:softEdge rad="63500"/>
          </a:effec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892" y="260648"/>
            <a:ext cx="7535863"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107505" y="3861048"/>
            <a:ext cx="4032448" cy="1656184"/>
          </a:xfrm>
          <a:prstGeom prst="ellipse">
            <a:avLst/>
          </a:prstGeom>
          <a:solidFill>
            <a:srgbClr val="0070C0"/>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t>Artık risk seviyesi hesaplanırken doğal risk seviyesi ile mevcut risk yönetimi faaliyetlerinin etkinliği ve yeterliliği birlikte değerlendirilir.</a:t>
            </a:r>
          </a:p>
        </p:txBody>
      </p:sp>
      <p:pic>
        <p:nvPicPr>
          <p:cNvPr id="15" name="Resim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3659" y="1628800"/>
            <a:ext cx="4046773" cy="590632"/>
          </a:xfrm>
          <a:prstGeom prst="rect">
            <a:avLst/>
          </a:prstGeom>
          <a:effectLst>
            <a:softEdge rad="31750"/>
          </a:effectLst>
        </p:spPr>
      </p:pic>
      <p:pic>
        <p:nvPicPr>
          <p:cNvPr id="17" name="Resim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2023" y="6021288"/>
            <a:ext cx="5163271" cy="647790"/>
          </a:xfrm>
          <a:prstGeom prst="rect">
            <a:avLst/>
          </a:prstGeom>
          <a:ln>
            <a:noFill/>
          </a:ln>
          <a:effectLst>
            <a:softEdge rad="112500"/>
          </a:effectLst>
        </p:spPr>
      </p:pic>
    </p:spTree>
    <p:extLst>
      <p:ext uri="{BB962C8B-B14F-4D97-AF65-F5344CB8AC3E}">
        <p14:creationId xmlns:p14="http://schemas.microsoft.com/office/powerpoint/2010/main" val="23221067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8"/>
          <p:cNvSpPr>
            <a:spLocks noGrp="1"/>
          </p:cNvSpPr>
          <p:nvPr>
            <p:ph type="title"/>
          </p:nvPr>
        </p:nvSpPr>
        <p:spPr>
          <a:xfrm>
            <a:off x="872451" y="1916832"/>
            <a:ext cx="3629025" cy="3240360"/>
          </a:xfrm>
        </p:spPr>
        <p:txBody>
          <a:bodyPr>
            <a:normAutofit/>
          </a:bodyPr>
          <a:lstStyle/>
          <a:p>
            <a:r>
              <a:rPr lang="tr-TR" sz="2400" cap="none" dirty="0" smtClean="0"/>
              <a:t>Mevcut Risk Faaliyetlerinin Etkin ve Yeterli Kabul Edilmesi ya da Geliştirilmesine İlişkin Karar Verilmesinde Bazı Hususlar Dikkate Alınmalıdır:</a:t>
            </a:r>
            <a:endParaRPr lang="tr-TR" sz="2400" cap="none" dirty="0"/>
          </a:p>
        </p:txBody>
      </p:sp>
      <p:sp>
        <p:nvSpPr>
          <p:cNvPr id="10" name="İçerik Yer Tutucusu 9"/>
          <p:cNvSpPr>
            <a:spLocks noGrp="1"/>
          </p:cNvSpPr>
          <p:nvPr>
            <p:ph sz="quarter" idx="13"/>
          </p:nvPr>
        </p:nvSpPr>
        <p:spPr>
          <a:xfrm>
            <a:off x="4657277" y="1916832"/>
            <a:ext cx="3654425" cy="3528392"/>
          </a:xfrm>
        </p:spPr>
        <p:txBody>
          <a:bodyPr>
            <a:normAutofit fontScale="70000" lnSpcReduction="20000"/>
          </a:bodyPr>
          <a:lstStyle/>
          <a:p>
            <a:pPr>
              <a:buFont typeface="Wingdings" pitchFamily="2" charset="2"/>
              <a:buChar char="Ø"/>
            </a:pPr>
            <a:r>
              <a:rPr lang="tr-TR" dirty="0" smtClean="0">
                <a:latin typeface="Times New Roman" panose="02020603050405020304" pitchFamily="18" charset="0"/>
                <a:cs typeface="Times New Roman" panose="02020603050405020304" pitchFamily="18" charset="0"/>
              </a:rPr>
              <a:t>Mevcut risk yönetimi faaliyetleri, riskin seviyesini kurum için kabul edilebilir düzeye indiriyor mu?</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Alınan önlemler, gerçekleşebilecek önemli kayıpları önlüyor mu?</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Risk yönetimi faaliyetlerinin yürütülesi için kurum yeterli kaynağa sahip mi?</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Kurum kaynakları risk yönetimi faaliyetlerinde etkin kullanılıyor mu?</a:t>
            </a:r>
          </a:p>
          <a:p>
            <a:pPr>
              <a:buFont typeface="Wingdings" pitchFamily="2" charset="2"/>
              <a:buChar char="Ø"/>
            </a:pP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32656"/>
            <a:ext cx="7535863"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335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911252" y="1412776"/>
            <a:ext cx="3629025" cy="1041400"/>
          </a:xfrm>
        </p:spPr>
        <p:txBody>
          <a:bodyPr/>
          <a:lstStyle/>
          <a:p>
            <a:r>
              <a:rPr lang="tr-TR" cap="none" dirty="0" smtClean="0"/>
              <a:t>Risklerin </a:t>
            </a:r>
            <a:r>
              <a:rPr lang="tr-TR" cap="none" dirty="0" err="1" smtClean="0"/>
              <a:t>Önceliklendirilmesi</a:t>
            </a:r>
            <a:endParaRPr lang="tr-TR" cap="none" dirty="0"/>
          </a:p>
        </p:txBody>
      </p:sp>
      <p:sp>
        <p:nvSpPr>
          <p:cNvPr id="2" name="İçerik Yer Tutucusu 1"/>
          <p:cNvSpPr>
            <a:spLocks noGrp="1"/>
          </p:cNvSpPr>
          <p:nvPr>
            <p:ph sz="quarter" idx="13"/>
          </p:nvPr>
        </p:nvSpPr>
        <p:spPr>
          <a:xfrm>
            <a:off x="4563485" y="1556792"/>
            <a:ext cx="3654425" cy="2889249"/>
          </a:xfrm>
        </p:spPr>
        <p:txBody>
          <a:bodyPr>
            <a:normAutofit fontScale="62500" lnSpcReduction="20000"/>
          </a:bodyPr>
          <a:lstStyle/>
          <a:p>
            <a:pPr>
              <a:buFont typeface="Wingdings" pitchFamily="2" charset="2"/>
              <a:buChar char="Ø"/>
            </a:pPr>
            <a:r>
              <a:rPr lang="tr-TR" dirty="0" smtClean="0">
                <a:latin typeface="Times New Roman" panose="02020603050405020304" pitchFamily="18" charset="0"/>
                <a:cs typeface="Times New Roman" panose="02020603050405020304" pitchFamily="18" charset="0"/>
              </a:rPr>
              <a:t>Kurumun risk iştahına yaklaşan riskler öncelikli olarak ele alınmalıdır.</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Tek başına yüksek seviyeli değerlendirilmeyen bir risk diğerleriyle birleştiğinde stratejik amaç ve hedefleri etkileyebilecek bir risk haline gelebilir. Dolayısıyla, risklerin değerlendirilmesi aşamasında birbirleriyle olan ilişkilerinin göz önünde bulundurulması gerekir.</a:t>
            </a:r>
          </a:p>
        </p:txBody>
      </p:sp>
      <p:sp>
        <p:nvSpPr>
          <p:cNvPr id="4" name="Metin Yer Tutucusu 3"/>
          <p:cNvSpPr>
            <a:spLocks noGrp="1"/>
          </p:cNvSpPr>
          <p:nvPr>
            <p:ph type="body" sz="half" idx="2"/>
          </p:nvPr>
        </p:nvSpPr>
        <p:spPr>
          <a:xfrm>
            <a:off x="791763" y="2458368"/>
            <a:ext cx="3629025" cy="1812925"/>
          </a:xfrm>
        </p:spPr>
        <p:txBody>
          <a:bodyPr>
            <a:normAutofit fontScale="77500" lnSpcReduction="20000"/>
          </a:bodyPr>
          <a:lstStyle/>
          <a:p>
            <a:r>
              <a:rPr lang="tr-TR" dirty="0" smtClean="0">
                <a:latin typeface="Times New Roman" panose="02020603050405020304" pitchFamily="18" charset="0"/>
                <a:cs typeface="Times New Roman" panose="02020603050405020304" pitchFamily="18" charset="0"/>
              </a:rPr>
              <a:t>KRY yaklaşımında, kamu idareleri tarafından stratejik amaç ve hedeflere ulaşılmasını etkileyebilecek öncelikli risklerin tespiti, stratejik amaç ve hedeflere yönelik güvencenin artırılması ve kamu kaynaklarının etkili, ekonomik ve verimli kullanılması açısından önemlidir.</a:t>
            </a:r>
            <a:endParaRPr lang="tr-TR"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800" y="116633"/>
            <a:ext cx="7535863"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477387" y="4653136"/>
            <a:ext cx="6192688" cy="1728192"/>
          </a:xfrm>
          <a:prstGeom prst="ellipse">
            <a:avLst/>
          </a:prstGeom>
          <a:solidFill>
            <a:srgbClr val="0070C0"/>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Risklerin etki ve olasılık seviyeleri ile kurumun mevcut risk yönetimi faaliyetleri göz önünde bulundurularak ulaşılan artık risk seviyeleri üzerinden riskler </a:t>
            </a:r>
            <a:r>
              <a:rPr lang="tr-TR" dirty="0" err="1" smtClean="0"/>
              <a:t>önceliklendirmeye</a:t>
            </a:r>
            <a:r>
              <a:rPr lang="tr-TR" dirty="0" smtClean="0"/>
              <a:t> tabi tutulur.</a:t>
            </a:r>
            <a:endParaRPr lang="tr-TR" dirty="0"/>
          </a:p>
        </p:txBody>
      </p:sp>
    </p:spTree>
    <p:extLst>
      <p:ext uri="{BB962C8B-B14F-4D97-AF65-F5344CB8AC3E}">
        <p14:creationId xmlns:p14="http://schemas.microsoft.com/office/powerpoint/2010/main" val="422831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187624" y="1484784"/>
            <a:ext cx="3629025" cy="1041400"/>
          </a:xfrm>
        </p:spPr>
        <p:txBody>
          <a:bodyPr>
            <a:normAutofit fontScale="90000"/>
          </a:bodyPr>
          <a:lstStyle/>
          <a:p>
            <a:r>
              <a:rPr lang="tr-TR" cap="none" dirty="0" smtClean="0"/>
              <a:t>Öncü Risk</a:t>
            </a:r>
            <a:br>
              <a:rPr lang="tr-TR" cap="none" dirty="0" smtClean="0"/>
            </a:br>
            <a:r>
              <a:rPr lang="tr-TR" cap="none" dirty="0" smtClean="0"/>
              <a:t>Göstergelerinin Belirlenmesi</a:t>
            </a:r>
            <a:endParaRPr lang="tr-TR" cap="none" dirty="0"/>
          </a:p>
        </p:txBody>
      </p:sp>
      <p:sp>
        <p:nvSpPr>
          <p:cNvPr id="2" name="İçerik Yer Tutucusu 1"/>
          <p:cNvSpPr>
            <a:spLocks noGrp="1"/>
          </p:cNvSpPr>
          <p:nvPr>
            <p:ph sz="quarter" idx="13"/>
          </p:nvPr>
        </p:nvSpPr>
        <p:spPr>
          <a:xfrm>
            <a:off x="4489450" y="1052736"/>
            <a:ext cx="3654425" cy="5688632"/>
          </a:xfrm>
        </p:spPr>
        <p:txBody>
          <a:bodyPr>
            <a:normAutofit fontScale="32500" lnSpcReduction="20000"/>
          </a:bodyPr>
          <a:lstStyle/>
          <a:p>
            <a:pPr>
              <a:buFont typeface="Wingdings" pitchFamily="2" charset="2"/>
              <a:buChar char="Ø"/>
            </a:pPr>
            <a:r>
              <a:rPr lang="tr-TR" sz="3400" dirty="0" smtClean="0">
                <a:latin typeface="Times New Roman" panose="02020603050405020304" pitchFamily="18" charset="0"/>
                <a:cs typeface="Times New Roman" panose="02020603050405020304" pitchFamily="18" charset="0"/>
              </a:rPr>
              <a:t>Kurumun stratejik amaç ve hedeflerini etkileyebilecek çok yüksek ve yüksek seviyeli risklerin takibinde kullanılır ve artık risk seviyesi «yüksek ve çok yüksek» riskler için belirlenir.</a:t>
            </a:r>
          </a:p>
          <a:p>
            <a:pPr>
              <a:buFont typeface="Wingdings" pitchFamily="2" charset="2"/>
              <a:buChar char="Ø"/>
            </a:pPr>
            <a:r>
              <a:rPr lang="tr-TR" sz="3400" dirty="0" smtClean="0">
                <a:latin typeface="Times New Roman" panose="02020603050405020304" pitchFamily="18" charset="0"/>
                <a:cs typeface="Times New Roman" panose="02020603050405020304" pitchFamily="18" charset="0"/>
              </a:rPr>
              <a:t>Artık risk seviyesi tanımlandıktan sonra ve riskler </a:t>
            </a:r>
            <a:r>
              <a:rPr lang="tr-TR" sz="3400" dirty="0" err="1" smtClean="0">
                <a:latin typeface="Times New Roman" panose="02020603050405020304" pitchFamily="18" charset="0"/>
                <a:cs typeface="Times New Roman" panose="02020603050405020304" pitchFamily="18" charset="0"/>
              </a:rPr>
              <a:t>önceliklendirildikten</a:t>
            </a:r>
            <a:r>
              <a:rPr lang="tr-TR" sz="3400" dirty="0" smtClean="0">
                <a:latin typeface="Times New Roman" panose="02020603050405020304" pitchFamily="18" charset="0"/>
                <a:cs typeface="Times New Roman" panose="02020603050405020304" pitchFamily="18" charset="0"/>
              </a:rPr>
              <a:t> sonra öncü risk göstergeleri belirlenmelidir.</a:t>
            </a:r>
          </a:p>
          <a:p>
            <a:pPr>
              <a:buFont typeface="Wingdings" pitchFamily="2" charset="2"/>
              <a:buChar char="Ø"/>
            </a:pPr>
            <a:r>
              <a:rPr lang="tr-TR" sz="3400" dirty="0" smtClean="0">
                <a:latin typeface="Times New Roman" panose="02020603050405020304" pitchFamily="18" charset="0"/>
                <a:cs typeface="Times New Roman" panose="02020603050405020304" pitchFamily="18" charset="0"/>
              </a:rPr>
              <a:t>Her bir öncü risk göstergesine hedef tanımı yapılmalıdır.</a:t>
            </a:r>
          </a:p>
          <a:p>
            <a:pPr>
              <a:buFont typeface="Wingdings" pitchFamily="2" charset="2"/>
              <a:buChar char="Ø"/>
            </a:pPr>
            <a:r>
              <a:rPr lang="tr-TR" sz="3400" dirty="0" smtClean="0">
                <a:latin typeface="Times New Roman" panose="02020603050405020304" pitchFamily="18" charset="0"/>
                <a:cs typeface="Times New Roman" panose="02020603050405020304" pitchFamily="18" charset="0"/>
              </a:rPr>
              <a:t>Üst yönetim tarafından periyodik olarak takip edilmelidir.</a:t>
            </a:r>
          </a:p>
          <a:p>
            <a:pPr>
              <a:buFont typeface="Wingdings" pitchFamily="2" charset="2"/>
              <a:buChar char="Ø"/>
            </a:pPr>
            <a:r>
              <a:rPr lang="tr-TR" sz="3400" dirty="0" smtClean="0">
                <a:latin typeface="Times New Roman" panose="02020603050405020304" pitchFamily="18" charset="0"/>
                <a:cs typeface="Times New Roman" panose="02020603050405020304" pitchFamily="18" charset="0"/>
              </a:rPr>
              <a:t>Yapılan raporlamalarda gösterge sonuçlarına göre riske yönelik alınan kararlar ve gerçekleştirilecek eylemler gözden geçirilmeli ve gerekirse yeni risk yönetimi faaliyetleri tasarlanmalıdır</a:t>
            </a:r>
            <a:r>
              <a:rPr lang="tr-TR" sz="3400" dirty="0" smtClean="0"/>
              <a:t>.</a:t>
            </a:r>
          </a:p>
          <a:p>
            <a:pPr>
              <a:buFont typeface="Wingdings" pitchFamily="2" charset="2"/>
              <a:buChar char="Ø"/>
            </a:pPr>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83" y="188641"/>
            <a:ext cx="7535863"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09867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267744" y="1340768"/>
            <a:ext cx="4752528" cy="2534062"/>
          </a:xfrm>
          <a:prstGeom prst="rect">
            <a:avLst/>
          </a:prstGeom>
          <a:ln>
            <a:noFill/>
          </a:ln>
          <a:effectLst>
            <a:softEdge rad="112500"/>
          </a:effectLst>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3645024"/>
            <a:ext cx="4752528" cy="1584176"/>
          </a:xfrm>
          <a:prstGeom prst="rect">
            <a:avLst/>
          </a:prstGeom>
          <a:ln>
            <a:noFill/>
          </a:ln>
          <a:effectLst>
            <a:softEdge rad="112500"/>
          </a:effec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076" y="332656"/>
            <a:ext cx="753586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47861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187624" y="1340768"/>
            <a:ext cx="3629025" cy="1041400"/>
          </a:xfrm>
        </p:spPr>
        <p:txBody>
          <a:bodyPr>
            <a:normAutofit fontScale="90000"/>
          </a:bodyPr>
          <a:lstStyle/>
          <a:p>
            <a:r>
              <a:rPr lang="tr-TR" cap="none" dirty="0" smtClean="0"/>
              <a:t>Riske Yönelik Alınacak Kararların Belirlenmesi:</a:t>
            </a:r>
            <a:endParaRPr lang="tr-TR" cap="none" dirty="0"/>
          </a:p>
        </p:txBody>
      </p:sp>
      <p:graphicFrame>
        <p:nvGraphicFramePr>
          <p:cNvPr id="5" name="İçerik Yer Tutucusu 4"/>
          <p:cNvGraphicFramePr>
            <a:graphicFrameLocks noGrp="1"/>
          </p:cNvGraphicFramePr>
          <p:nvPr>
            <p:ph sz="quarter" idx="13"/>
            <p:extLst>
              <p:ext uri="{D42A27DB-BD31-4B8C-83A1-F6EECF244321}">
                <p14:modId xmlns:p14="http://schemas.microsoft.com/office/powerpoint/2010/main" val="4047126390"/>
              </p:ext>
            </p:extLst>
          </p:nvPr>
        </p:nvGraphicFramePr>
        <p:xfrm>
          <a:off x="1043608" y="3356992"/>
          <a:ext cx="7100267" cy="2889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etin Yer Tutucusu 3"/>
          <p:cNvSpPr>
            <a:spLocks noGrp="1"/>
          </p:cNvSpPr>
          <p:nvPr>
            <p:ph type="body" sz="half" idx="2"/>
          </p:nvPr>
        </p:nvSpPr>
        <p:spPr>
          <a:xfrm>
            <a:off x="4860032" y="1340768"/>
            <a:ext cx="3629025" cy="1812925"/>
          </a:xfrm>
        </p:spPr>
        <p:txBody>
          <a:bodyPr>
            <a:normAutofit fontScale="92500" lnSpcReduction="20000"/>
          </a:bodyPr>
          <a:lstStyle/>
          <a:p>
            <a:r>
              <a:rPr lang="tr-TR" dirty="0" smtClean="0">
                <a:latin typeface="Times New Roman" panose="02020603050405020304" pitchFamily="18" charset="0"/>
                <a:cs typeface="Times New Roman" panose="02020603050405020304" pitchFamily="18" charset="0"/>
              </a:rPr>
              <a:t>Risklerin belirlenmesi, değerlendirilmesi ve </a:t>
            </a:r>
            <a:r>
              <a:rPr lang="tr-TR" dirty="0" err="1" smtClean="0">
                <a:latin typeface="Times New Roman" panose="02020603050405020304" pitchFamily="18" charset="0"/>
                <a:cs typeface="Times New Roman" panose="02020603050405020304" pitchFamily="18" charset="0"/>
              </a:rPr>
              <a:t>önceliklendirilmesi</a:t>
            </a:r>
            <a:r>
              <a:rPr lang="tr-TR" dirty="0" smtClean="0">
                <a:latin typeface="Times New Roman" panose="02020603050405020304" pitchFamily="18" charset="0"/>
                <a:cs typeface="Times New Roman" panose="02020603050405020304" pitchFamily="18" charset="0"/>
              </a:rPr>
              <a:t> sonrasında, söz konusu risklere yönelik gerçekleştirilecek eylemlere karar verilmesidir.</a:t>
            </a:r>
            <a:endParaRPr lang="tr-TR"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600" y="260648"/>
            <a:ext cx="753586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95097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395536" y="1556792"/>
            <a:ext cx="4493121" cy="1041400"/>
          </a:xfrm>
        </p:spPr>
        <p:txBody>
          <a:bodyPr/>
          <a:lstStyle/>
          <a:p>
            <a:r>
              <a:rPr lang="tr-TR" cap="none" dirty="0" smtClean="0"/>
              <a:t>Risklerin İzlenmesi ve Raporlanması</a:t>
            </a:r>
            <a:endParaRPr lang="tr-TR" cap="none" dirty="0"/>
          </a:p>
        </p:txBody>
      </p:sp>
      <p:sp>
        <p:nvSpPr>
          <p:cNvPr id="2" name="İçerik Yer Tutucusu 1"/>
          <p:cNvSpPr>
            <a:spLocks noGrp="1"/>
          </p:cNvSpPr>
          <p:nvPr>
            <p:ph sz="quarter" idx="13"/>
          </p:nvPr>
        </p:nvSpPr>
        <p:spPr>
          <a:xfrm>
            <a:off x="4499992" y="1412776"/>
            <a:ext cx="3654425" cy="5040560"/>
          </a:xfrm>
        </p:spPr>
        <p:txBody>
          <a:bodyPr>
            <a:normAutofit fontScale="62500" lnSpcReduction="20000"/>
          </a:bodyPr>
          <a:lstStyle/>
          <a:p>
            <a:pPr marL="0" indent="0">
              <a:buNone/>
            </a:pPr>
            <a:r>
              <a:rPr lang="tr-TR" dirty="0" smtClean="0">
                <a:latin typeface="Times New Roman" panose="02020603050405020304" pitchFamily="18" charset="0"/>
                <a:cs typeface="Times New Roman" panose="02020603050405020304" pitchFamily="18" charset="0"/>
              </a:rPr>
              <a:t>Riskler, değişen iç ve dış koşullara bağlı olarak zaman içinde değişim gösterebilir veya yeni riskler ortaya çıkabilir. Risk seviyelerinde ve önceliklerinde veya kurumun riske yaklaşımı ile iştahında değişiklikler olabilir.</a:t>
            </a:r>
          </a:p>
          <a:p>
            <a:pPr marL="0" indent="0">
              <a:buNone/>
            </a:pPr>
            <a:r>
              <a:rPr lang="tr-TR" dirty="0" smtClean="0">
                <a:latin typeface="Times New Roman" panose="02020603050405020304" pitchFamily="18" charset="0"/>
                <a:cs typeface="Times New Roman" panose="02020603050405020304" pitchFamily="18" charset="0"/>
              </a:rPr>
              <a:t>Daha önce etkin ve etkili olan risk yönetimi faaliyetleri kurum hedefleriyle uyumsuz hale gelebilir, faaliyetler yetersiz kalabilir veya kullanılamaz hale gelebilir risklere karşı uygulanması kararlaştırılan eylem planları planlandığı gibi uygulanamayabilir.</a:t>
            </a:r>
          </a:p>
          <a:p>
            <a:pPr marL="0" indent="0">
              <a:buNone/>
            </a:pPr>
            <a:r>
              <a:rPr lang="tr-TR" dirty="0" smtClean="0">
                <a:latin typeface="Times New Roman" panose="02020603050405020304" pitchFamily="18" charset="0"/>
                <a:cs typeface="Times New Roman" panose="02020603050405020304" pitchFamily="18" charset="0"/>
              </a:rPr>
              <a:t>Bunlara sebep olabilecek faktörler:</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Değişen yönetim ve süreç yapısı</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Teknolojik gelişmeler</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Mevzuat değişiklikleri ve ekonomik gelişmeler</a:t>
            </a:r>
          </a:p>
          <a:p>
            <a:pPr marL="0" indent="0">
              <a:buNone/>
            </a:pPr>
            <a:endParaRPr lang="tr-T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60648"/>
            <a:ext cx="753586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409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75656" y="1916832"/>
            <a:ext cx="2073348" cy="1979466"/>
          </a:xfrm>
        </p:spPr>
        <p:txBody>
          <a:bodyPr>
            <a:normAutofit/>
          </a:bodyPr>
          <a:lstStyle/>
          <a:p>
            <a:r>
              <a:rPr lang="tr-TR" cap="none" dirty="0" err="1" smtClean="0"/>
              <a:t>KRY’nin</a:t>
            </a:r>
            <a:r>
              <a:rPr lang="tr-TR" cap="none" dirty="0" smtClean="0"/>
              <a:t> Kurumlara Katkıları;</a:t>
            </a:r>
            <a:endParaRPr lang="tr-TR" cap="none" dirty="0"/>
          </a:p>
        </p:txBody>
      </p:sp>
      <p:sp>
        <p:nvSpPr>
          <p:cNvPr id="3" name="İçerik Yer Tutucusu 2"/>
          <p:cNvSpPr>
            <a:spLocks noGrp="1"/>
          </p:cNvSpPr>
          <p:nvPr>
            <p:ph sz="quarter" idx="13"/>
          </p:nvPr>
        </p:nvSpPr>
        <p:spPr>
          <a:xfrm>
            <a:off x="3491880" y="1916832"/>
            <a:ext cx="4224528" cy="3886200"/>
          </a:xfrm>
        </p:spPr>
        <p:txBody>
          <a:bodyPr>
            <a:normAutofit fontScale="62500" lnSpcReduction="20000"/>
          </a:bodyPr>
          <a:lstStyle/>
          <a:p>
            <a:pPr>
              <a:buFont typeface="Wingdings" pitchFamily="2" charset="2"/>
              <a:buChar char="Ø"/>
            </a:pPr>
            <a:r>
              <a:rPr lang="tr-TR" dirty="0" smtClean="0">
                <a:latin typeface="Times New Roman" panose="02020603050405020304" pitchFamily="18" charset="0"/>
                <a:cs typeface="Times New Roman" panose="02020603050405020304" pitchFamily="18" charset="0"/>
              </a:rPr>
              <a:t>Kurumun ortak risk algısının oluşmasını destekler.</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Kurumun risklerini yönetmede </a:t>
            </a:r>
            <a:r>
              <a:rPr lang="tr-TR" dirty="0" err="1" smtClean="0">
                <a:latin typeface="Times New Roman" panose="02020603050405020304" pitchFamily="18" charset="0"/>
                <a:cs typeface="Times New Roman" panose="02020603050405020304" pitchFamily="18" charset="0"/>
              </a:rPr>
              <a:t>proaktif</a:t>
            </a:r>
            <a:r>
              <a:rPr lang="tr-TR" dirty="0" smtClean="0">
                <a:latin typeface="Times New Roman" panose="02020603050405020304" pitchFamily="18" charset="0"/>
                <a:cs typeface="Times New Roman" panose="02020603050405020304" pitchFamily="18" charset="0"/>
              </a:rPr>
              <a:t> davranmasını sağlar.</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Kurumun faaliyetlerinde süreklilik sağlanması için makul güvence sağlar.</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Risklerin sadece tehdit olarak değil fırsat olarak da görülmesini sağlar.</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Risklerin değerlendirilmesi ve </a:t>
            </a:r>
            <a:r>
              <a:rPr lang="tr-TR" dirty="0" err="1" smtClean="0">
                <a:latin typeface="Times New Roman" panose="02020603050405020304" pitchFamily="18" charset="0"/>
                <a:cs typeface="Times New Roman" panose="02020603050405020304" pitchFamily="18" charset="0"/>
              </a:rPr>
              <a:t>önceliklendirilmesi</a:t>
            </a:r>
            <a:r>
              <a:rPr lang="tr-TR" dirty="0" smtClean="0">
                <a:latin typeface="Times New Roman" panose="02020603050405020304" pitchFamily="18" charset="0"/>
                <a:cs typeface="Times New Roman" panose="02020603050405020304" pitchFamily="18" charset="0"/>
              </a:rPr>
              <a:t> ile ölçülü risk almayı teşvik eder.</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İç kontrol ve iç denetim fonksiyonlarının etkinliğini artırmaya yardımcı olur.</a:t>
            </a:r>
            <a:endParaRPr lang="tr-TR"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2" y="260649"/>
            <a:ext cx="6694487" cy="6480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6542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83568" y="1412776"/>
            <a:ext cx="3629025" cy="1041400"/>
          </a:xfrm>
        </p:spPr>
        <p:txBody>
          <a:bodyPr/>
          <a:lstStyle/>
          <a:p>
            <a:r>
              <a:rPr lang="tr-TR" cap="none" dirty="0" smtClean="0"/>
              <a:t>Risk İzleme Seviyeleri</a:t>
            </a:r>
            <a:endParaRPr lang="tr-TR" cap="none" dirty="0"/>
          </a:p>
        </p:txBody>
      </p:sp>
      <p:pic>
        <p:nvPicPr>
          <p:cNvPr id="5" name="İçerik Yer Tutucusu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808413" y="1746777"/>
            <a:ext cx="4649787" cy="2907245"/>
          </a:xfrm>
          <a:effectLst>
            <a:softEdge rad="635000"/>
          </a:effectLst>
        </p:spPr>
      </p:pic>
      <p:sp>
        <p:nvSpPr>
          <p:cNvPr id="4" name="Metin Yer Tutucusu 3"/>
          <p:cNvSpPr>
            <a:spLocks noGrp="1"/>
          </p:cNvSpPr>
          <p:nvPr>
            <p:ph type="body" sz="half" idx="2"/>
          </p:nvPr>
        </p:nvSpPr>
        <p:spPr>
          <a:xfrm>
            <a:off x="683568" y="2564904"/>
            <a:ext cx="3629025" cy="2736304"/>
          </a:xfrm>
        </p:spPr>
        <p:txBody>
          <a:bodyPr>
            <a:normAutofit fontScale="77500" lnSpcReduction="20000"/>
          </a:bodyPr>
          <a:lstStyle/>
          <a:p>
            <a:r>
              <a:rPr lang="tr-TR" sz="1700" dirty="0" smtClean="0">
                <a:latin typeface="Times New Roman" panose="02020603050405020304" pitchFamily="18" charset="0"/>
                <a:cs typeface="Times New Roman" panose="02020603050405020304" pitchFamily="18" charset="0"/>
              </a:rPr>
              <a:t>KRY yapısının işleyişinden nihai olarak Üst Yönetim sorumludur. Ancak, tüm çalışanların risklerin yönetilmesi konusunda farklı seviyelerde sorumlulukları bulunmaktadır.</a:t>
            </a:r>
          </a:p>
          <a:p>
            <a:r>
              <a:rPr lang="tr-TR" sz="1700" dirty="0" smtClean="0">
                <a:latin typeface="Times New Roman" panose="02020603050405020304" pitchFamily="18" charset="0"/>
                <a:cs typeface="Times New Roman" panose="02020603050405020304" pitchFamily="18" charset="0"/>
              </a:rPr>
              <a:t>Sürekli izleme, kurumun günlük iş akışının bir parçası olarak gerçekleştirilirken, yönetim izlemesi ve bağımsız izleme ve inceleme belirli periyotlarla gerçekleştirilir.</a:t>
            </a:r>
            <a:endParaRPr lang="tr-TR" sz="17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230" y="260649"/>
            <a:ext cx="7540625"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0347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971600" y="1196752"/>
            <a:ext cx="3629025" cy="1041400"/>
          </a:xfrm>
        </p:spPr>
        <p:txBody>
          <a:bodyPr/>
          <a:lstStyle/>
          <a:p>
            <a:pPr algn="l"/>
            <a:r>
              <a:rPr lang="tr-TR" cap="none" dirty="0" smtClean="0"/>
              <a:t>Risklerin Raporlanması</a:t>
            </a:r>
            <a:endParaRPr lang="tr-TR" cap="none" dirty="0"/>
          </a:p>
        </p:txBody>
      </p:sp>
      <p:sp>
        <p:nvSpPr>
          <p:cNvPr id="2" name="İçerik Yer Tutucusu 1"/>
          <p:cNvSpPr>
            <a:spLocks noGrp="1"/>
          </p:cNvSpPr>
          <p:nvPr>
            <p:ph sz="quarter" idx="13"/>
          </p:nvPr>
        </p:nvSpPr>
        <p:spPr/>
        <p:txBody>
          <a:bodyPr>
            <a:normAutofit/>
          </a:bodyPr>
          <a:lstStyle/>
          <a:p>
            <a:pPr marL="0" indent="0">
              <a:buNone/>
            </a:pPr>
            <a:r>
              <a:rPr lang="tr-TR" sz="1800" dirty="0" smtClean="0">
                <a:latin typeface="Times New Roman" panose="02020603050405020304" pitchFamily="18" charset="0"/>
                <a:cs typeface="Times New Roman" panose="02020603050405020304" pitchFamily="18" charset="0"/>
              </a:rPr>
              <a:t>Asgari yapılması gereken raporlamalar;</a:t>
            </a:r>
          </a:p>
          <a:p>
            <a:pPr>
              <a:buFont typeface="Wingdings" pitchFamily="2" charset="2"/>
              <a:buChar char="Ø"/>
            </a:pPr>
            <a:r>
              <a:rPr lang="tr-TR" sz="1800" dirty="0" smtClean="0">
                <a:latin typeface="Times New Roman" panose="02020603050405020304" pitchFamily="18" charset="0"/>
                <a:cs typeface="Times New Roman" panose="02020603050405020304" pitchFamily="18" charset="0"/>
              </a:rPr>
              <a:t>Yıllık faaliyet raporunda </a:t>
            </a:r>
            <a:r>
              <a:rPr lang="tr-TR" sz="1800" dirty="0">
                <a:latin typeface="Times New Roman" panose="02020603050405020304" pitchFamily="18" charset="0"/>
                <a:cs typeface="Times New Roman" panose="02020603050405020304" pitchFamily="18" charset="0"/>
              </a:rPr>
              <a:t>r</a:t>
            </a:r>
            <a:r>
              <a:rPr lang="tr-TR" sz="1800" dirty="0" smtClean="0">
                <a:latin typeface="Times New Roman" panose="02020603050405020304" pitchFamily="18" charset="0"/>
                <a:cs typeface="Times New Roman" panose="02020603050405020304" pitchFamily="18" charset="0"/>
              </a:rPr>
              <a:t>isk raporlamalarına yer verilmesi</a:t>
            </a:r>
          </a:p>
          <a:p>
            <a:pPr>
              <a:buFont typeface="Wingdings" pitchFamily="2" charset="2"/>
              <a:buChar char="Ø"/>
            </a:pPr>
            <a:r>
              <a:rPr lang="tr-TR" sz="1800" dirty="0" smtClean="0">
                <a:latin typeface="Times New Roman" panose="02020603050405020304" pitchFamily="18" charset="0"/>
                <a:cs typeface="Times New Roman" panose="02020603050405020304" pitchFamily="18" charset="0"/>
              </a:rPr>
              <a:t>Sürekli izleme sonucu tespit edilen yeni ve değişen risklerin raporlanması</a:t>
            </a:r>
          </a:p>
          <a:p>
            <a:pPr>
              <a:buFont typeface="Wingdings" pitchFamily="2" charset="2"/>
              <a:buChar char="Ø"/>
            </a:pPr>
            <a:r>
              <a:rPr lang="tr-TR" sz="1800" dirty="0" smtClean="0">
                <a:latin typeface="Times New Roman" panose="02020603050405020304" pitchFamily="18" charset="0"/>
                <a:cs typeface="Times New Roman" panose="02020603050405020304" pitchFamily="18" charset="0"/>
              </a:rPr>
              <a:t>ÖRG takibi ve raporlanması</a:t>
            </a:r>
          </a:p>
          <a:p>
            <a:pPr>
              <a:buFont typeface="Wingdings" pitchFamily="2" charset="2"/>
              <a:buChar char="Ø"/>
            </a:pPr>
            <a:r>
              <a:rPr lang="tr-TR" sz="1800" dirty="0" smtClean="0">
                <a:latin typeface="Times New Roman" panose="02020603050405020304" pitchFamily="18" charset="0"/>
                <a:cs typeface="Times New Roman" panose="02020603050405020304" pitchFamily="18" charset="0"/>
              </a:rPr>
              <a:t>Riski indirgemek adına tanımlanan eylemlerin takibi ve raporlanması</a:t>
            </a:r>
            <a:endParaRPr lang="tr-TR" sz="1800" dirty="0">
              <a:latin typeface="Times New Roman" panose="02020603050405020304" pitchFamily="18" charset="0"/>
              <a:cs typeface="Times New Roman" panose="02020603050405020304" pitchFamily="18" charset="0"/>
            </a:endParaRPr>
          </a:p>
        </p:txBody>
      </p:sp>
      <p:sp>
        <p:nvSpPr>
          <p:cNvPr id="4" name="Metin Yer Tutucusu 3"/>
          <p:cNvSpPr>
            <a:spLocks noGrp="1"/>
          </p:cNvSpPr>
          <p:nvPr>
            <p:ph type="body" sz="half" idx="2"/>
          </p:nvPr>
        </p:nvSpPr>
        <p:spPr>
          <a:xfrm>
            <a:off x="767976" y="2526182"/>
            <a:ext cx="3040572" cy="1838921"/>
          </a:xfrm>
        </p:spPr>
        <p:txBody>
          <a:bodyPr>
            <a:normAutofit fontScale="85000" lnSpcReduction="10000"/>
          </a:bodyPr>
          <a:lstStyle/>
          <a:p>
            <a:r>
              <a:rPr lang="tr-TR" dirty="0" smtClean="0">
                <a:latin typeface="Times New Roman" panose="02020603050405020304" pitchFamily="18" charset="0"/>
                <a:cs typeface="Times New Roman" panose="02020603050405020304" pitchFamily="18" charset="0"/>
              </a:rPr>
              <a:t>Risk sahipliğinin desteklenmesi ve kurum içerisinde risk kültürünün yaygınlaştırılarak risklerin sistematik bir şekilde izlenmesi için önemlidir.</a:t>
            </a:r>
            <a:endParaRPr lang="tr-TR"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693" y="20447"/>
            <a:ext cx="7535863"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326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sz="quarter" idx="13"/>
          </p:nvPr>
        </p:nvSpPr>
        <p:spPr>
          <a:xfrm>
            <a:off x="1547664" y="1484784"/>
            <a:ext cx="5904656" cy="3177281"/>
          </a:xfrm>
        </p:spPr>
        <p:txBody>
          <a:bodyPr>
            <a:normAutofit fontScale="55000" lnSpcReduction="20000"/>
          </a:bodyPr>
          <a:lstStyle/>
          <a:p>
            <a:pPr marL="0" indent="0">
              <a:buNone/>
            </a:pPr>
            <a:r>
              <a:rPr lang="tr-TR" dirty="0" smtClean="0">
                <a:latin typeface="Times New Roman" panose="02020603050405020304" pitchFamily="18" charset="0"/>
                <a:cs typeface="Times New Roman" panose="02020603050405020304" pitchFamily="18" charset="0"/>
              </a:rPr>
              <a:t>Kamu idarelerinde KRY yaklaşımının etkin olarak işleyebilmesi için rol ve sorumlulukların tanımlanarak uygun seviyede paylaşımının sağlanması oldukça önemlidir.</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Üst Yönetici</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Kurul</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Harcama Yetkilileri</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Strateji Geliştirme Birimi</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Çalışanlar</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Mali Yönetim ve İç Kontrol Merkezi Uyumlaştırma Birimi</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İç Kontrol İzleme ve Yönlendirme Kurulu</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İç Denetim Birimi</a:t>
            </a:r>
          </a:p>
          <a:p>
            <a:pPr>
              <a:buFont typeface="Wingdings" pitchFamily="2" charset="2"/>
              <a:buChar char="Ø"/>
            </a:pPr>
            <a:endParaRPr lang="tr-TR" dirty="0"/>
          </a:p>
        </p:txBody>
      </p:sp>
      <p:sp>
        <p:nvSpPr>
          <p:cNvPr id="5" name="Dikdörtgen 4"/>
          <p:cNvSpPr/>
          <p:nvPr/>
        </p:nvSpPr>
        <p:spPr>
          <a:xfrm>
            <a:off x="1187624" y="260648"/>
            <a:ext cx="6624736" cy="504056"/>
          </a:xfrm>
          <a:prstGeom prst="rect">
            <a:avLst/>
          </a:prstGeom>
          <a:solidFill>
            <a:schemeClr val="bg2">
              <a:lumMod val="75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t>RİSK İLETİŞİMİ</a:t>
            </a:r>
            <a:endParaRPr lang="tr-TR" sz="2000" dirty="0"/>
          </a:p>
        </p:txBody>
      </p:sp>
    </p:spTree>
    <p:extLst>
      <p:ext uri="{BB962C8B-B14F-4D97-AF65-F5344CB8AC3E}">
        <p14:creationId xmlns:p14="http://schemas.microsoft.com/office/powerpoint/2010/main" val="2064915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67545" y="1412776"/>
            <a:ext cx="3168352" cy="1224136"/>
          </a:xfrm>
        </p:spPr>
        <p:txBody>
          <a:bodyPr>
            <a:normAutofit fontScale="90000"/>
          </a:bodyPr>
          <a:lstStyle/>
          <a:p>
            <a:r>
              <a:rPr lang="tr-TR" cap="none" dirty="0" err="1" smtClean="0"/>
              <a:t>KRY’nin</a:t>
            </a:r>
            <a:r>
              <a:rPr lang="tr-TR" cap="none" dirty="0" smtClean="0"/>
              <a:t> İç Kontrol, İç Denetim Ve Dış Denetim ile İlişkisi</a:t>
            </a:r>
            <a:endParaRPr lang="tr-TR" cap="none" dirty="0"/>
          </a:p>
        </p:txBody>
      </p:sp>
      <p:sp>
        <p:nvSpPr>
          <p:cNvPr id="2" name="İçerik Yer Tutucusu 1"/>
          <p:cNvSpPr>
            <a:spLocks noGrp="1"/>
          </p:cNvSpPr>
          <p:nvPr>
            <p:ph sz="quarter" idx="13"/>
          </p:nvPr>
        </p:nvSpPr>
        <p:spPr>
          <a:xfrm>
            <a:off x="3808547" y="1340768"/>
            <a:ext cx="4650122" cy="4450432"/>
          </a:xfrm>
        </p:spPr>
        <p:txBody>
          <a:bodyPr>
            <a:normAutofit fontScale="92500"/>
          </a:bodyPr>
          <a:lstStyle/>
          <a:p>
            <a:pPr>
              <a:buFont typeface="Wingdings" pitchFamily="2" charset="2"/>
              <a:buChar char="Ø"/>
            </a:pPr>
            <a:r>
              <a:rPr lang="tr-TR" sz="1600" dirty="0" smtClean="0">
                <a:latin typeface="Times New Roman" panose="02020603050405020304" pitchFamily="18" charset="0"/>
                <a:cs typeface="Times New Roman" panose="02020603050405020304" pitchFamily="18" charset="0"/>
              </a:rPr>
              <a:t>KRY yaklaşımı ile şekillenen risk kültürü kurumun iç kontrol ortamını etkileyerek kurum içerisinde kontrol faaliyetlerinin daha etkin bir şekilde yürütülmesine katkı sağlar. Aynı şekilde iç kontrol ortamının kurum içerisinde geliştirilmesi ile çalışanlar arasında risk ve kontrol algısının da gelişmesi sağlanır.</a:t>
            </a:r>
          </a:p>
          <a:p>
            <a:pPr>
              <a:buFont typeface="Wingdings" pitchFamily="2" charset="2"/>
              <a:buChar char="Ø"/>
            </a:pPr>
            <a:r>
              <a:rPr lang="tr-TR" sz="1600" dirty="0" smtClean="0">
                <a:latin typeface="Times New Roman" panose="02020603050405020304" pitchFamily="18" charset="0"/>
                <a:cs typeface="Times New Roman" panose="02020603050405020304" pitchFamily="18" charset="0"/>
              </a:rPr>
              <a:t>Kurumun stratejik amaç ve hedefleri ile bunları etkileyebilecek risklerin belirlenmesi aşamasında iç denetimin önceki dönemde tespit ettiği bulgular göz önünde bulundurulur.</a:t>
            </a:r>
          </a:p>
          <a:p>
            <a:pPr>
              <a:buFont typeface="Wingdings" pitchFamily="2" charset="2"/>
              <a:buChar char="Ø"/>
            </a:pPr>
            <a:endParaRPr lang="tr-TR" dirty="0"/>
          </a:p>
        </p:txBody>
      </p:sp>
      <p:sp>
        <p:nvSpPr>
          <p:cNvPr id="4" name="Metin Yer Tutucusu 3"/>
          <p:cNvSpPr>
            <a:spLocks noGrp="1"/>
          </p:cNvSpPr>
          <p:nvPr>
            <p:ph type="body" sz="half" idx="2"/>
          </p:nvPr>
        </p:nvSpPr>
        <p:spPr>
          <a:xfrm>
            <a:off x="539552" y="2924944"/>
            <a:ext cx="3629025" cy="1812925"/>
          </a:xfrm>
        </p:spPr>
        <p:txBody>
          <a:bodyPr>
            <a:normAutofit lnSpcReduction="10000"/>
          </a:bodyPr>
          <a:lstStyle/>
          <a:p>
            <a:pPr algn="l"/>
            <a:r>
              <a:rPr lang="tr-TR" dirty="0" smtClean="0">
                <a:latin typeface="Times New Roman" panose="02020603050405020304" pitchFamily="18" charset="0"/>
                <a:cs typeface="Times New Roman" panose="02020603050405020304" pitchFamily="18" charset="0"/>
              </a:rPr>
              <a:t>KRY yaklaşımının etkin uygulanabilmesi için iç kontrol, iç denetim ve dış denetim ile eşgüdüm içerisinde yürütülmesi gerekir.</a:t>
            </a:r>
            <a:endParaRPr lang="tr-TR"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837" y="260648"/>
            <a:ext cx="6662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884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619672" y="2420888"/>
            <a:ext cx="5948908" cy="2520280"/>
          </a:xfrm>
        </p:spPr>
        <p:txBody>
          <a:bodyPr>
            <a:normAutofit fontScale="85000" lnSpcReduction="10000"/>
          </a:bodyPr>
          <a:lstStyle/>
          <a:p>
            <a:pPr algn="ctr"/>
            <a:endParaRPr lang="tr-TR" sz="2400" dirty="0" smtClean="0"/>
          </a:p>
          <a:p>
            <a:pPr algn="ctr"/>
            <a:r>
              <a:rPr lang="tr-TR" sz="4000" dirty="0" smtClean="0"/>
              <a:t>ÇEVRE VE ŞEHİRCİLİK BAKANLIĞI</a:t>
            </a:r>
          </a:p>
          <a:p>
            <a:pPr algn="ctr"/>
            <a:r>
              <a:rPr lang="tr-TR" sz="2400" dirty="0" smtClean="0"/>
              <a:t>STRATEJİ GELİŞTİRME BAŞKANLIĞI</a:t>
            </a:r>
          </a:p>
          <a:p>
            <a:pPr algn="ctr"/>
            <a:r>
              <a:rPr lang="tr-TR" sz="1900" dirty="0" smtClean="0"/>
              <a:t>İÇ KONTROL DAİRE BAŞKANLIĞI</a:t>
            </a:r>
          </a:p>
          <a:p>
            <a:pPr algn="ctr"/>
            <a:r>
              <a:rPr lang="tr-TR" sz="1900" dirty="0" smtClean="0"/>
              <a:t>2021</a:t>
            </a:r>
          </a:p>
          <a:p>
            <a:pPr algn="ctr"/>
            <a:endParaRPr lang="tr-TR" sz="2400" dirty="0" smtClean="0"/>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116632"/>
            <a:ext cx="4260229" cy="2664296"/>
          </a:xfrm>
          <a:prstGeom prst="rect">
            <a:avLst/>
          </a:prstGeom>
        </p:spPr>
      </p:pic>
    </p:spTree>
    <p:extLst>
      <p:ext uri="{BB962C8B-B14F-4D97-AF65-F5344CB8AC3E}">
        <p14:creationId xmlns:p14="http://schemas.microsoft.com/office/powerpoint/2010/main" val="2945095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75656" y="1916832"/>
            <a:ext cx="3629025" cy="1041400"/>
          </a:xfrm>
        </p:spPr>
        <p:txBody>
          <a:bodyPr>
            <a:normAutofit fontScale="90000"/>
          </a:bodyPr>
          <a:lstStyle/>
          <a:p>
            <a:r>
              <a:rPr lang="tr-TR" cap="none" dirty="0" err="1" smtClean="0"/>
              <a:t>KRY’nin</a:t>
            </a:r>
            <a:r>
              <a:rPr lang="tr-TR" cap="none" dirty="0" smtClean="0"/>
              <a:t> Stratejik</a:t>
            </a:r>
            <a:br>
              <a:rPr lang="tr-TR" cap="none" dirty="0" smtClean="0"/>
            </a:br>
            <a:r>
              <a:rPr lang="tr-TR" cap="none" dirty="0" smtClean="0"/>
              <a:t>Planlama İle </a:t>
            </a:r>
            <a:br>
              <a:rPr lang="tr-TR" cap="none" dirty="0" smtClean="0"/>
            </a:br>
            <a:r>
              <a:rPr lang="tr-TR" cap="none" dirty="0" smtClean="0"/>
              <a:t>İlişkisinin</a:t>
            </a:r>
            <a:br>
              <a:rPr lang="tr-TR" cap="none" dirty="0" smtClean="0"/>
            </a:br>
            <a:r>
              <a:rPr lang="tr-TR" cap="none" dirty="0" smtClean="0"/>
              <a:t>Kurulması;</a:t>
            </a:r>
            <a:endParaRPr lang="tr-TR" cap="none" dirty="0"/>
          </a:p>
        </p:txBody>
      </p:sp>
      <p:sp>
        <p:nvSpPr>
          <p:cNvPr id="3" name="İçerik Yer Tutucusu 2"/>
          <p:cNvSpPr>
            <a:spLocks noGrp="1"/>
          </p:cNvSpPr>
          <p:nvPr>
            <p:ph sz="quarter" idx="13"/>
          </p:nvPr>
        </p:nvSpPr>
        <p:spPr>
          <a:xfrm>
            <a:off x="4277475" y="1916832"/>
            <a:ext cx="3654425" cy="2889249"/>
          </a:xfrm>
        </p:spPr>
        <p:txBody>
          <a:bodyPr>
            <a:normAutofit fontScale="62500" lnSpcReduction="20000"/>
          </a:bodyPr>
          <a:lstStyle/>
          <a:p>
            <a:pPr marL="0" indent="0">
              <a:buNone/>
            </a:pPr>
            <a:r>
              <a:rPr lang="tr-TR" dirty="0" smtClean="0">
                <a:latin typeface="Times New Roman" panose="02020603050405020304" pitchFamily="18" charset="0"/>
                <a:cs typeface="Times New Roman" panose="02020603050405020304" pitchFamily="18" charset="0"/>
              </a:rPr>
              <a:t>KRY yaklaşımını uygulanmasını, kamu idarelerinin stratejik planlama süreci tetikler.</a:t>
            </a:r>
          </a:p>
          <a:p>
            <a:pPr marL="0" indent="0">
              <a:buNone/>
            </a:pPr>
            <a:r>
              <a:rPr lang="tr-TR" dirty="0" err="1" smtClean="0">
                <a:latin typeface="Times New Roman" panose="02020603050405020304" pitchFamily="18" charset="0"/>
                <a:cs typeface="Times New Roman" panose="02020603050405020304" pitchFamily="18" charset="0"/>
              </a:rPr>
              <a:t>KRY’nin</a:t>
            </a:r>
            <a:r>
              <a:rPr lang="tr-TR" dirty="0" smtClean="0">
                <a:latin typeface="Times New Roman" panose="02020603050405020304" pitchFamily="18" charset="0"/>
                <a:cs typeface="Times New Roman" panose="02020603050405020304" pitchFamily="18" charset="0"/>
              </a:rPr>
              <a:t> ana odağı, stratejik amaç ve hedeflere yönelik risklerin yönetimidir.</a:t>
            </a:r>
            <a:endParaRPr lang="tr-TR" dirty="0">
              <a:latin typeface="Times New Roman" panose="02020603050405020304" pitchFamily="18" charset="0"/>
              <a:cs typeface="Times New Roman" panose="02020603050405020304" pitchFamily="18" charset="0"/>
            </a:endParaRPr>
          </a:p>
          <a:p>
            <a:pPr marL="0" indent="0">
              <a:buNone/>
            </a:pPr>
            <a:r>
              <a:rPr lang="tr-TR" dirty="0" smtClean="0">
                <a:latin typeface="Times New Roman" panose="02020603050405020304" pitchFamily="18" charset="0"/>
                <a:cs typeface="Times New Roman" panose="02020603050405020304" pitchFamily="18" charset="0"/>
              </a:rPr>
              <a:t>Bu seviyedeki risklerin belirlenmesi süreci, stratejik planlama kapsamında amaç ve hedeflerin belirlenmesi süreci ile eş zamanlı olarak yürütülmelidir.</a:t>
            </a:r>
          </a:p>
          <a:p>
            <a:pPr marL="0" indent="0">
              <a:buNone/>
            </a:pP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413" y="404665"/>
            <a:ext cx="6694487" cy="5760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739708" y="4797152"/>
            <a:ext cx="5689895" cy="1512168"/>
          </a:xfrm>
          <a:prstGeom prst="ellipse">
            <a:avLst/>
          </a:prstGeom>
          <a:solidFill>
            <a:srgbClr val="0070C0"/>
          </a:solidFill>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Stratejik </a:t>
            </a:r>
            <a:r>
              <a:rPr lang="tr-TR" dirty="0" smtClean="0"/>
              <a:t>planını </a:t>
            </a:r>
            <a:r>
              <a:rPr lang="tr-TR" dirty="0"/>
              <a:t>hazırlamış ve yayınlamış kamu idareleri, KRY sürecini var olan stratejik planları üzerinden yürüterek başlatır.</a:t>
            </a:r>
          </a:p>
        </p:txBody>
      </p:sp>
    </p:spTree>
    <p:extLst>
      <p:ext uri="{BB962C8B-B14F-4D97-AF65-F5344CB8AC3E}">
        <p14:creationId xmlns:p14="http://schemas.microsoft.com/office/powerpoint/2010/main" val="2385482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395536" y="2204864"/>
            <a:ext cx="3081460" cy="2304256"/>
          </a:xfrm>
        </p:spPr>
        <p:txBody>
          <a:bodyPr>
            <a:noAutofit/>
          </a:bodyPr>
          <a:lstStyle/>
          <a:p>
            <a:r>
              <a:rPr lang="tr-TR" sz="1800" dirty="0">
                <a:latin typeface="Algerian" panose="04020705040A02060702" pitchFamily="82" charset="0"/>
              </a:rPr>
              <a:t>KRY, kurumun doğru </a:t>
            </a:r>
            <a:r>
              <a:rPr lang="tr-TR" sz="1800" dirty="0" err="1" smtClean="0">
                <a:latin typeface="Algerian" panose="04020705040A02060702" pitchFamily="82" charset="0"/>
              </a:rPr>
              <a:t>stratejİ</a:t>
            </a:r>
            <a:r>
              <a:rPr lang="tr-TR" sz="1800" dirty="0" smtClean="0">
                <a:latin typeface="Algerian" panose="04020705040A02060702" pitchFamily="82" charset="0"/>
              </a:rPr>
              <a:t> </a:t>
            </a:r>
            <a:r>
              <a:rPr lang="tr-TR" sz="1800" dirty="0" err="1" smtClean="0">
                <a:latin typeface="Algerian" panose="04020705040A02060702" pitchFamily="82" charset="0"/>
              </a:rPr>
              <a:t>seçmesİnde</a:t>
            </a:r>
            <a:r>
              <a:rPr lang="tr-TR" sz="1800" dirty="0" smtClean="0">
                <a:latin typeface="Algerian" panose="04020705040A02060702" pitchFamily="82" charset="0"/>
              </a:rPr>
              <a:t> </a:t>
            </a:r>
            <a:r>
              <a:rPr lang="tr-TR" sz="1800" dirty="0">
                <a:latin typeface="Algerian" panose="04020705040A02060702" pitchFamily="82" charset="0"/>
              </a:rPr>
              <a:t>ve </a:t>
            </a:r>
            <a:r>
              <a:rPr lang="tr-TR" sz="1800" dirty="0" err="1" smtClean="0">
                <a:latin typeface="Algerian" panose="04020705040A02060702" pitchFamily="82" charset="0"/>
              </a:rPr>
              <a:t>stratejİk</a:t>
            </a:r>
            <a:r>
              <a:rPr lang="tr-TR" sz="1800" dirty="0" smtClean="0">
                <a:latin typeface="Algerian" panose="04020705040A02060702" pitchFamily="82" charset="0"/>
              </a:rPr>
              <a:t> </a:t>
            </a:r>
            <a:r>
              <a:rPr lang="tr-TR" sz="1800" dirty="0">
                <a:latin typeface="Algerian" panose="04020705040A02060702" pitchFamily="82" charset="0"/>
              </a:rPr>
              <a:t>amaç </a:t>
            </a:r>
            <a:r>
              <a:rPr lang="tr-TR" sz="1800" dirty="0" smtClean="0">
                <a:latin typeface="Algerian" panose="04020705040A02060702" pitchFamily="82" charset="0"/>
              </a:rPr>
              <a:t>ve hedeflere </a:t>
            </a:r>
            <a:r>
              <a:rPr lang="tr-TR" sz="1800" dirty="0" err="1" smtClean="0">
                <a:latin typeface="Algerian" panose="04020705040A02060702" pitchFamily="82" charset="0"/>
              </a:rPr>
              <a:t>ulaşmasInda</a:t>
            </a:r>
            <a:r>
              <a:rPr lang="tr-TR" sz="1800" dirty="0" smtClean="0">
                <a:latin typeface="Algerian" panose="04020705040A02060702" pitchFamily="82" charset="0"/>
              </a:rPr>
              <a:t> </a:t>
            </a:r>
            <a:r>
              <a:rPr lang="tr-TR" sz="1800" dirty="0" err="1" smtClean="0">
                <a:latin typeface="Algerian" panose="04020705040A02060702" pitchFamily="82" charset="0"/>
              </a:rPr>
              <a:t>önemlİ</a:t>
            </a:r>
            <a:r>
              <a:rPr lang="tr-TR" sz="1800" dirty="0" smtClean="0">
                <a:latin typeface="Algerian" panose="04020705040A02060702" pitchFamily="82" charset="0"/>
              </a:rPr>
              <a:t> </a:t>
            </a:r>
            <a:r>
              <a:rPr lang="tr-TR" sz="1800" dirty="0" err="1" smtClean="0">
                <a:latin typeface="Algerian" panose="04020705040A02060702" pitchFamily="82" charset="0"/>
              </a:rPr>
              <a:t>bİr</a:t>
            </a:r>
            <a:r>
              <a:rPr lang="tr-TR" sz="1800" dirty="0" smtClean="0">
                <a:latin typeface="Algerian" panose="04020705040A02060702" pitchFamily="82" charset="0"/>
              </a:rPr>
              <a:t> </a:t>
            </a:r>
            <a:r>
              <a:rPr lang="tr-TR" sz="1800" dirty="0" err="1" smtClean="0">
                <a:latin typeface="Algerian" panose="04020705040A02060702" pitchFamily="82" charset="0"/>
              </a:rPr>
              <a:t>araçtIr</a:t>
            </a:r>
            <a:r>
              <a:rPr lang="tr-TR" sz="1800" dirty="0">
                <a:latin typeface="Algerian" panose="04020705040A02060702" pitchFamily="82" charset="0"/>
              </a:rPr>
              <a:t>!</a:t>
            </a:r>
            <a:br>
              <a:rPr lang="tr-TR" sz="1800" dirty="0">
                <a:latin typeface="Algerian" panose="04020705040A02060702" pitchFamily="82" charset="0"/>
              </a:rPr>
            </a:br>
            <a:endParaRPr lang="tr-TR" sz="1800" dirty="0">
              <a:latin typeface="Algerian" panose="04020705040A02060702" pitchFamily="82" charset="0"/>
            </a:endParaRPr>
          </a:p>
        </p:txBody>
      </p:sp>
      <p:sp>
        <p:nvSpPr>
          <p:cNvPr id="2" name="İçerik Yer Tutucusu 1"/>
          <p:cNvSpPr>
            <a:spLocks noGrp="1"/>
          </p:cNvSpPr>
          <p:nvPr>
            <p:ph sz="quarter" idx="13"/>
          </p:nvPr>
        </p:nvSpPr>
        <p:spPr>
          <a:xfrm>
            <a:off x="3779912" y="2204864"/>
            <a:ext cx="4224528" cy="3886200"/>
          </a:xfrm>
        </p:spPr>
        <p:txBody>
          <a:bodyPr>
            <a:normAutofit fontScale="77500" lnSpcReduction="20000"/>
          </a:bodyPr>
          <a:lstStyle/>
          <a:p>
            <a:pPr>
              <a:buFont typeface="Wingdings" pitchFamily="2" charset="2"/>
              <a:buChar char="Ø"/>
            </a:pPr>
            <a:r>
              <a:rPr lang="tr-TR" dirty="0" smtClean="0">
                <a:latin typeface="Times New Roman" panose="02020603050405020304" pitchFamily="18" charset="0"/>
                <a:cs typeface="Times New Roman" panose="02020603050405020304" pitchFamily="18" charset="0"/>
              </a:rPr>
              <a:t>Üst Yönetimin «Gitmek İstediğimiz Yere Nasıl Ulaşabiliriz?» sorusuna cevabını risk bilgisi ile cevaplamasını sağlar.</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Stratejik planın hazırlanması süreci ile başlar fakat bu sürecin bitmesi ile sona ermez.</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Hazırlama aşamasında belirlenen öncelikli riskler, «Risklerin İzlenmesi ve Raporlanması» bölümünde belirtilen periyotlarla izlenir, raporlanır, gözden geçirilir.</a:t>
            </a:r>
          </a:p>
          <a:p>
            <a:pPr marL="0" indent="0">
              <a:buNone/>
            </a:pPr>
            <a:endParaRPr lang="tr-TR"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2" y="404664"/>
            <a:ext cx="6694487" cy="6480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8874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547664" y="2276872"/>
            <a:ext cx="2073348" cy="1979466"/>
          </a:xfrm>
        </p:spPr>
        <p:txBody>
          <a:bodyPr>
            <a:normAutofit fontScale="90000"/>
          </a:bodyPr>
          <a:lstStyle/>
          <a:p>
            <a:r>
              <a:rPr lang="tr-TR" cap="none" dirty="0" err="1" smtClean="0"/>
              <a:t>KRY’nin</a:t>
            </a:r>
            <a:r>
              <a:rPr lang="tr-TR" cap="none" dirty="0" smtClean="0"/>
              <a:t> Performans İle İlişkisinin Kurulması;</a:t>
            </a:r>
            <a:endParaRPr lang="tr-TR" cap="none" dirty="0"/>
          </a:p>
        </p:txBody>
      </p:sp>
      <p:sp>
        <p:nvSpPr>
          <p:cNvPr id="2" name="İçerik Yer Tutucusu 1"/>
          <p:cNvSpPr>
            <a:spLocks noGrp="1"/>
          </p:cNvSpPr>
          <p:nvPr>
            <p:ph sz="quarter" idx="13"/>
          </p:nvPr>
        </p:nvSpPr>
        <p:spPr>
          <a:xfrm>
            <a:off x="3491880" y="2132856"/>
            <a:ext cx="4224528" cy="3886200"/>
          </a:xfrm>
        </p:spPr>
        <p:txBody>
          <a:bodyPr>
            <a:normAutofit fontScale="70000" lnSpcReduction="20000"/>
          </a:bodyPr>
          <a:lstStyle/>
          <a:p>
            <a:pPr>
              <a:buFont typeface="Wingdings" pitchFamily="2" charset="2"/>
              <a:buChar char="Ø"/>
            </a:pPr>
            <a:r>
              <a:rPr lang="tr-TR" dirty="0" smtClean="0">
                <a:latin typeface="Times New Roman" panose="02020603050405020304" pitchFamily="18" charset="0"/>
                <a:cs typeface="Times New Roman" panose="02020603050405020304" pitchFamily="18" charset="0"/>
              </a:rPr>
              <a:t>Kurumun stratejik amaç ve hedeflerine yönelik olası risklerini belirlemesini, değerlendirmesini ve bunun ışığında öncelikli risklere yönelik gerekli eylemlerin gerçekleştirilmesini </a:t>
            </a:r>
            <a:r>
              <a:rPr lang="tr-TR" dirty="0">
                <a:latin typeface="Times New Roman" panose="02020603050405020304" pitchFamily="18" charset="0"/>
                <a:cs typeface="Times New Roman" panose="02020603050405020304" pitchFamily="18" charset="0"/>
              </a:rPr>
              <a:t>sağlayarak, </a:t>
            </a:r>
            <a:r>
              <a:rPr lang="tr-TR" dirty="0" smtClean="0">
                <a:latin typeface="Times New Roman" panose="02020603050405020304" pitchFamily="18" charset="0"/>
                <a:cs typeface="Times New Roman" panose="02020603050405020304" pitchFamily="18" charset="0"/>
              </a:rPr>
              <a:t>kurum performansını artırır.</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Kurum genelinde uygulanan performans faaliyetlerini izleme ve değerlendirme, performans göstergelerinin ölçülmesi ve sapmaların raporlanması süreçleri, kurumda uygulanmakta olan KRY süreçlerinin etkinliği hakkında bilgi verir.</a:t>
            </a:r>
            <a:endParaRPr lang="tr-TR"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200" y="476672"/>
            <a:ext cx="6694487" cy="6480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1060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331640" y="1916832"/>
            <a:ext cx="2073348" cy="1979466"/>
          </a:xfrm>
        </p:spPr>
        <p:txBody>
          <a:bodyPr>
            <a:normAutofit fontScale="90000"/>
          </a:bodyPr>
          <a:lstStyle/>
          <a:p>
            <a:r>
              <a:rPr lang="tr-TR" cap="none" dirty="0" smtClean="0"/>
              <a:t>Kamu idareleri bu iki yönlü ilişkiyi;</a:t>
            </a:r>
            <a:br>
              <a:rPr lang="tr-TR" cap="none" dirty="0" smtClean="0"/>
            </a:br>
            <a:endParaRPr lang="tr-TR" cap="none" dirty="0"/>
          </a:p>
        </p:txBody>
      </p:sp>
      <p:sp>
        <p:nvSpPr>
          <p:cNvPr id="2" name="İçerik Yer Tutucusu 1"/>
          <p:cNvSpPr>
            <a:spLocks noGrp="1"/>
          </p:cNvSpPr>
          <p:nvPr>
            <p:ph sz="quarter" idx="13"/>
          </p:nvPr>
        </p:nvSpPr>
        <p:spPr>
          <a:xfrm>
            <a:off x="3491880" y="1844824"/>
            <a:ext cx="4224528" cy="3886200"/>
          </a:xfrm>
        </p:spPr>
        <p:txBody>
          <a:bodyPr>
            <a:normAutofit fontScale="77500" lnSpcReduction="20000"/>
          </a:bodyPr>
          <a:lstStyle/>
          <a:p>
            <a:pPr>
              <a:buFont typeface="Wingdings" pitchFamily="2" charset="2"/>
              <a:buChar char="Ø"/>
            </a:pPr>
            <a:r>
              <a:rPr lang="tr-TR" dirty="0" smtClean="0">
                <a:latin typeface="Times New Roman" panose="02020603050405020304" pitchFamily="18" charset="0"/>
                <a:cs typeface="Times New Roman" panose="02020603050405020304" pitchFamily="18" charset="0"/>
              </a:rPr>
              <a:t>Performans göstergelerinde bir sapma olması sonucunda, hedeften sapmaya neden olan durumun KRY kapsamında olup olmadığı kontrol ederek,</a:t>
            </a:r>
          </a:p>
          <a:p>
            <a:pPr>
              <a:buFont typeface="Wingdings" pitchFamily="2" charset="2"/>
              <a:buChar char="Ø"/>
            </a:pPr>
            <a:r>
              <a:rPr lang="tr-TR" dirty="0">
                <a:latin typeface="Times New Roman" panose="02020603050405020304" pitchFamily="18" charset="0"/>
                <a:cs typeface="Times New Roman" panose="02020603050405020304" pitchFamily="18" charset="0"/>
              </a:rPr>
              <a:t>P</a:t>
            </a:r>
            <a:r>
              <a:rPr lang="tr-TR" dirty="0" smtClean="0">
                <a:latin typeface="Times New Roman" panose="02020603050405020304" pitchFamily="18" charset="0"/>
                <a:cs typeface="Times New Roman" panose="02020603050405020304" pitchFamily="18" charset="0"/>
              </a:rPr>
              <a:t>erformans gösterge sonuçlarında yaşanan sapmaların nedenlerini araştırarak,</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İlişkilendirilmiş performans göstergeleri ile öncü risk göstergelerinin sonuçlarının karşılaştırmasını yaparak</a:t>
            </a:r>
            <a:r>
              <a:rPr lang="tr-TR" dirty="0" smtClean="0"/>
              <a:t> göz önünde bulundurmalıdır.</a:t>
            </a: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926" y="404665"/>
            <a:ext cx="6694487" cy="6480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428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90791" y="1484784"/>
            <a:ext cx="3505146" cy="1041400"/>
          </a:xfrm>
        </p:spPr>
        <p:txBody>
          <a:bodyPr>
            <a:normAutofit fontScale="90000"/>
          </a:bodyPr>
          <a:lstStyle/>
          <a:p>
            <a:r>
              <a:rPr lang="tr-TR" cap="none" dirty="0" err="1" smtClean="0"/>
              <a:t>KRY’nin</a:t>
            </a:r>
            <a:r>
              <a:rPr lang="tr-TR" cap="none" dirty="0" smtClean="0"/>
              <a:t> Yönetişim ve Kültür İle İlişkisinin Kurulması;</a:t>
            </a:r>
            <a:endParaRPr lang="tr-TR" cap="none" dirty="0"/>
          </a:p>
        </p:txBody>
      </p:sp>
      <p:sp>
        <p:nvSpPr>
          <p:cNvPr id="2" name="İçerik Yer Tutucusu 1"/>
          <p:cNvSpPr>
            <a:spLocks noGrp="1"/>
          </p:cNvSpPr>
          <p:nvPr>
            <p:ph sz="quarter" idx="13"/>
          </p:nvPr>
        </p:nvSpPr>
        <p:spPr>
          <a:xfrm>
            <a:off x="4371702" y="1377951"/>
            <a:ext cx="3654425" cy="2889249"/>
          </a:xfrm>
        </p:spPr>
        <p:txBody>
          <a:bodyPr>
            <a:normAutofit fontScale="70000" lnSpcReduction="20000"/>
          </a:bodyPr>
          <a:lstStyle/>
          <a:p>
            <a:pPr marL="0" indent="0">
              <a:buNone/>
            </a:pPr>
            <a:r>
              <a:rPr lang="tr-TR" dirty="0" smtClean="0">
                <a:latin typeface="Times New Roman" panose="02020603050405020304" pitchFamily="18" charset="0"/>
                <a:cs typeface="Times New Roman" panose="02020603050405020304" pitchFamily="18" charset="0"/>
              </a:rPr>
              <a:t>Stratejik yönetim sürecinde, «nereye gitmek istiyoruz?» sorusunun cevabı kurumun misyonu, vizyonu ve temel değerlerini ortaya koyar. </a:t>
            </a:r>
            <a:endParaRPr lang="tr-TR" dirty="0">
              <a:latin typeface="Times New Roman" panose="02020603050405020304" pitchFamily="18" charset="0"/>
              <a:cs typeface="Times New Roman" panose="02020603050405020304" pitchFamily="18" charset="0"/>
            </a:endParaRPr>
          </a:p>
          <a:p>
            <a:pPr marL="0" indent="0">
              <a:buNone/>
            </a:pPr>
            <a:r>
              <a:rPr lang="tr-TR" dirty="0" smtClean="0">
                <a:latin typeface="Times New Roman" panose="02020603050405020304" pitchFamily="18" charset="0"/>
                <a:cs typeface="Times New Roman" panose="02020603050405020304" pitchFamily="18" charset="0"/>
              </a:rPr>
              <a:t>Tüm bunlar kurum çalışanlarının riske yaklaşımına zemin oluştururken, kurumun, stratejik amaç ve hedeflerini belirlemede ve bu hedeflere ulaşmada izleyeceği yol ise KRY yaklaşımını oluşturur.</a:t>
            </a:r>
            <a:endParaRPr lang="tr-TR"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04665"/>
            <a:ext cx="6694487" cy="6480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90790" y="4077072"/>
            <a:ext cx="8415128" cy="2525282"/>
          </a:xfrm>
          <a:prstGeom prst="ellipse">
            <a:avLst/>
          </a:prstGeom>
          <a:solidFill>
            <a:srgbClr val="0070C0"/>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Kamu idareleri stratejik planlama aşamasında misyon, vizyon ve temel değerlerini göz önünde bulundurmalı, belirledikleri misyon, vizyon ve temel değerlerin stratejik amaç ve hedefleriyle uyumlu olup olmadığını değerlendirmelidir. Misyon, vizyon ve temel değerler ile uyumlu bir stratejik planlama, kurumun etkin bir KRY yapısı kurmasına katkı sağlar.</a:t>
            </a:r>
          </a:p>
        </p:txBody>
      </p:sp>
    </p:spTree>
    <p:extLst>
      <p:ext uri="{BB962C8B-B14F-4D97-AF65-F5344CB8AC3E}">
        <p14:creationId xmlns:p14="http://schemas.microsoft.com/office/powerpoint/2010/main" val="432035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088812" y="1628800"/>
            <a:ext cx="3629025" cy="1041400"/>
          </a:xfrm>
        </p:spPr>
        <p:txBody>
          <a:bodyPr/>
          <a:lstStyle/>
          <a:p>
            <a:r>
              <a:rPr lang="tr-TR" cap="none" dirty="0" smtClean="0"/>
              <a:t>Kurum Kültürü ve</a:t>
            </a:r>
            <a:br>
              <a:rPr lang="tr-TR" cap="none" dirty="0" smtClean="0"/>
            </a:br>
            <a:r>
              <a:rPr lang="tr-TR" cap="none" dirty="0" smtClean="0"/>
              <a:t>Risk Kültürü</a:t>
            </a:r>
            <a:endParaRPr lang="tr-TR" cap="none" dirty="0"/>
          </a:p>
        </p:txBody>
      </p:sp>
      <p:sp>
        <p:nvSpPr>
          <p:cNvPr id="2" name="İçerik Yer Tutucusu 1"/>
          <p:cNvSpPr>
            <a:spLocks noGrp="1"/>
          </p:cNvSpPr>
          <p:nvPr>
            <p:ph sz="quarter" idx="13"/>
          </p:nvPr>
        </p:nvSpPr>
        <p:spPr>
          <a:xfrm>
            <a:off x="4283968" y="1619871"/>
            <a:ext cx="3654425" cy="2889249"/>
          </a:xfrm>
        </p:spPr>
        <p:txBody>
          <a:bodyPr>
            <a:normAutofit fontScale="62500" lnSpcReduction="20000"/>
          </a:bodyPr>
          <a:lstStyle/>
          <a:p>
            <a:pPr>
              <a:buFont typeface="Wingdings" pitchFamily="2" charset="2"/>
              <a:buChar char="Ø"/>
            </a:pPr>
            <a:r>
              <a:rPr lang="tr-TR" dirty="0" smtClean="0">
                <a:latin typeface="Times New Roman" panose="02020603050405020304" pitchFamily="18" charset="0"/>
                <a:cs typeface="Times New Roman" panose="02020603050405020304" pitchFamily="18" charset="0"/>
              </a:rPr>
              <a:t>Kurum kültürü, kurumun yönetici ve çalışanları tarafından benimsenen temel değerleri ve davranışları yansıtır ve kurumun risk kültürünü etkiler.</a:t>
            </a:r>
          </a:p>
          <a:p>
            <a:pPr>
              <a:buFont typeface="Wingdings" pitchFamily="2" charset="2"/>
              <a:buChar char="Ø"/>
            </a:pPr>
            <a:r>
              <a:rPr lang="tr-TR" dirty="0" smtClean="0">
                <a:latin typeface="Times New Roman" panose="02020603050405020304" pitchFamily="18" charset="0"/>
                <a:cs typeface="Times New Roman" panose="02020603050405020304" pitchFamily="18" charset="0"/>
              </a:rPr>
              <a:t>Risk kültürü ise, kurumun risk seviyesinin ne seviyede olduğunu, ortak risk algısının varlığını, kurumun riskten kaçınma ile risk almaya istekli olma aralığında nasıl konumlandığını ortaya koyar.</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32657"/>
            <a:ext cx="6694487" cy="6480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795355" y="4409728"/>
            <a:ext cx="7848872" cy="2115616"/>
          </a:xfrm>
          <a:prstGeom prst="ellipse">
            <a:avLst/>
          </a:prstGeom>
          <a:solidFill>
            <a:srgbClr val="0070C0"/>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Kurum kültürü ile risk kültürü birbirleriyle etkileşim halindedir. Kurum kültürü, </a:t>
            </a:r>
            <a:r>
              <a:rPr lang="tr-TR" dirty="0" err="1"/>
              <a:t>KRY’nin</a:t>
            </a:r>
            <a:r>
              <a:rPr lang="tr-TR" dirty="0"/>
              <a:t> nasıl uygulanacağına, risklerin nasıl tanımlanacağına, nasıl </a:t>
            </a:r>
            <a:r>
              <a:rPr lang="tr-TR" dirty="0" err="1"/>
              <a:t>önceliklendirileceğine</a:t>
            </a:r>
            <a:r>
              <a:rPr lang="tr-TR" dirty="0"/>
              <a:t>, nasıl yönetileceğine, nasıl raporlanacağına ve izleneceğine etki eder.</a:t>
            </a:r>
          </a:p>
        </p:txBody>
      </p:sp>
    </p:spTree>
    <p:extLst>
      <p:ext uri="{BB962C8B-B14F-4D97-AF65-F5344CB8AC3E}">
        <p14:creationId xmlns:p14="http://schemas.microsoft.com/office/powerpoint/2010/main" val="130864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Damla">
  <a:themeElements>
    <a:clrScheme name="Dam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TM04033925[[fn=Damla]]</Template>
  <TotalTime>937</TotalTime>
  <Words>1935</Words>
  <Application>Microsoft Office PowerPoint</Application>
  <PresentationFormat>Ekran Gösterisi (4:3)</PresentationFormat>
  <Paragraphs>174</Paragraphs>
  <Slides>34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34</vt:i4>
      </vt:variant>
    </vt:vector>
  </HeadingPairs>
  <TitlesOfParts>
    <vt:vector size="40" baseType="lpstr">
      <vt:lpstr>Algerian</vt:lpstr>
      <vt:lpstr>Arial</vt:lpstr>
      <vt:lpstr>Times New Roman</vt:lpstr>
      <vt:lpstr>Tw Cen MT</vt:lpstr>
      <vt:lpstr>Wingdings</vt:lpstr>
      <vt:lpstr>Damla</vt:lpstr>
      <vt:lpstr>Kamu kurumsal rİsk yönetİmİ</vt:lpstr>
      <vt:lpstr>Kurumsal Risk Yönetimi Nedir?</vt:lpstr>
      <vt:lpstr>KRY’nin Kurumlara Katkıları;</vt:lpstr>
      <vt:lpstr>KRY’nin Stratejik Planlama İle  İlişkisinin Kurulması;</vt:lpstr>
      <vt:lpstr>KRY, kurumun doğru stratejİ seçmesİnde ve stratejİk amaç ve hedeflere ulaşmasInda önemlİ bİr araçtIr! </vt:lpstr>
      <vt:lpstr>KRY’nin Performans İle İlişkisinin Kurulması;</vt:lpstr>
      <vt:lpstr>Kamu idareleri bu iki yönlü ilişkiyi; </vt:lpstr>
      <vt:lpstr>KRY’nin Yönetişim ve Kültür İle İlişkisinin Kurulması;</vt:lpstr>
      <vt:lpstr>Kurum Kültürü ve Risk Kültürü</vt:lpstr>
      <vt:lpstr>Kamu İdarelerİnde etkİn bİr KRY İçİn kurum İçerİsİnde ortak bİr yaklaşIm oluşturulmasI gerekİr!</vt:lpstr>
      <vt:lpstr>Risk Strateji Belgesinin Oluşturulması:</vt:lpstr>
      <vt:lpstr>RSB’de Yer Alması Gereken Bölümler:</vt:lpstr>
      <vt:lpstr>PowerPoint Sunusu</vt:lpstr>
      <vt:lpstr>1.Risklerin  Belirlenmesi</vt:lpstr>
      <vt:lpstr>      Risklerin Stratejik Amaç  ve Hedefler Seviyesinde Ele Alınması:</vt:lpstr>
      <vt:lpstr>Stratejik Amaç Ve Hedefler Seviyesinde Risk Belirleme Süreci:</vt:lpstr>
      <vt:lpstr>Risk İştahı</vt:lpstr>
      <vt:lpstr>PowerPoint Sunusu</vt:lpstr>
      <vt:lpstr>Risk Kapasitesi</vt:lpstr>
      <vt:lpstr>Risklerin Değerlendirilmesi</vt:lpstr>
      <vt:lpstr>PowerPoint Sunusu</vt:lpstr>
      <vt:lpstr>Doğal Risk Seviyesi</vt:lpstr>
      <vt:lpstr>Artık Risk Seviyesi</vt:lpstr>
      <vt:lpstr>Mevcut Risk Faaliyetlerinin Etkin ve Yeterli Kabul Edilmesi ya da Geliştirilmesine İlişkin Karar Verilmesinde Bazı Hususlar Dikkate Alınmalıdır:</vt:lpstr>
      <vt:lpstr>Risklerin Önceliklendirilmesi</vt:lpstr>
      <vt:lpstr>Öncü Risk Göstergelerinin Belirlenmesi</vt:lpstr>
      <vt:lpstr>PowerPoint Sunusu</vt:lpstr>
      <vt:lpstr>Riske Yönelik Alınacak Kararların Belirlenmesi:</vt:lpstr>
      <vt:lpstr>Risklerin İzlenmesi ve Raporlanması</vt:lpstr>
      <vt:lpstr>Risk İzleme Seviyeleri</vt:lpstr>
      <vt:lpstr>Risklerin Raporlanması</vt:lpstr>
      <vt:lpstr>PowerPoint Sunusu</vt:lpstr>
      <vt:lpstr>KRY’nin İç Kontrol, İç Denetim Ve Dış Denetim ile İlişkisi</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Kurumsal Risk Yönetimi Nedir?</dc:title>
  <dc:creator>Gulistan Aydin</dc:creator>
  <cp:lastModifiedBy>Filiz Yüncü</cp:lastModifiedBy>
  <cp:revision>76</cp:revision>
  <dcterms:created xsi:type="dcterms:W3CDTF">2018-05-21T07:11:02Z</dcterms:created>
  <dcterms:modified xsi:type="dcterms:W3CDTF">2021-02-08T11:24:55Z</dcterms:modified>
</cp:coreProperties>
</file>