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322" r:id="rId3"/>
    <p:sldId id="305" r:id="rId4"/>
    <p:sldId id="257" r:id="rId5"/>
    <p:sldId id="258" r:id="rId6"/>
    <p:sldId id="276" r:id="rId7"/>
    <p:sldId id="262" r:id="rId8"/>
    <p:sldId id="326" r:id="rId9"/>
    <p:sldId id="263" r:id="rId10"/>
    <p:sldId id="264" r:id="rId11"/>
    <p:sldId id="265" r:id="rId12"/>
    <p:sldId id="268" r:id="rId13"/>
    <p:sldId id="270" r:id="rId14"/>
    <p:sldId id="269" r:id="rId15"/>
    <p:sldId id="275" r:id="rId16"/>
    <p:sldId id="309" r:id="rId17"/>
    <p:sldId id="272" r:id="rId18"/>
    <p:sldId id="273" r:id="rId19"/>
    <p:sldId id="278" r:id="rId20"/>
    <p:sldId id="279" r:id="rId21"/>
    <p:sldId id="280" r:id="rId22"/>
    <p:sldId id="282" r:id="rId23"/>
    <p:sldId id="327" r:id="rId24"/>
    <p:sldId id="281" r:id="rId25"/>
    <p:sldId id="311" r:id="rId26"/>
    <p:sldId id="304" r:id="rId27"/>
    <p:sldId id="287" r:id="rId28"/>
    <p:sldId id="288" r:id="rId29"/>
    <p:sldId id="289" r:id="rId30"/>
    <p:sldId id="290" r:id="rId31"/>
    <p:sldId id="291" r:id="rId32"/>
    <p:sldId id="297" r:id="rId33"/>
    <p:sldId id="292" r:id="rId34"/>
    <p:sldId id="299" r:id="rId35"/>
    <p:sldId id="320" r:id="rId36"/>
    <p:sldId id="300" r:id="rId37"/>
    <p:sldId id="293" r:id="rId38"/>
    <p:sldId id="303" r:id="rId39"/>
    <p:sldId id="319" r:id="rId40"/>
    <p:sldId id="302" r:id="rId41"/>
    <p:sldId id="312" r:id="rId42"/>
    <p:sldId id="313" r:id="rId43"/>
    <p:sldId id="307" r:id="rId44"/>
    <p:sldId id="308" r:id="rId45"/>
    <p:sldId id="318" r:id="rId46"/>
    <p:sldId id="314" r:id="rId47"/>
    <p:sldId id="316" r:id="rId48"/>
    <p:sldId id="317" r:id="rId49"/>
    <p:sldId id="328" r:id="rId50"/>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24" autoAdjust="0"/>
  </p:normalViewPr>
  <p:slideViewPr>
    <p:cSldViewPr snapToGrid="0">
      <p:cViewPr varScale="1">
        <p:scale>
          <a:sx n="116" d="100"/>
          <a:sy n="116"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2454"/>
    </p:cViewPr>
  </p:sorterViewPr>
  <p:notesViewPr>
    <p:cSldViewPr snapToGrid="0">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7689A-091F-4062-BA07-135B2F3EDC3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F8B388FD-BCDB-4D54-8853-677D27DB73A4}">
      <dgm:prSet custT="1"/>
      <dgm:spPr>
        <a:solidFill>
          <a:schemeClr val="accent6">
            <a:lumMod val="40000"/>
            <a:lumOff val="60000"/>
          </a:schemeClr>
        </a:solidFill>
        <a:effectLst>
          <a:glow rad="228600">
            <a:schemeClr val="accent3">
              <a:satMod val="175000"/>
              <a:alpha val="40000"/>
            </a:schemeClr>
          </a:glow>
        </a:effectLst>
        <a:scene3d>
          <a:camera prst="orthographicFront"/>
          <a:lightRig rig="threePt" dir="t"/>
        </a:scene3d>
        <a:sp3d>
          <a:bevelT prst="angle"/>
        </a:sp3d>
      </dgm:spPr>
      <dgm:t>
        <a:bodyPr/>
        <a:lstStyle/>
        <a:p>
          <a:pPr rtl="0"/>
          <a:r>
            <a:rPr lang="tr-TR" sz="2800" b="1" u="sng"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HARCAMA YETKİLİSİ </a:t>
          </a:r>
        </a:p>
        <a:p>
          <a:pPr rtl="0"/>
          <a:r>
            <a:rPr lang="tr-TR" sz="3200" b="1" dirty="0" smtClean="0">
              <a:solidFill>
                <a:schemeClr val="tx1"/>
              </a:solidFill>
            </a:rPr>
            <a:t>Bu birimlerin en üst yöneticisi</a:t>
          </a:r>
        </a:p>
      </dgm:t>
    </dgm:pt>
    <dgm:pt modelId="{F22D34A2-0C83-4980-BF11-F95A96A1D580}" type="parTrans" cxnId="{E406FF13-8C69-4BDB-AF4C-6BBEA212100A}">
      <dgm:prSet/>
      <dgm:spPr/>
      <dgm:t>
        <a:bodyPr/>
        <a:lstStyle/>
        <a:p>
          <a:endParaRPr lang="tr-TR"/>
        </a:p>
      </dgm:t>
    </dgm:pt>
    <dgm:pt modelId="{A89A868F-CDD3-4772-B55F-193BF23868CD}" type="sibTrans" cxnId="{E406FF13-8C69-4BDB-AF4C-6BBEA212100A}">
      <dgm:prSet/>
      <dgm:spPr/>
      <dgm:t>
        <a:bodyPr/>
        <a:lstStyle/>
        <a:p>
          <a:endParaRPr lang="tr-TR"/>
        </a:p>
      </dgm:t>
    </dgm:pt>
    <dgm:pt modelId="{75E9FCDE-1705-4578-9444-2F194D4AE8F6}">
      <dgm:prSet custT="1"/>
      <dgm:spPr>
        <a:solidFill>
          <a:schemeClr val="accent6">
            <a:lumMod val="40000"/>
            <a:lumOff val="60000"/>
          </a:schemeClr>
        </a:solidFill>
        <a:effectLst>
          <a:glow rad="228600">
            <a:schemeClr val="accent3">
              <a:satMod val="175000"/>
              <a:alpha val="40000"/>
            </a:schemeClr>
          </a:glow>
        </a:effectLst>
        <a:scene3d>
          <a:camera prst="orthographicFront"/>
          <a:lightRig rig="threePt" dir="t"/>
        </a:scene3d>
        <a:sp3d>
          <a:bevelT prst="angle"/>
        </a:sp3d>
      </dgm:spPr>
      <dgm:t>
        <a:bodyPr/>
        <a:lstStyle/>
        <a:p>
          <a:pPr rtl="0"/>
          <a:r>
            <a:rPr lang="tr-TR" sz="2800" b="1" u="sng"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HARCAMA BİRİMİ </a:t>
          </a:r>
          <a:endParaRPr lang="tr-TR" sz="2000" b="1" u="sng" dirty="0" smtClean="0">
            <a:solidFill>
              <a:schemeClr val="tx1"/>
            </a:solidFill>
          </a:endParaRPr>
        </a:p>
        <a:p>
          <a:pPr rtl="0"/>
          <a:r>
            <a:rPr lang="tr-TR" sz="2400" dirty="0" smtClean="0">
              <a:solidFill>
                <a:schemeClr val="tx1"/>
              </a:solidFill>
            </a:rPr>
            <a:t>Kamu idaresi bütçesinde ödenek tahsis edilen ve harcama yetkisi bulunan analitik bütçe sınıflandırmasının 3. ve 4. düzeyinde yer alan birim</a:t>
          </a:r>
          <a:endParaRPr lang="tr-TR" sz="2400" dirty="0">
            <a:solidFill>
              <a:schemeClr val="tx1"/>
            </a:solidFill>
          </a:endParaRPr>
        </a:p>
      </dgm:t>
    </dgm:pt>
    <dgm:pt modelId="{4E2A2F2D-A1BC-4C07-A0C7-BCD3A3B703AF}" type="sibTrans" cxnId="{F03A59BA-7D6E-4B92-B57A-E3734DFA6B3A}">
      <dgm:prSet/>
      <dgm:spPr>
        <a:solidFill>
          <a:schemeClr val="tx2">
            <a:lumMod val="25000"/>
            <a:lumOff val="75000"/>
          </a:schemeClr>
        </a:solidFill>
        <a:effectLst>
          <a:glow rad="228600">
            <a:schemeClr val="accent3">
              <a:satMod val="175000"/>
              <a:alpha val="40000"/>
            </a:schemeClr>
          </a:glow>
        </a:effectLst>
        <a:scene3d>
          <a:camera prst="orthographicFront"/>
          <a:lightRig rig="threePt" dir="t"/>
        </a:scene3d>
        <a:sp3d>
          <a:bevelT prst="angle"/>
        </a:sp3d>
      </dgm:spPr>
      <dgm:t>
        <a:bodyPr/>
        <a:lstStyle/>
        <a:p>
          <a:endParaRPr lang="tr-TR"/>
        </a:p>
      </dgm:t>
    </dgm:pt>
    <dgm:pt modelId="{78AE84D3-C9C3-4E6E-A8BC-75DD633FFB02}" type="parTrans" cxnId="{F03A59BA-7D6E-4B92-B57A-E3734DFA6B3A}">
      <dgm:prSet/>
      <dgm:spPr/>
      <dgm:t>
        <a:bodyPr/>
        <a:lstStyle/>
        <a:p>
          <a:endParaRPr lang="tr-TR"/>
        </a:p>
      </dgm:t>
    </dgm:pt>
    <dgm:pt modelId="{77FD96A1-4B64-4D47-BD26-013191A12C73}" type="pres">
      <dgm:prSet presAssocID="{0A27689A-091F-4062-BA07-135B2F3EDC38}" presName="Name0" presStyleCnt="0">
        <dgm:presLayoutVars>
          <dgm:dir/>
          <dgm:resizeHandles val="exact"/>
        </dgm:presLayoutVars>
      </dgm:prSet>
      <dgm:spPr/>
      <dgm:t>
        <a:bodyPr/>
        <a:lstStyle/>
        <a:p>
          <a:endParaRPr lang="tr-TR"/>
        </a:p>
      </dgm:t>
    </dgm:pt>
    <dgm:pt modelId="{582C5167-7224-407C-9736-D7565D24EE32}" type="pres">
      <dgm:prSet presAssocID="{75E9FCDE-1705-4578-9444-2F194D4AE8F6}" presName="node" presStyleLbl="node1" presStyleIdx="0" presStyleCnt="2" custScaleY="120053">
        <dgm:presLayoutVars>
          <dgm:bulletEnabled val="1"/>
        </dgm:presLayoutVars>
      </dgm:prSet>
      <dgm:spPr/>
      <dgm:t>
        <a:bodyPr/>
        <a:lstStyle/>
        <a:p>
          <a:endParaRPr lang="tr-TR"/>
        </a:p>
      </dgm:t>
    </dgm:pt>
    <dgm:pt modelId="{9995F217-F560-4874-AC00-A3B9B8BCF269}" type="pres">
      <dgm:prSet presAssocID="{4E2A2F2D-A1BC-4C07-A0C7-BCD3A3B703AF}" presName="sibTrans" presStyleLbl="sibTrans2D1" presStyleIdx="0" presStyleCnt="1" custScaleX="143434"/>
      <dgm:spPr/>
      <dgm:t>
        <a:bodyPr/>
        <a:lstStyle/>
        <a:p>
          <a:endParaRPr lang="tr-TR"/>
        </a:p>
      </dgm:t>
    </dgm:pt>
    <dgm:pt modelId="{A301C0E2-9339-4F6A-A836-C6ECB0A14CA2}" type="pres">
      <dgm:prSet presAssocID="{4E2A2F2D-A1BC-4C07-A0C7-BCD3A3B703AF}" presName="connectorText" presStyleLbl="sibTrans2D1" presStyleIdx="0" presStyleCnt="1"/>
      <dgm:spPr/>
      <dgm:t>
        <a:bodyPr/>
        <a:lstStyle/>
        <a:p>
          <a:endParaRPr lang="tr-TR"/>
        </a:p>
      </dgm:t>
    </dgm:pt>
    <dgm:pt modelId="{4F1842D6-771F-4BAE-A6C7-86AAC787415B}" type="pres">
      <dgm:prSet presAssocID="{F8B388FD-BCDB-4D54-8853-677D27DB73A4}" presName="node" presStyleLbl="node1" presStyleIdx="1" presStyleCnt="2" custScaleY="121272" custLinFactNeighborX="2511" custLinFactNeighborY="1432">
        <dgm:presLayoutVars>
          <dgm:bulletEnabled val="1"/>
        </dgm:presLayoutVars>
      </dgm:prSet>
      <dgm:spPr/>
      <dgm:t>
        <a:bodyPr/>
        <a:lstStyle/>
        <a:p>
          <a:endParaRPr lang="tr-TR"/>
        </a:p>
      </dgm:t>
    </dgm:pt>
  </dgm:ptLst>
  <dgm:cxnLst>
    <dgm:cxn modelId="{F850B3B2-294D-4B2F-B026-A034AD2146D0}" type="presOf" srcId="{4E2A2F2D-A1BC-4C07-A0C7-BCD3A3B703AF}" destId="{9995F217-F560-4874-AC00-A3B9B8BCF269}" srcOrd="0" destOrd="0" presId="urn:microsoft.com/office/officeart/2005/8/layout/process1"/>
    <dgm:cxn modelId="{97022D56-C4DC-4A93-9A34-E68237104021}" type="presOf" srcId="{75E9FCDE-1705-4578-9444-2F194D4AE8F6}" destId="{582C5167-7224-407C-9736-D7565D24EE32}" srcOrd="0" destOrd="0" presId="urn:microsoft.com/office/officeart/2005/8/layout/process1"/>
    <dgm:cxn modelId="{F03A59BA-7D6E-4B92-B57A-E3734DFA6B3A}" srcId="{0A27689A-091F-4062-BA07-135B2F3EDC38}" destId="{75E9FCDE-1705-4578-9444-2F194D4AE8F6}" srcOrd="0" destOrd="0" parTransId="{78AE84D3-C9C3-4E6E-A8BC-75DD633FFB02}" sibTransId="{4E2A2F2D-A1BC-4C07-A0C7-BCD3A3B703AF}"/>
    <dgm:cxn modelId="{E5749073-F75E-4E9E-9FCD-88F834C80FE1}" type="presOf" srcId="{4E2A2F2D-A1BC-4C07-A0C7-BCD3A3B703AF}" destId="{A301C0E2-9339-4F6A-A836-C6ECB0A14CA2}" srcOrd="1" destOrd="0" presId="urn:microsoft.com/office/officeart/2005/8/layout/process1"/>
    <dgm:cxn modelId="{E406FF13-8C69-4BDB-AF4C-6BBEA212100A}" srcId="{0A27689A-091F-4062-BA07-135B2F3EDC38}" destId="{F8B388FD-BCDB-4D54-8853-677D27DB73A4}" srcOrd="1" destOrd="0" parTransId="{F22D34A2-0C83-4980-BF11-F95A96A1D580}" sibTransId="{A89A868F-CDD3-4772-B55F-193BF23868CD}"/>
    <dgm:cxn modelId="{568FBF57-6BB9-4DC1-AE18-25C05E9E6289}" type="presOf" srcId="{0A27689A-091F-4062-BA07-135B2F3EDC38}" destId="{77FD96A1-4B64-4D47-BD26-013191A12C73}" srcOrd="0" destOrd="0" presId="urn:microsoft.com/office/officeart/2005/8/layout/process1"/>
    <dgm:cxn modelId="{330A7052-1BD5-4418-B36F-CC21A2136B08}" type="presOf" srcId="{F8B388FD-BCDB-4D54-8853-677D27DB73A4}" destId="{4F1842D6-771F-4BAE-A6C7-86AAC787415B}" srcOrd="0" destOrd="0" presId="urn:microsoft.com/office/officeart/2005/8/layout/process1"/>
    <dgm:cxn modelId="{DB803592-CA44-4E4C-B4AB-0F3462E50117}" type="presParOf" srcId="{77FD96A1-4B64-4D47-BD26-013191A12C73}" destId="{582C5167-7224-407C-9736-D7565D24EE32}" srcOrd="0" destOrd="0" presId="urn:microsoft.com/office/officeart/2005/8/layout/process1"/>
    <dgm:cxn modelId="{6A23A1D3-8AFE-46D0-BF47-A251FAD9426B}" type="presParOf" srcId="{77FD96A1-4B64-4D47-BD26-013191A12C73}" destId="{9995F217-F560-4874-AC00-A3B9B8BCF269}" srcOrd="1" destOrd="0" presId="urn:microsoft.com/office/officeart/2005/8/layout/process1"/>
    <dgm:cxn modelId="{D2429690-FE11-4AC1-B9B7-CC483640CA08}" type="presParOf" srcId="{9995F217-F560-4874-AC00-A3B9B8BCF269}" destId="{A301C0E2-9339-4F6A-A836-C6ECB0A14CA2}" srcOrd="0" destOrd="0" presId="urn:microsoft.com/office/officeart/2005/8/layout/process1"/>
    <dgm:cxn modelId="{8452C035-07F2-4436-9689-1279D0D66ACA}" type="presParOf" srcId="{77FD96A1-4B64-4D47-BD26-013191A12C73}" destId="{4F1842D6-771F-4BAE-A6C7-86AAC787415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043E5D-0B03-4921-A573-8D8F43C0F96F}" type="doc">
      <dgm:prSet loTypeId="urn:microsoft.com/office/officeart/2005/8/layout/vList2" loCatId="list" qsTypeId="urn:microsoft.com/office/officeart/2005/8/quickstyle/3d4" qsCatId="3D" csTypeId="urn:microsoft.com/office/officeart/2005/8/colors/accent5_1" csCatId="accent5" phldr="1"/>
      <dgm:spPr/>
      <dgm:t>
        <a:bodyPr/>
        <a:lstStyle/>
        <a:p>
          <a:endParaRPr lang="tr-TR"/>
        </a:p>
      </dgm:t>
    </dgm:pt>
    <dgm:pt modelId="{838F6BD3-9AC7-46E1-8093-DC4103378FF0}">
      <dgm:prSet/>
      <dgm:spPr/>
      <dgm:t>
        <a:bodyPr/>
        <a:lstStyle/>
        <a:p>
          <a:pPr rtl="0"/>
          <a:r>
            <a:rPr lang="tr-TR" smtClean="0"/>
            <a:t>Hizmetlerin zamanında yapılmasından ve muhasebe kayıtlarının usulüne uygun, saydam ve erişilebilir şekilde tutulmasından, </a:t>
          </a:r>
          <a:endParaRPr lang="tr-TR"/>
        </a:p>
      </dgm:t>
    </dgm:pt>
    <dgm:pt modelId="{8AA780FA-DCF4-48EF-9AA4-39BCD7A898E9}" type="parTrans" cxnId="{DA3140D5-19BA-4630-903B-381EC27B530E}">
      <dgm:prSet/>
      <dgm:spPr/>
      <dgm:t>
        <a:bodyPr/>
        <a:lstStyle/>
        <a:p>
          <a:endParaRPr lang="tr-TR"/>
        </a:p>
      </dgm:t>
    </dgm:pt>
    <dgm:pt modelId="{B3E975E7-9884-426F-97DD-B487443C7366}" type="sibTrans" cxnId="{DA3140D5-19BA-4630-903B-381EC27B530E}">
      <dgm:prSet/>
      <dgm:spPr/>
      <dgm:t>
        <a:bodyPr/>
        <a:lstStyle/>
        <a:p>
          <a:endParaRPr lang="tr-TR"/>
        </a:p>
      </dgm:t>
    </dgm:pt>
    <dgm:pt modelId="{156CDE8A-E49C-4A3D-AA43-354202D8167B}">
      <dgm:prSet/>
      <dgm:spPr/>
      <dgm:t>
        <a:bodyPr/>
        <a:lstStyle/>
        <a:p>
          <a:pPr rtl="0"/>
          <a:r>
            <a:rPr lang="tr-TR" smtClean="0"/>
            <a:t>Ön ödeme ile kesin ödemelerin yapılması ve ön ödemelerin mahsubu aşamalarında ödeme emri belgesi ve eki belgelerin usulünce incelenmesinden ve kontrolünden,</a:t>
          </a:r>
          <a:endParaRPr lang="tr-TR"/>
        </a:p>
      </dgm:t>
    </dgm:pt>
    <dgm:pt modelId="{2590CD9F-1B19-4C4E-9CF9-80BE62C8D23F}" type="parTrans" cxnId="{597385FB-E817-4AA5-850E-621EC7392FF1}">
      <dgm:prSet/>
      <dgm:spPr/>
      <dgm:t>
        <a:bodyPr/>
        <a:lstStyle/>
        <a:p>
          <a:endParaRPr lang="tr-TR"/>
        </a:p>
      </dgm:t>
    </dgm:pt>
    <dgm:pt modelId="{919A08DE-86F8-4CED-8EA1-32B3D321F1C3}" type="sibTrans" cxnId="{597385FB-E817-4AA5-850E-621EC7392FF1}">
      <dgm:prSet/>
      <dgm:spPr/>
      <dgm:t>
        <a:bodyPr/>
        <a:lstStyle/>
        <a:p>
          <a:endParaRPr lang="tr-TR"/>
        </a:p>
      </dgm:t>
    </dgm:pt>
    <dgm:pt modelId="{5F9835C7-AAC2-4ECE-905E-6E2C589CB139}">
      <dgm:prSet/>
      <dgm:spPr/>
      <dgm:t>
        <a:bodyPr/>
        <a:lstStyle/>
        <a:p>
          <a:pPr rtl="0"/>
          <a:r>
            <a:rPr lang="tr-TR" dirty="0" smtClean="0"/>
            <a:t>Yersiz ve fazla tahsil edilen tutarların ilgililerine geri verilmesinden</a:t>
          </a:r>
          <a:endParaRPr lang="tr-TR" dirty="0"/>
        </a:p>
      </dgm:t>
    </dgm:pt>
    <dgm:pt modelId="{A3C1CBEC-B208-4F48-8822-3660272206C5}" type="parTrans" cxnId="{4B65C160-5668-4B37-B628-F2DAD79A59C7}">
      <dgm:prSet/>
      <dgm:spPr/>
      <dgm:t>
        <a:bodyPr/>
        <a:lstStyle/>
        <a:p>
          <a:endParaRPr lang="tr-TR"/>
        </a:p>
      </dgm:t>
    </dgm:pt>
    <dgm:pt modelId="{5A172013-AF7C-473E-8384-EC09D23432A1}" type="sibTrans" cxnId="{4B65C160-5668-4B37-B628-F2DAD79A59C7}">
      <dgm:prSet/>
      <dgm:spPr/>
      <dgm:t>
        <a:bodyPr/>
        <a:lstStyle/>
        <a:p>
          <a:endParaRPr lang="tr-TR"/>
        </a:p>
      </dgm:t>
    </dgm:pt>
    <dgm:pt modelId="{C1B3F641-52C7-4DEC-AA87-01746E3D373D}">
      <dgm:prSet/>
      <dgm:spPr/>
      <dgm:t>
        <a:bodyPr/>
        <a:lstStyle/>
        <a:p>
          <a:pPr rtl="0"/>
          <a:r>
            <a:rPr lang="tr-TR" dirty="0" smtClean="0"/>
            <a:t>Ödemelerin, muhasebe kayıtlarına alınma sırasına göre yapılmasından, </a:t>
          </a:r>
          <a:endParaRPr lang="tr-TR" dirty="0"/>
        </a:p>
      </dgm:t>
    </dgm:pt>
    <dgm:pt modelId="{9787FE2F-4FD8-48E8-AB85-C3E242440F71}" type="parTrans" cxnId="{DE1206F6-5408-4F73-ADBB-40F661B9B6AE}">
      <dgm:prSet/>
      <dgm:spPr/>
      <dgm:t>
        <a:bodyPr/>
        <a:lstStyle/>
        <a:p>
          <a:endParaRPr lang="tr-TR"/>
        </a:p>
      </dgm:t>
    </dgm:pt>
    <dgm:pt modelId="{A7431B57-F502-4955-BB6E-04507D983DDE}" type="sibTrans" cxnId="{DE1206F6-5408-4F73-ADBB-40F661B9B6AE}">
      <dgm:prSet/>
      <dgm:spPr/>
      <dgm:t>
        <a:bodyPr/>
        <a:lstStyle/>
        <a:p>
          <a:endParaRPr lang="tr-TR"/>
        </a:p>
      </dgm:t>
    </dgm:pt>
    <dgm:pt modelId="{7C773408-A534-430A-ABD5-C769431D44CF}">
      <dgm:prSet/>
      <dgm:spPr/>
      <dgm:t>
        <a:bodyPr/>
        <a:lstStyle/>
        <a:p>
          <a:pPr rtl="0"/>
          <a:r>
            <a:rPr lang="tr-TR" smtClean="0"/>
            <a:t>SORUMLUDUR.</a:t>
          </a:r>
          <a:endParaRPr lang="tr-TR"/>
        </a:p>
      </dgm:t>
    </dgm:pt>
    <dgm:pt modelId="{0F371A06-1A14-4D7A-8FE9-E9885734452F}" type="parTrans" cxnId="{4156E02E-AD60-4FCC-A2BD-829B05FE35CF}">
      <dgm:prSet/>
      <dgm:spPr/>
      <dgm:t>
        <a:bodyPr/>
        <a:lstStyle/>
        <a:p>
          <a:endParaRPr lang="tr-TR"/>
        </a:p>
      </dgm:t>
    </dgm:pt>
    <dgm:pt modelId="{12EC105F-2EFC-49E1-9380-22353E04B484}" type="sibTrans" cxnId="{4156E02E-AD60-4FCC-A2BD-829B05FE35CF}">
      <dgm:prSet/>
      <dgm:spPr/>
      <dgm:t>
        <a:bodyPr/>
        <a:lstStyle/>
        <a:p>
          <a:endParaRPr lang="tr-TR"/>
        </a:p>
      </dgm:t>
    </dgm:pt>
    <dgm:pt modelId="{43DE7E52-FC6D-4467-9EAA-D921759E4351}" type="pres">
      <dgm:prSet presAssocID="{9B043E5D-0B03-4921-A573-8D8F43C0F96F}" presName="linear" presStyleCnt="0">
        <dgm:presLayoutVars>
          <dgm:animLvl val="lvl"/>
          <dgm:resizeHandles val="exact"/>
        </dgm:presLayoutVars>
      </dgm:prSet>
      <dgm:spPr/>
      <dgm:t>
        <a:bodyPr/>
        <a:lstStyle/>
        <a:p>
          <a:endParaRPr lang="tr-TR"/>
        </a:p>
      </dgm:t>
    </dgm:pt>
    <dgm:pt modelId="{152CBE08-E801-417E-9D25-D35461F64DA7}" type="pres">
      <dgm:prSet presAssocID="{838F6BD3-9AC7-46E1-8093-DC4103378FF0}" presName="parentText" presStyleLbl="node1" presStyleIdx="0" presStyleCnt="5">
        <dgm:presLayoutVars>
          <dgm:chMax val="0"/>
          <dgm:bulletEnabled val="1"/>
        </dgm:presLayoutVars>
      </dgm:prSet>
      <dgm:spPr/>
      <dgm:t>
        <a:bodyPr/>
        <a:lstStyle/>
        <a:p>
          <a:endParaRPr lang="tr-TR"/>
        </a:p>
      </dgm:t>
    </dgm:pt>
    <dgm:pt modelId="{5EA1E9C7-EEAC-4944-B4FF-C35A6EDA6C9C}" type="pres">
      <dgm:prSet presAssocID="{B3E975E7-9884-426F-97DD-B487443C7366}" presName="spacer" presStyleCnt="0"/>
      <dgm:spPr/>
    </dgm:pt>
    <dgm:pt modelId="{BF530519-DE1A-4B13-96F2-99A0E54B858A}" type="pres">
      <dgm:prSet presAssocID="{156CDE8A-E49C-4A3D-AA43-354202D8167B}" presName="parentText" presStyleLbl="node1" presStyleIdx="1" presStyleCnt="5">
        <dgm:presLayoutVars>
          <dgm:chMax val="0"/>
          <dgm:bulletEnabled val="1"/>
        </dgm:presLayoutVars>
      </dgm:prSet>
      <dgm:spPr/>
      <dgm:t>
        <a:bodyPr/>
        <a:lstStyle/>
        <a:p>
          <a:endParaRPr lang="tr-TR"/>
        </a:p>
      </dgm:t>
    </dgm:pt>
    <dgm:pt modelId="{6F880F76-D2A9-4D77-BBAA-D60851E49E70}" type="pres">
      <dgm:prSet presAssocID="{919A08DE-86F8-4CED-8EA1-32B3D321F1C3}" presName="spacer" presStyleCnt="0"/>
      <dgm:spPr/>
    </dgm:pt>
    <dgm:pt modelId="{6E830511-9CCD-4AAC-B29E-BD50E8D2FB52}" type="pres">
      <dgm:prSet presAssocID="{5F9835C7-AAC2-4ECE-905E-6E2C589CB139}" presName="parentText" presStyleLbl="node1" presStyleIdx="2" presStyleCnt="5">
        <dgm:presLayoutVars>
          <dgm:chMax val="0"/>
          <dgm:bulletEnabled val="1"/>
        </dgm:presLayoutVars>
      </dgm:prSet>
      <dgm:spPr/>
      <dgm:t>
        <a:bodyPr/>
        <a:lstStyle/>
        <a:p>
          <a:endParaRPr lang="tr-TR"/>
        </a:p>
      </dgm:t>
    </dgm:pt>
    <dgm:pt modelId="{63B755B2-EFD8-4CBB-B675-2A3AEF028363}" type="pres">
      <dgm:prSet presAssocID="{5A172013-AF7C-473E-8384-EC09D23432A1}" presName="spacer" presStyleCnt="0"/>
      <dgm:spPr/>
    </dgm:pt>
    <dgm:pt modelId="{7BBBF344-99DA-40D2-997E-38E6FBA47092}" type="pres">
      <dgm:prSet presAssocID="{C1B3F641-52C7-4DEC-AA87-01746E3D373D}" presName="parentText" presStyleLbl="node1" presStyleIdx="3" presStyleCnt="5">
        <dgm:presLayoutVars>
          <dgm:chMax val="0"/>
          <dgm:bulletEnabled val="1"/>
        </dgm:presLayoutVars>
      </dgm:prSet>
      <dgm:spPr/>
      <dgm:t>
        <a:bodyPr/>
        <a:lstStyle/>
        <a:p>
          <a:endParaRPr lang="tr-TR"/>
        </a:p>
      </dgm:t>
    </dgm:pt>
    <dgm:pt modelId="{5B3DA294-D52C-4A54-AF15-33AA721B4E51}" type="pres">
      <dgm:prSet presAssocID="{A7431B57-F502-4955-BB6E-04507D983DDE}" presName="spacer" presStyleCnt="0"/>
      <dgm:spPr/>
    </dgm:pt>
    <dgm:pt modelId="{2A34FE43-20C2-4851-AE3E-5AEC15C4B7CD}" type="pres">
      <dgm:prSet presAssocID="{7C773408-A534-430A-ABD5-C769431D44CF}" presName="parentText" presStyleLbl="node1" presStyleIdx="4" presStyleCnt="5">
        <dgm:presLayoutVars>
          <dgm:chMax val="0"/>
          <dgm:bulletEnabled val="1"/>
        </dgm:presLayoutVars>
      </dgm:prSet>
      <dgm:spPr/>
      <dgm:t>
        <a:bodyPr/>
        <a:lstStyle/>
        <a:p>
          <a:endParaRPr lang="tr-TR"/>
        </a:p>
      </dgm:t>
    </dgm:pt>
  </dgm:ptLst>
  <dgm:cxnLst>
    <dgm:cxn modelId="{4156E02E-AD60-4FCC-A2BD-829B05FE35CF}" srcId="{9B043E5D-0B03-4921-A573-8D8F43C0F96F}" destId="{7C773408-A534-430A-ABD5-C769431D44CF}" srcOrd="4" destOrd="0" parTransId="{0F371A06-1A14-4D7A-8FE9-E9885734452F}" sibTransId="{12EC105F-2EFC-49E1-9380-22353E04B484}"/>
    <dgm:cxn modelId="{EEE4B4DC-DD1D-4FD9-ADAD-D3B78F0E808A}" type="presOf" srcId="{156CDE8A-E49C-4A3D-AA43-354202D8167B}" destId="{BF530519-DE1A-4B13-96F2-99A0E54B858A}" srcOrd="0" destOrd="0" presId="urn:microsoft.com/office/officeart/2005/8/layout/vList2"/>
    <dgm:cxn modelId="{4B65C160-5668-4B37-B628-F2DAD79A59C7}" srcId="{9B043E5D-0B03-4921-A573-8D8F43C0F96F}" destId="{5F9835C7-AAC2-4ECE-905E-6E2C589CB139}" srcOrd="2" destOrd="0" parTransId="{A3C1CBEC-B208-4F48-8822-3660272206C5}" sibTransId="{5A172013-AF7C-473E-8384-EC09D23432A1}"/>
    <dgm:cxn modelId="{77CCF914-B8F4-41A4-B0C8-E58F8165C8D9}" type="presOf" srcId="{C1B3F641-52C7-4DEC-AA87-01746E3D373D}" destId="{7BBBF344-99DA-40D2-997E-38E6FBA47092}" srcOrd="0" destOrd="0" presId="urn:microsoft.com/office/officeart/2005/8/layout/vList2"/>
    <dgm:cxn modelId="{9212B673-63E1-4869-849C-DEEB0589C134}" type="presOf" srcId="{7C773408-A534-430A-ABD5-C769431D44CF}" destId="{2A34FE43-20C2-4851-AE3E-5AEC15C4B7CD}" srcOrd="0" destOrd="0" presId="urn:microsoft.com/office/officeart/2005/8/layout/vList2"/>
    <dgm:cxn modelId="{597385FB-E817-4AA5-850E-621EC7392FF1}" srcId="{9B043E5D-0B03-4921-A573-8D8F43C0F96F}" destId="{156CDE8A-E49C-4A3D-AA43-354202D8167B}" srcOrd="1" destOrd="0" parTransId="{2590CD9F-1B19-4C4E-9CF9-80BE62C8D23F}" sibTransId="{919A08DE-86F8-4CED-8EA1-32B3D321F1C3}"/>
    <dgm:cxn modelId="{DE1206F6-5408-4F73-ADBB-40F661B9B6AE}" srcId="{9B043E5D-0B03-4921-A573-8D8F43C0F96F}" destId="{C1B3F641-52C7-4DEC-AA87-01746E3D373D}" srcOrd="3" destOrd="0" parTransId="{9787FE2F-4FD8-48E8-AB85-C3E242440F71}" sibTransId="{A7431B57-F502-4955-BB6E-04507D983DDE}"/>
    <dgm:cxn modelId="{B3399274-25F3-468E-AE78-1D2EFE13C135}" type="presOf" srcId="{838F6BD3-9AC7-46E1-8093-DC4103378FF0}" destId="{152CBE08-E801-417E-9D25-D35461F64DA7}" srcOrd="0" destOrd="0" presId="urn:microsoft.com/office/officeart/2005/8/layout/vList2"/>
    <dgm:cxn modelId="{7034CC92-A299-4743-BC53-218F9B5B8DDE}" type="presOf" srcId="{5F9835C7-AAC2-4ECE-905E-6E2C589CB139}" destId="{6E830511-9CCD-4AAC-B29E-BD50E8D2FB52}" srcOrd="0" destOrd="0" presId="urn:microsoft.com/office/officeart/2005/8/layout/vList2"/>
    <dgm:cxn modelId="{54935F39-65B0-4A19-B814-C274D50B323A}" type="presOf" srcId="{9B043E5D-0B03-4921-A573-8D8F43C0F96F}" destId="{43DE7E52-FC6D-4467-9EAA-D921759E4351}" srcOrd="0" destOrd="0" presId="urn:microsoft.com/office/officeart/2005/8/layout/vList2"/>
    <dgm:cxn modelId="{DA3140D5-19BA-4630-903B-381EC27B530E}" srcId="{9B043E5D-0B03-4921-A573-8D8F43C0F96F}" destId="{838F6BD3-9AC7-46E1-8093-DC4103378FF0}" srcOrd="0" destOrd="0" parTransId="{8AA780FA-DCF4-48EF-9AA4-39BCD7A898E9}" sibTransId="{B3E975E7-9884-426F-97DD-B487443C7366}"/>
    <dgm:cxn modelId="{1EB2345C-9EA5-4E82-8769-B5C3D874F852}" type="presParOf" srcId="{43DE7E52-FC6D-4467-9EAA-D921759E4351}" destId="{152CBE08-E801-417E-9D25-D35461F64DA7}" srcOrd="0" destOrd="0" presId="urn:microsoft.com/office/officeart/2005/8/layout/vList2"/>
    <dgm:cxn modelId="{3FE0E45A-426D-43F8-B920-90C82EBD09D7}" type="presParOf" srcId="{43DE7E52-FC6D-4467-9EAA-D921759E4351}" destId="{5EA1E9C7-EEAC-4944-B4FF-C35A6EDA6C9C}" srcOrd="1" destOrd="0" presId="urn:microsoft.com/office/officeart/2005/8/layout/vList2"/>
    <dgm:cxn modelId="{71FFA045-7982-44C1-9C7F-F7CFDCD9813F}" type="presParOf" srcId="{43DE7E52-FC6D-4467-9EAA-D921759E4351}" destId="{BF530519-DE1A-4B13-96F2-99A0E54B858A}" srcOrd="2" destOrd="0" presId="urn:microsoft.com/office/officeart/2005/8/layout/vList2"/>
    <dgm:cxn modelId="{5CD1DE6D-B0AE-4E77-A87F-86B7372612E0}" type="presParOf" srcId="{43DE7E52-FC6D-4467-9EAA-D921759E4351}" destId="{6F880F76-D2A9-4D77-BBAA-D60851E49E70}" srcOrd="3" destOrd="0" presId="urn:microsoft.com/office/officeart/2005/8/layout/vList2"/>
    <dgm:cxn modelId="{573855BD-26FC-42A2-ABCB-2257810CDEBA}" type="presParOf" srcId="{43DE7E52-FC6D-4467-9EAA-D921759E4351}" destId="{6E830511-9CCD-4AAC-B29E-BD50E8D2FB52}" srcOrd="4" destOrd="0" presId="urn:microsoft.com/office/officeart/2005/8/layout/vList2"/>
    <dgm:cxn modelId="{2265DC0C-8B2F-4742-AAC8-D100B331AACD}" type="presParOf" srcId="{43DE7E52-FC6D-4467-9EAA-D921759E4351}" destId="{63B755B2-EFD8-4CBB-B675-2A3AEF028363}" srcOrd="5" destOrd="0" presId="urn:microsoft.com/office/officeart/2005/8/layout/vList2"/>
    <dgm:cxn modelId="{6EC20A45-E282-4A78-A626-B5BD05E9E147}" type="presParOf" srcId="{43DE7E52-FC6D-4467-9EAA-D921759E4351}" destId="{7BBBF344-99DA-40D2-997E-38E6FBA47092}" srcOrd="6" destOrd="0" presId="urn:microsoft.com/office/officeart/2005/8/layout/vList2"/>
    <dgm:cxn modelId="{8D70DF27-9941-49C9-88D9-96DACC587F4F}" type="presParOf" srcId="{43DE7E52-FC6D-4467-9EAA-D921759E4351}" destId="{5B3DA294-D52C-4A54-AF15-33AA721B4E51}" srcOrd="7" destOrd="0" presId="urn:microsoft.com/office/officeart/2005/8/layout/vList2"/>
    <dgm:cxn modelId="{EFF6C782-7ED0-4328-8C7B-3164EACF7EA5}" type="presParOf" srcId="{43DE7E52-FC6D-4467-9EAA-D921759E4351}" destId="{2A34FE43-20C2-4851-AE3E-5AEC15C4B7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96F406-99A0-4C3F-8652-106EF125F426}" type="doc">
      <dgm:prSet loTypeId="urn:microsoft.com/office/officeart/2005/8/layout/hProcess9" loCatId="process" qsTypeId="urn:microsoft.com/office/officeart/2005/8/quickstyle/simple5" qsCatId="simple" csTypeId="urn:microsoft.com/office/officeart/2005/8/colors/accent4_1" csCatId="accent4" phldr="1"/>
      <dgm:spPr/>
      <dgm:t>
        <a:bodyPr/>
        <a:lstStyle/>
        <a:p>
          <a:endParaRPr lang="tr-TR"/>
        </a:p>
      </dgm:t>
    </dgm:pt>
    <dgm:pt modelId="{52CAF415-7273-45D1-8FC2-477793A77A6F}">
      <dgm:prSet/>
      <dgm:spPr/>
      <dgm:t>
        <a:bodyPr/>
        <a:lstStyle/>
        <a:p>
          <a:pPr algn="l" rtl="0"/>
          <a:r>
            <a:rPr lang="tr-TR" dirty="0" smtClean="0"/>
            <a:t>-Harcama yetkilisinin uygun görmesi</a:t>
          </a:r>
        </a:p>
        <a:p>
          <a:pPr algn="l" rtl="0"/>
          <a:r>
            <a:rPr lang="tr-TR" dirty="0" smtClean="0"/>
            <a:t> -Karşılığı ödeneğin saklı tutulması kaydıyla;</a:t>
          </a:r>
        </a:p>
        <a:p>
          <a:pPr algn="ctr" rtl="0"/>
          <a:endParaRPr lang="tr-TR" dirty="0"/>
        </a:p>
      </dgm:t>
    </dgm:pt>
    <dgm:pt modelId="{452B2B73-DE0D-4BFA-BB79-D86D6C16B269}" type="parTrans" cxnId="{A3FDD35B-5369-427B-8E09-9A53A593B909}">
      <dgm:prSet/>
      <dgm:spPr/>
      <dgm:t>
        <a:bodyPr/>
        <a:lstStyle/>
        <a:p>
          <a:endParaRPr lang="tr-TR"/>
        </a:p>
      </dgm:t>
    </dgm:pt>
    <dgm:pt modelId="{1288B328-8C1C-4FB1-B32E-DB807CC83767}" type="sibTrans" cxnId="{A3FDD35B-5369-427B-8E09-9A53A593B909}">
      <dgm:prSet/>
      <dgm:spPr/>
      <dgm:t>
        <a:bodyPr/>
        <a:lstStyle/>
        <a:p>
          <a:endParaRPr lang="tr-TR"/>
        </a:p>
      </dgm:t>
    </dgm:pt>
    <dgm:pt modelId="{CE222997-CC92-4C0F-B2E7-E3F524F94A94}">
      <dgm:prSet/>
      <dgm:spPr/>
      <dgm:t>
        <a:bodyPr/>
        <a:lstStyle/>
        <a:p>
          <a:pPr rtl="0"/>
          <a:endParaRPr lang="tr-TR" sz="1600" dirty="0"/>
        </a:p>
      </dgm:t>
    </dgm:pt>
    <dgm:pt modelId="{F12FFB91-3E91-42C5-AEF7-CEBFD4C6E568}" type="parTrans" cxnId="{C6E0672D-A2C4-4503-B596-CAECA91FF3A8}">
      <dgm:prSet/>
      <dgm:spPr/>
      <dgm:t>
        <a:bodyPr/>
        <a:lstStyle/>
        <a:p>
          <a:endParaRPr lang="tr-TR"/>
        </a:p>
      </dgm:t>
    </dgm:pt>
    <dgm:pt modelId="{18A4FE32-FF3F-42D4-BB0B-CA663863200C}" type="sibTrans" cxnId="{C6E0672D-A2C4-4503-B596-CAECA91FF3A8}">
      <dgm:prSet/>
      <dgm:spPr/>
      <dgm:t>
        <a:bodyPr/>
        <a:lstStyle/>
        <a:p>
          <a:endParaRPr lang="tr-TR"/>
        </a:p>
      </dgm:t>
    </dgm:pt>
    <dgm:pt modelId="{87F226D0-1304-4352-8586-B97DB48894D5}">
      <dgm:prSet custT="1"/>
      <dgm:spPr/>
      <dgm:t>
        <a:bodyPr/>
        <a:lstStyle/>
        <a:p>
          <a:pPr rtl="0"/>
          <a:r>
            <a:rPr lang="tr-TR" sz="1800" dirty="0" smtClean="0"/>
            <a:t>Tamamlanması beklenilemeyecek ivedi giderler ve  her yıl MYBK da tutarların altında kalan giderler için avans vermek veya kredi açmak suretiyle ön ödeme yapılabilir. </a:t>
          </a:r>
          <a:endParaRPr lang="tr-TR" sz="1800" dirty="0"/>
        </a:p>
      </dgm:t>
    </dgm:pt>
    <dgm:pt modelId="{1B3F8FCE-E425-420B-9F7E-F2AF89BD1EA0}" type="parTrans" cxnId="{DA045B11-29B8-41BB-9F47-A438E1038F81}">
      <dgm:prSet/>
      <dgm:spPr/>
      <dgm:t>
        <a:bodyPr/>
        <a:lstStyle/>
        <a:p>
          <a:endParaRPr lang="tr-TR"/>
        </a:p>
      </dgm:t>
    </dgm:pt>
    <dgm:pt modelId="{CC300D1A-441A-4A05-8461-EBEDC89C029D}" type="sibTrans" cxnId="{DA045B11-29B8-41BB-9F47-A438E1038F81}">
      <dgm:prSet/>
      <dgm:spPr/>
      <dgm:t>
        <a:bodyPr/>
        <a:lstStyle/>
        <a:p>
          <a:endParaRPr lang="tr-TR"/>
        </a:p>
      </dgm:t>
    </dgm:pt>
    <dgm:pt modelId="{4BD02E3B-19A4-435A-9BBD-7AA51E894331}" type="pres">
      <dgm:prSet presAssocID="{C096F406-99A0-4C3F-8652-106EF125F426}" presName="CompostProcess" presStyleCnt="0">
        <dgm:presLayoutVars>
          <dgm:dir/>
          <dgm:resizeHandles val="exact"/>
        </dgm:presLayoutVars>
      </dgm:prSet>
      <dgm:spPr/>
      <dgm:t>
        <a:bodyPr/>
        <a:lstStyle/>
        <a:p>
          <a:endParaRPr lang="tr-TR"/>
        </a:p>
      </dgm:t>
    </dgm:pt>
    <dgm:pt modelId="{A0C2A83C-21AE-4BC5-856A-95AC5AA1841A}" type="pres">
      <dgm:prSet presAssocID="{C096F406-99A0-4C3F-8652-106EF125F426}" presName="arrow" presStyleLbl="bgShp" presStyleIdx="0" presStyleCnt="1" custLinFactNeighborX="-2439" custLinFactNeighborY="-1291"/>
      <dgm:spPr/>
    </dgm:pt>
    <dgm:pt modelId="{86BFB650-1B24-4E11-8C63-5381552F918B}" type="pres">
      <dgm:prSet presAssocID="{C096F406-99A0-4C3F-8652-106EF125F426}" presName="linearProcess" presStyleCnt="0"/>
      <dgm:spPr/>
    </dgm:pt>
    <dgm:pt modelId="{1BCB5AD4-6625-458B-A7E0-471091FDFA56}" type="pres">
      <dgm:prSet presAssocID="{52CAF415-7273-45D1-8FC2-477793A77A6F}" presName="textNode" presStyleLbl="node1" presStyleIdx="0" presStyleCnt="2" custScaleY="109343">
        <dgm:presLayoutVars>
          <dgm:bulletEnabled val="1"/>
        </dgm:presLayoutVars>
      </dgm:prSet>
      <dgm:spPr/>
      <dgm:t>
        <a:bodyPr/>
        <a:lstStyle/>
        <a:p>
          <a:endParaRPr lang="tr-TR"/>
        </a:p>
      </dgm:t>
    </dgm:pt>
    <dgm:pt modelId="{D810BF5E-56D4-45A7-8A71-F2534C4ECBEC}" type="pres">
      <dgm:prSet presAssocID="{1288B328-8C1C-4FB1-B32E-DB807CC83767}" presName="sibTrans" presStyleCnt="0"/>
      <dgm:spPr/>
    </dgm:pt>
    <dgm:pt modelId="{FD6B9912-4E7D-473B-821D-E76221BEC250}" type="pres">
      <dgm:prSet presAssocID="{CE222997-CC92-4C0F-B2E7-E3F524F94A94}" presName="textNode" presStyleLbl="node1" presStyleIdx="1" presStyleCnt="2" custScaleY="110369">
        <dgm:presLayoutVars>
          <dgm:bulletEnabled val="1"/>
        </dgm:presLayoutVars>
      </dgm:prSet>
      <dgm:spPr/>
      <dgm:t>
        <a:bodyPr/>
        <a:lstStyle/>
        <a:p>
          <a:endParaRPr lang="tr-TR"/>
        </a:p>
      </dgm:t>
    </dgm:pt>
  </dgm:ptLst>
  <dgm:cxnLst>
    <dgm:cxn modelId="{59A17815-EDCB-4FD5-AB78-EE84695D871B}" type="presOf" srcId="{C096F406-99A0-4C3F-8652-106EF125F426}" destId="{4BD02E3B-19A4-435A-9BBD-7AA51E894331}" srcOrd="0" destOrd="0" presId="urn:microsoft.com/office/officeart/2005/8/layout/hProcess9"/>
    <dgm:cxn modelId="{B3119226-42E3-4C31-BCC3-A89BD34E46AA}" type="presOf" srcId="{52CAF415-7273-45D1-8FC2-477793A77A6F}" destId="{1BCB5AD4-6625-458B-A7E0-471091FDFA56}" srcOrd="0" destOrd="0" presId="urn:microsoft.com/office/officeart/2005/8/layout/hProcess9"/>
    <dgm:cxn modelId="{A3FDD35B-5369-427B-8E09-9A53A593B909}" srcId="{C096F406-99A0-4C3F-8652-106EF125F426}" destId="{52CAF415-7273-45D1-8FC2-477793A77A6F}" srcOrd="0" destOrd="0" parTransId="{452B2B73-DE0D-4BFA-BB79-D86D6C16B269}" sibTransId="{1288B328-8C1C-4FB1-B32E-DB807CC83767}"/>
    <dgm:cxn modelId="{C6E0672D-A2C4-4503-B596-CAECA91FF3A8}" srcId="{C096F406-99A0-4C3F-8652-106EF125F426}" destId="{CE222997-CC92-4C0F-B2E7-E3F524F94A94}" srcOrd="1" destOrd="0" parTransId="{F12FFB91-3E91-42C5-AEF7-CEBFD4C6E568}" sibTransId="{18A4FE32-FF3F-42D4-BB0B-CA663863200C}"/>
    <dgm:cxn modelId="{2FA467FA-85AE-4796-859F-74CA86B16CF3}" type="presOf" srcId="{87F226D0-1304-4352-8586-B97DB48894D5}" destId="{FD6B9912-4E7D-473B-821D-E76221BEC250}" srcOrd="0" destOrd="1" presId="urn:microsoft.com/office/officeart/2005/8/layout/hProcess9"/>
    <dgm:cxn modelId="{3D4D2A65-A54A-46A1-A2BC-A62F21B6AE40}" type="presOf" srcId="{CE222997-CC92-4C0F-B2E7-E3F524F94A94}" destId="{FD6B9912-4E7D-473B-821D-E76221BEC250}" srcOrd="0" destOrd="0" presId="urn:microsoft.com/office/officeart/2005/8/layout/hProcess9"/>
    <dgm:cxn modelId="{DA045B11-29B8-41BB-9F47-A438E1038F81}" srcId="{CE222997-CC92-4C0F-B2E7-E3F524F94A94}" destId="{87F226D0-1304-4352-8586-B97DB48894D5}" srcOrd="0" destOrd="0" parTransId="{1B3F8FCE-E425-420B-9F7E-F2AF89BD1EA0}" sibTransId="{CC300D1A-441A-4A05-8461-EBEDC89C029D}"/>
    <dgm:cxn modelId="{4B09F15C-C2EC-48A4-B2D2-5A3BE23DFE9B}" type="presParOf" srcId="{4BD02E3B-19A4-435A-9BBD-7AA51E894331}" destId="{A0C2A83C-21AE-4BC5-856A-95AC5AA1841A}" srcOrd="0" destOrd="0" presId="urn:microsoft.com/office/officeart/2005/8/layout/hProcess9"/>
    <dgm:cxn modelId="{7DC7E53E-882D-4FF3-BB31-68325CB88DB4}" type="presParOf" srcId="{4BD02E3B-19A4-435A-9BBD-7AA51E894331}" destId="{86BFB650-1B24-4E11-8C63-5381552F918B}" srcOrd="1" destOrd="0" presId="urn:microsoft.com/office/officeart/2005/8/layout/hProcess9"/>
    <dgm:cxn modelId="{E7010875-E610-4681-8C3A-A48E1839E266}" type="presParOf" srcId="{86BFB650-1B24-4E11-8C63-5381552F918B}" destId="{1BCB5AD4-6625-458B-A7E0-471091FDFA56}" srcOrd="0" destOrd="0" presId="urn:microsoft.com/office/officeart/2005/8/layout/hProcess9"/>
    <dgm:cxn modelId="{5EA0B54D-8166-4F0E-B802-F2A4B7BE1A4D}" type="presParOf" srcId="{86BFB650-1B24-4E11-8C63-5381552F918B}" destId="{D810BF5E-56D4-45A7-8A71-F2534C4ECBEC}" srcOrd="1" destOrd="0" presId="urn:microsoft.com/office/officeart/2005/8/layout/hProcess9"/>
    <dgm:cxn modelId="{59250260-B2A4-4E6A-8BEE-290195CBA2A1}" type="presParOf" srcId="{86BFB650-1B24-4E11-8C63-5381552F918B}" destId="{FD6B9912-4E7D-473B-821D-E76221BEC250}"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7DEA75-183C-489F-B045-7B34743DDAA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B5D29365-FA91-4BB7-8B2B-BA9C176BB693}">
      <dgm:prSet phldrT="[Metin]">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prst="angle"/>
        </a:sp3d>
      </dgm:spPr>
      <dgm:t>
        <a:bodyPr/>
        <a:lstStyle/>
        <a:p>
          <a:r>
            <a:rPr lang="tr-TR" dirty="0" smtClean="0"/>
            <a:t>AVANS</a:t>
          </a:r>
          <a:endParaRPr lang="tr-TR" dirty="0"/>
        </a:p>
      </dgm:t>
    </dgm:pt>
    <dgm:pt modelId="{E772444C-7333-4D73-A3A7-952EC5ADF291}" type="parTrans" cxnId="{E6B04BE9-E469-47CF-9BDC-EF09939C9DC4}">
      <dgm:prSet/>
      <dgm:spPr/>
      <dgm:t>
        <a:bodyPr/>
        <a:lstStyle/>
        <a:p>
          <a:endParaRPr lang="tr-TR"/>
        </a:p>
      </dgm:t>
    </dgm:pt>
    <dgm:pt modelId="{98603B92-3DDD-4FA8-A97E-253A7ACE1A8A}" type="sibTrans" cxnId="{E6B04BE9-E469-47CF-9BDC-EF09939C9DC4}">
      <dgm:prSet/>
      <dgm:spPr/>
      <dgm:t>
        <a:bodyPr/>
        <a:lstStyle/>
        <a:p>
          <a:endParaRPr lang="tr-TR"/>
        </a:p>
      </dgm:t>
    </dgm:pt>
    <dgm:pt modelId="{4FBC2CC3-C977-4157-B035-9E7FF71C01CF}">
      <dgm:prSet phldrT="[Metin]">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prst="angle"/>
        </a:sp3d>
      </dgm:spPr>
      <dgm:t>
        <a:bodyPr/>
        <a:lstStyle/>
        <a:p>
          <a:r>
            <a:rPr lang="tr-TR" dirty="0" smtClean="0"/>
            <a:t>KREDİ</a:t>
          </a:r>
          <a:endParaRPr lang="tr-TR" dirty="0"/>
        </a:p>
      </dgm:t>
    </dgm:pt>
    <dgm:pt modelId="{D4BD9DEF-774D-4370-A196-AEAA35AE9D90}" type="parTrans" cxnId="{A9012B03-A7DB-4370-9EBD-F1FB70B1934A}">
      <dgm:prSet/>
      <dgm:spPr/>
      <dgm:t>
        <a:bodyPr/>
        <a:lstStyle/>
        <a:p>
          <a:endParaRPr lang="tr-TR"/>
        </a:p>
      </dgm:t>
    </dgm:pt>
    <dgm:pt modelId="{57BCEF5B-3272-4DFC-99F6-090D8851AB6A}" type="sibTrans" cxnId="{A9012B03-A7DB-4370-9EBD-F1FB70B1934A}">
      <dgm:prSet/>
      <dgm:spPr/>
      <dgm:t>
        <a:bodyPr/>
        <a:lstStyle/>
        <a:p>
          <a:endParaRPr lang="tr-TR"/>
        </a:p>
      </dgm:t>
    </dgm:pt>
    <dgm:pt modelId="{BE050459-B82F-4AA8-BEEF-A4E17D25809A}">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600" b="1" u="sng" dirty="0" smtClean="0"/>
            <a:t>LİMİT</a:t>
          </a:r>
        </a:p>
        <a:p>
          <a:r>
            <a:rPr lang="tr-TR" sz="1600" dirty="0" smtClean="0"/>
            <a:t>İ cetvelinde belirlenen limite kadar</a:t>
          </a:r>
          <a:endParaRPr lang="tr-TR" sz="1600" dirty="0"/>
        </a:p>
      </dgm:t>
    </dgm:pt>
    <dgm:pt modelId="{FEC9B75E-F684-42A6-B78D-B7710C441872}" type="parTrans" cxnId="{08CD9909-FE6F-4636-BB3C-C858D6AEB221}">
      <dgm:prSet/>
      <dgm:spPr/>
      <dgm:t>
        <a:bodyPr/>
        <a:lstStyle/>
        <a:p>
          <a:endParaRPr lang="tr-TR"/>
        </a:p>
      </dgm:t>
    </dgm:pt>
    <dgm:pt modelId="{8BF0A1B8-FD3C-4C17-B8CB-A12E6CEDC8DC}" type="sibTrans" cxnId="{08CD9909-FE6F-4636-BB3C-C858D6AEB221}">
      <dgm:prSet/>
      <dgm:spPr/>
      <dgm:t>
        <a:bodyPr/>
        <a:lstStyle/>
        <a:p>
          <a:endParaRPr lang="tr-TR"/>
        </a:p>
      </dgm:t>
    </dgm:pt>
    <dgm:pt modelId="{CAAB1966-E903-4D6E-82C5-6E11840E5F7D}">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600" b="1" u="sng" dirty="0" smtClean="0"/>
            <a:t>LİMİT</a:t>
          </a:r>
        </a:p>
        <a:p>
          <a:r>
            <a:rPr lang="tr-TR" sz="1600" b="0" u="none" dirty="0" smtClean="0"/>
            <a:t>İ cetvelinde belirlenen limite kadar avans</a:t>
          </a:r>
        </a:p>
        <a:p>
          <a:r>
            <a:rPr lang="tr-TR" sz="1600" dirty="0" smtClean="0"/>
            <a:t>üzeri kredi</a:t>
          </a:r>
          <a:endParaRPr lang="tr-TR" sz="1600" dirty="0"/>
        </a:p>
      </dgm:t>
    </dgm:pt>
    <dgm:pt modelId="{7C9FCAA9-7282-426D-ABE4-7674516B020B}" type="parTrans" cxnId="{5D9B0D34-7BAC-4792-B6B7-036F1AA2F519}">
      <dgm:prSet/>
      <dgm:spPr/>
      <dgm:t>
        <a:bodyPr/>
        <a:lstStyle/>
        <a:p>
          <a:endParaRPr lang="tr-TR"/>
        </a:p>
      </dgm:t>
    </dgm:pt>
    <dgm:pt modelId="{ED783FB9-8E76-471A-B4C3-142A417BFD54}" type="sibTrans" cxnId="{5D9B0D34-7BAC-4792-B6B7-036F1AA2F519}">
      <dgm:prSet/>
      <dgm:spPr/>
      <dgm:t>
        <a:bodyPr/>
        <a:lstStyle/>
        <a:p>
          <a:endParaRPr lang="tr-TR"/>
        </a:p>
      </dgm:t>
    </dgm:pt>
    <dgm:pt modelId="{F4B3E601-97CB-4758-95FA-90DE580E6D73}">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600" b="1" u="sng" dirty="0" smtClean="0"/>
            <a:t>MAHSUP SÜRESİ </a:t>
          </a:r>
        </a:p>
        <a:p>
          <a:r>
            <a:rPr lang="tr-TR" sz="1600" dirty="0" smtClean="0"/>
            <a:t>1 ay</a:t>
          </a:r>
          <a:endParaRPr lang="tr-TR" sz="1600" dirty="0"/>
        </a:p>
      </dgm:t>
    </dgm:pt>
    <dgm:pt modelId="{84A55869-4B4D-4BD7-B34A-5691E8BD29F5}" type="parTrans" cxnId="{CB03237A-0674-4259-B322-D242C96FF4A2}">
      <dgm:prSet/>
      <dgm:spPr/>
      <dgm:t>
        <a:bodyPr/>
        <a:lstStyle/>
        <a:p>
          <a:endParaRPr lang="tr-TR"/>
        </a:p>
      </dgm:t>
    </dgm:pt>
    <dgm:pt modelId="{602B9FE1-9F07-48C7-8490-A673AC5C930C}" type="sibTrans" cxnId="{CB03237A-0674-4259-B322-D242C96FF4A2}">
      <dgm:prSet/>
      <dgm:spPr/>
      <dgm:t>
        <a:bodyPr/>
        <a:lstStyle/>
        <a:p>
          <a:endParaRPr lang="tr-TR"/>
        </a:p>
      </dgm:t>
    </dgm:pt>
    <dgm:pt modelId="{71898F94-9BFD-4775-BF86-63B04183F340}">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400" b="1" u="sng" dirty="0" smtClean="0"/>
            <a:t>GEÇ UYARMA</a:t>
          </a:r>
        </a:p>
        <a:p>
          <a:r>
            <a:rPr lang="tr-TR" sz="1400" dirty="0" smtClean="0"/>
            <a:t>6183sayılı Amme Alacaklarının Tahsil Usulü Hakkında Kanun hükümleri</a:t>
          </a:r>
          <a:endParaRPr lang="tr-TR" sz="1400" dirty="0"/>
        </a:p>
      </dgm:t>
    </dgm:pt>
    <dgm:pt modelId="{DF4A2D8A-A77F-4968-B425-21EAC459095A}" type="parTrans" cxnId="{22B3EE7A-B199-4E2D-B0DA-B71F40DD4E77}">
      <dgm:prSet/>
      <dgm:spPr/>
      <dgm:t>
        <a:bodyPr/>
        <a:lstStyle/>
        <a:p>
          <a:endParaRPr lang="tr-TR"/>
        </a:p>
      </dgm:t>
    </dgm:pt>
    <dgm:pt modelId="{7CD194BA-F477-4CEC-8A5F-E2E270D7CBB7}" type="sibTrans" cxnId="{22B3EE7A-B199-4E2D-B0DA-B71F40DD4E77}">
      <dgm:prSet/>
      <dgm:spPr/>
      <dgm:t>
        <a:bodyPr/>
        <a:lstStyle/>
        <a:p>
          <a:endParaRPr lang="tr-TR"/>
        </a:p>
      </dgm:t>
    </dgm:pt>
    <dgm:pt modelId="{B5503E42-02B1-4DBD-AE5B-15E15707D981}">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400" b="1" u="sng" dirty="0" smtClean="0"/>
            <a:t>GEÇ UYARMA</a:t>
          </a:r>
        </a:p>
        <a:p>
          <a:r>
            <a:rPr lang="tr-TR" sz="1400" dirty="0" smtClean="0"/>
            <a:t>uyarma ve genel hükümler</a:t>
          </a:r>
          <a:endParaRPr lang="tr-TR" sz="1400" dirty="0"/>
        </a:p>
      </dgm:t>
    </dgm:pt>
    <dgm:pt modelId="{6BF8475B-D8CE-42CA-95A2-63BF03246CBC}" type="parTrans" cxnId="{FD444875-64C4-4BAD-BBD0-7A81991244B4}">
      <dgm:prSet/>
      <dgm:spPr/>
      <dgm:t>
        <a:bodyPr/>
        <a:lstStyle/>
        <a:p>
          <a:endParaRPr lang="tr-TR"/>
        </a:p>
      </dgm:t>
    </dgm:pt>
    <dgm:pt modelId="{AE747C4F-D904-41DE-BCFA-E55503873799}" type="sibTrans" cxnId="{FD444875-64C4-4BAD-BBD0-7A81991244B4}">
      <dgm:prSet/>
      <dgm:spPr/>
      <dgm:t>
        <a:bodyPr/>
        <a:lstStyle/>
        <a:p>
          <a:endParaRPr lang="tr-TR"/>
        </a:p>
      </dgm:t>
    </dgm:pt>
    <dgm:pt modelId="{9E24216B-E475-425B-A2F0-736D4C2D6949}">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600" b="1" u="sng" dirty="0" smtClean="0"/>
            <a:t>ÖDENME</a:t>
          </a:r>
        </a:p>
        <a:p>
          <a:r>
            <a:rPr lang="tr-TR" sz="1600" dirty="0" smtClean="0"/>
            <a:t>Nakit</a:t>
          </a:r>
        </a:p>
        <a:p>
          <a:endParaRPr lang="tr-TR" sz="700" dirty="0"/>
        </a:p>
      </dgm:t>
    </dgm:pt>
    <dgm:pt modelId="{23AD0333-C907-48C3-901C-6BCBA09A5E99}" type="parTrans" cxnId="{2F1E4E8A-EDB6-4B31-82A2-5511E7EA3985}">
      <dgm:prSet/>
      <dgm:spPr/>
      <dgm:t>
        <a:bodyPr/>
        <a:lstStyle/>
        <a:p>
          <a:endParaRPr lang="tr-TR"/>
        </a:p>
      </dgm:t>
    </dgm:pt>
    <dgm:pt modelId="{AA64DDB5-8BBC-44D9-AA8E-8104B3826129}" type="sibTrans" cxnId="{2F1E4E8A-EDB6-4B31-82A2-5511E7EA3985}">
      <dgm:prSet/>
      <dgm:spPr/>
      <dgm:t>
        <a:bodyPr/>
        <a:lstStyle/>
        <a:p>
          <a:endParaRPr lang="tr-TR"/>
        </a:p>
      </dgm:t>
    </dgm:pt>
    <dgm:pt modelId="{DE94370C-72BD-4C3A-B2A8-10F68E96D3E3}">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200" b="1" u="sng" dirty="0" smtClean="0"/>
            <a:t>ÖDENME</a:t>
          </a:r>
        </a:p>
        <a:p>
          <a:r>
            <a:rPr lang="tr-TR" sz="1200" dirty="0" smtClean="0"/>
            <a:t>Hesaba aktarma, İhale mevzuatı çerçevesinde mal ve hizmet alımı gerçekleştirilecek kamu idarelerinden Bakanlıkça belirlenenlere yapılacak ön ödemelerde kredi tutarı, doğrudan ilgili kamu idaresinin banka hesabına aktarılabilir.</a:t>
          </a:r>
          <a:endParaRPr lang="tr-TR" sz="1200" dirty="0"/>
        </a:p>
      </dgm:t>
    </dgm:pt>
    <dgm:pt modelId="{6FC8F90F-66FC-4D89-B9D2-93CE6DD8486A}" type="parTrans" cxnId="{564D0D5B-4612-42FF-BB74-DE74CAFD24B6}">
      <dgm:prSet/>
      <dgm:spPr/>
      <dgm:t>
        <a:bodyPr/>
        <a:lstStyle/>
        <a:p>
          <a:endParaRPr lang="tr-TR"/>
        </a:p>
      </dgm:t>
    </dgm:pt>
    <dgm:pt modelId="{676A44F7-4715-4B82-B12F-ECD89792A934}" type="sibTrans" cxnId="{564D0D5B-4612-42FF-BB74-DE74CAFD24B6}">
      <dgm:prSet/>
      <dgm:spPr/>
      <dgm:t>
        <a:bodyPr/>
        <a:lstStyle/>
        <a:p>
          <a:endParaRPr lang="tr-TR"/>
        </a:p>
      </dgm:t>
    </dgm:pt>
    <dgm:pt modelId="{6A3A966F-D173-4D2F-B5F5-5114299BE0FE}">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prst="angle"/>
        </a:sp3d>
      </dgm:spPr>
      <dgm:t>
        <a:bodyPr/>
        <a:lstStyle/>
        <a:p>
          <a:r>
            <a:rPr lang="tr-TR" sz="1600" b="1" i="0" u="sng" dirty="0" smtClean="0"/>
            <a:t>MAHSUP SÜRESİ </a:t>
          </a:r>
        </a:p>
        <a:p>
          <a:r>
            <a:rPr lang="tr-TR" sz="1600" dirty="0" smtClean="0"/>
            <a:t>3 ay</a:t>
          </a:r>
          <a:endParaRPr lang="tr-TR" sz="1600" dirty="0"/>
        </a:p>
      </dgm:t>
    </dgm:pt>
    <dgm:pt modelId="{BBE12F0E-F9E2-413B-B928-D02FAAE9337E}" type="parTrans" cxnId="{DC190945-0D59-4E82-A679-D0BE4D22F8CF}">
      <dgm:prSet/>
      <dgm:spPr/>
      <dgm:t>
        <a:bodyPr/>
        <a:lstStyle/>
        <a:p>
          <a:endParaRPr lang="tr-TR"/>
        </a:p>
      </dgm:t>
    </dgm:pt>
    <dgm:pt modelId="{8EBEB726-7DF8-4674-AD92-CF7741F30B59}" type="sibTrans" cxnId="{DC190945-0D59-4E82-A679-D0BE4D22F8CF}">
      <dgm:prSet/>
      <dgm:spPr/>
      <dgm:t>
        <a:bodyPr/>
        <a:lstStyle/>
        <a:p>
          <a:endParaRPr lang="tr-TR"/>
        </a:p>
      </dgm:t>
    </dgm:pt>
    <dgm:pt modelId="{DCD6F6EC-ACC5-4F3D-AD17-0B85025C29CC}" type="pres">
      <dgm:prSet presAssocID="{197DEA75-183C-489F-B045-7B34743DDAA5}" presName="diagram" presStyleCnt="0">
        <dgm:presLayoutVars>
          <dgm:chPref val="1"/>
          <dgm:dir/>
          <dgm:animOne val="branch"/>
          <dgm:animLvl val="lvl"/>
          <dgm:resizeHandles/>
        </dgm:presLayoutVars>
      </dgm:prSet>
      <dgm:spPr/>
      <dgm:t>
        <a:bodyPr/>
        <a:lstStyle/>
        <a:p>
          <a:endParaRPr lang="tr-TR"/>
        </a:p>
      </dgm:t>
    </dgm:pt>
    <dgm:pt modelId="{2B85A176-FB14-415D-BA03-0DE6CE243121}" type="pres">
      <dgm:prSet presAssocID="{B5D29365-FA91-4BB7-8B2B-BA9C176BB693}" presName="root" presStyleCnt="0"/>
      <dgm:spPr/>
    </dgm:pt>
    <dgm:pt modelId="{8C6C14D5-4BE0-48DB-A015-0F4B88863A50}" type="pres">
      <dgm:prSet presAssocID="{B5D29365-FA91-4BB7-8B2B-BA9C176BB693}" presName="rootComposite" presStyleCnt="0"/>
      <dgm:spPr/>
    </dgm:pt>
    <dgm:pt modelId="{D18C9341-A54E-477A-B6C8-176EE7BEBBEE}" type="pres">
      <dgm:prSet presAssocID="{B5D29365-FA91-4BB7-8B2B-BA9C176BB693}" presName="rootText" presStyleLbl="node1" presStyleIdx="0" presStyleCnt="2" custScaleX="278324" custScaleY="281278" custLinFactX="-100000" custLinFactNeighborX="-151191" custLinFactNeighborY="3838"/>
      <dgm:spPr/>
      <dgm:t>
        <a:bodyPr/>
        <a:lstStyle/>
        <a:p>
          <a:endParaRPr lang="tr-TR"/>
        </a:p>
      </dgm:t>
    </dgm:pt>
    <dgm:pt modelId="{859C8D17-C33A-4CB1-8D5D-2D4BDC28A354}" type="pres">
      <dgm:prSet presAssocID="{B5D29365-FA91-4BB7-8B2B-BA9C176BB693}" presName="rootConnector" presStyleLbl="node1" presStyleIdx="0" presStyleCnt="2"/>
      <dgm:spPr/>
      <dgm:t>
        <a:bodyPr/>
        <a:lstStyle/>
        <a:p>
          <a:endParaRPr lang="tr-TR"/>
        </a:p>
      </dgm:t>
    </dgm:pt>
    <dgm:pt modelId="{D303C7EA-F9F4-457D-9A0C-A39F7CA38522}" type="pres">
      <dgm:prSet presAssocID="{B5D29365-FA91-4BB7-8B2B-BA9C176BB693}" presName="childShape" presStyleCnt="0"/>
      <dgm:spPr/>
    </dgm:pt>
    <dgm:pt modelId="{492AA7C6-2F9A-48CC-8A19-56B01909E78F}" type="pres">
      <dgm:prSet presAssocID="{84A55869-4B4D-4BD7-B34A-5691E8BD29F5}" presName="Name13" presStyleLbl="parChTrans1D2" presStyleIdx="0" presStyleCnt="8"/>
      <dgm:spPr/>
      <dgm:t>
        <a:bodyPr/>
        <a:lstStyle/>
        <a:p>
          <a:endParaRPr lang="tr-TR"/>
        </a:p>
      </dgm:t>
    </dgm:pt>
    <dgm:pt modelId="{13775D66-0611-485A-85BF-8576E906A752}" type="pres">
      <dgm:prSet presAssocID="{F4B3E601-97CB-4758-95FA-90DE580E6D73}" presName="childText" presStyleLbl="bgAcc1" presStyleIdx="0" presStyleCnt="8" custScaleX="804906" custScaleY="300625" custLinFactY="130627" custLinFactNeighborX="13546" custLinFactNeighborY="200000">
        <dgm:presLayoutVars>
          <dgm:bulletEnabled val="1"/>
        </dgm:presLayoutVars>
      </dgm:prSet>
      <dgm:spPr/>
      <dgm:t>
        <a:bodyPr/>
        <a:lstStyle/>
        <a:p>
          <a:endParaRPr lang="tr-TR"/>
        </a:p>
      </dgm:t>
    </dgm:pt>
    <dgm:pt modelId="{44D38CA8-40D3-4EBE-8516-1DB1E84D79DC}" type="pres">
      <dgm:prSet presAssocID="{FEC9B75E-F684-42A6-B78D-B7710C441872}" presName="Name13" presStyleLbl="parChTrans1D2" presStyleIdx="1" presStyleCnt="8"/>
      <dgm:spPr/>
      <dgm:t>
        <a:bodyPr/>
        <a:lstStyle/>
        <a:p>
          <a:endParaRPr lang="tr-TR"/>
        </a:p>
      </dgm:t>
    </dgm:pt>
    <dgm:pt modelId="{F8C12031-CD34-4983-87D5-53CECC735B67}" type="pres">
      <dgm:prSet presAssocID="{BE050459-B82F-4AA8-BEEF-A4E17D25809A}" presName="childText" presStyleLbl="bgAcc1" presStyleIdx="1" presStyleCnt="8" custScaleX="800003" custScaleY="341808" custLinFactY="-157418" custLinFactNeighborX="19826" custLinFactNeighborY="-200000">
        <dgm:presLayoutVars>
          <dgm:bulletEnabled val="1"/>
        </dgm:presLayoutVars>
      </dgm:prSet>
      <dgm:spPr/>
      <dgm:t>
        <a:bodyPr/>
        <a:lstStyle/>
        <a:p>
          <a:endParaRPr lang="tr-TR"/>
        </a:p>
      </dgm:t>
    </dgm:pt>
    <dgm:pt modelId="{C781D27D-2B64-473E-8F0E-9710B0B887BA}" type="pres">
      <dgm:prSet presAssocID="{23AD0333-C907-48C3-901C-6BCBA09A5E99}" presName="Name13" presStyleLbl="parChTrans1D2" presStyleIdx="2" presStyleCnt="8"/>
      <dgm:spPr/>
      <dgm:t>
        <a:bodyPr/>
        <a:lstStyle/>
        <a:p>
          <a:endParaRPr lang="tr-TR"/>
        </a:p>
      </dgm:t>
    </dgm:pt>
    <dgm:pt modelId="{43687D95-4785-4D10-83E3-4ADFF930D7A8}" type="pres">
      <dgm:prSet presAssocID="{9E24216B-E475-425B-A2F0-736D4C2D6949}" presName="childText" presStyleLbl="bgAcc1" presStyleIdx="2" presStyleCnt="8" custScaleX="806197" custScaleY="292343" custLinFactNeighborX="18765" custLinFactNeighborY="1790">
        <dgm:presLayoutVars>
          <dgm:bulletEnabled val="1"/>
        </dgm:presLayoutVars>
      </dgm:prSet>
      <dgm:spPr/>
      <dgm:t>
        <a:bodyPr/>
        <a:lstStyle/>
        <a:p>
          <a:endParaRPr lang="tr-TR"/>
        </a:p>
      </dgm:t>
    </dgm:pt>
    <dgm:pt modelId="{00524868-E071-4ACC-A4E7-B191421183C4}" type="pres">
      <dgm:prSet presAssocID="{DF4A2D8A-A77F-4968-B425-21EAC459095A}" presName="Name13" presStyleLbl="parChTrans1D2" presStyleIdx="3" presStyleCnt="8"/>
      <dgm:spPr/>
      <dgm:t>
        <a:bodyPr/>
        <a:lstStyle/>
        <a:p>
          <a:endParaRPr lang="tr-TR"/>
        </a:p>
      </dgm:t>
    </dgm:pt>
    <dgm:pt modelId="{D8BCDD27-4CA6-4196-AB50-BE6A386ADC70}" type="pres">
      <dgm:prSet presAssocID="{71898F94-9BFD-4775-BF86-63B04183F340}" presName="childText" presStyleLbl="bgAcc1" presStyleIdx="3" presStyleCnt="8" custScaleX="816796" custScaleY="330403" custLinFactNeighborX="19473" custLinFactNeighborY="36098">
        <dgm:presLayoutVars>
          <dgm:bulletEnabled val="1"/>
        </dgm:presLayoutVars>
      </dgm:prSet>
      <dgm:spPr/>
      <dgm:t>
        <a:bodyPr/>
        <a:lstStyle/>
        <a:p>
          <a:endParaRPr lang="tr-TR"/>
        </a:p>
      </dgm:t>
    </dgm:pt>
    <dgm:pt modelId="{F4D4246E-7B87-456E-849A-CD8CBE522BCA}" type="pres">
      <dgm:prSet presAssocID="{4FBC2CC3-C977-4157-B035-9E7FF71C01CF}" presName="root" presStyleCnt="0"/>
      <dgm:spPr/>
    </dgm:pt>
    <dgm:pt modelId="{D0776F1D-73B2-44FF-9855-65193749ED0D}" type="pres">
      <dgm:prSet presAssocID="{4FBC2CC3-C977-4157-B035-9E7FF71C01CF}" presName="rootComposite" presStyleCnt="0"/>
      <dgm:spPr/>
    </dgm:pt>
    <dgm:pt modelId="{8A8C398F-4EB3-4B76-A5F3-D356F1DAB230}" type="pres">
      <dgm:prSet presAssocID="{4FBC2CC3-C977-4157-B035-9E7FF71C01CF}" presName="rootText" presStyleLbl="node1" presStyleIdx="1" presStyleCnt="2" custScaleX="270887" custScaleY="269811" custLinFactX="61976" custLinFactNeighborX="100000" custLinFactNeighborY="-57503"/>
      <dgm:spPr/>
      <dgm:t>
        <a:bodyPr/>
        <a:lstStyle/>
        <a:p>
          <a:endParaRPr lang="tr-TR"/>
        </a:p>
      </dgm:t>
    </dgm:pt>
    <dgm:pt modelId="{8C99CED8-DF37-4C89-ABB2-FD587D3489C2}" type="pres">
      <dgm:prSet presAssocID="{4FBC2CC3-C977-4157-B035-9E7FF71C01CF}" presName="rootConnector" presStyleLbl="node1" presStyleIdx="1" presStyleCnt="2"/>
      <dgm:spPr/>
      <dgm:t>
        <a:bodyPr/>
        <a:lstStyle/>
        <a:p>
          <a:endParaRPr lang="tr-TR"/>
        </a:p>
      </dgm:t>
    </dgm:pt>
    <dgm:pt modelId="{20A9BE8D-8276-4606-946F-EFCE919FC2F3}" type="pres">
      <dgm:prSet presAssocID="{4FBC2CC3-C977-4157-B035-9E7FF71C01CF}" presName="childShape" presStyleCnt="0"/>
      <dgm:spPr/>
    </dgm:pt>
    <dgm:pt modelId="{08899EBA-A445-4D0A-9C09-04142B8888BA}" type="pres">
      <dgm:prSet presAssocID="{7C9FCAA9-7282-426D-ABE4-7674516B020B}" presName="Name13" presStyleLbl="parChTrans1D2" presStyleIdx="4" presStyleCnt="8"/>
      <dgm:spPr/>
      <dgm:t>
        <a:bodyPr/>
        <a:lstStyle/>
        <a:p>
          <a:endParaRPr lang="tr-TR"/>
        </a:p>
      </dgm:t>
    </dgm:pt>
    <dgm:pt modelId="{ACD1253B-A78A-47EC-88A3-BA92F4FC37A6}" type="pres">
      <dgm:prSet presAssocID="{CAAB1966-E903-4D6E-82C5-6E11840E5F7D}" presName="childText" presStyleLbl="bgAcc1" presStyleIdx="4" presStyleCnt="8" custScaleX="862236" custScaleY="318451" custLinFactX="100000" custLinFactNeighborX="163476" custLinFactNeighborY="-27254">
        <dgm:presLayoutVars>
          <dgm:bulletEnabled val="1"/>
        </dgm:presLayoutVars>
      </dgm:prSet>
      <dgm:spPr/>
      <dgm:t>
        <a:bodyPr/>
        <a:lstStyle/>
        <a:p>
          <a:endParaRPr lang="tr-TR"/>
        </a:p>
      </dgm:t>
    </dgm:pt>
    <dgm:pt modelId="{54293143-9ED3-4F5F-9AA3-BB258AD3053E}" type="pres">
      <dgm:prSet presAssocID="{6FC8F90F-66FC-4D89-B9D2-93CE6DD8486A}" presName="Name13" presStyleLbl="parChTrans1D2" presStyleIdx="5" presStyleCnt="8"/>
      <dgm:spPr/>
      <dgm:t>
        <a:bodyPr/>
        <a:lstStyle/>
        <a:p>
          <a:endParaRPr lang="tr-TR"/>
        </a:p>
      </dgm:t>
    </dgm:pt>
    <dgm:pt modelId="{611D0CB4-6EB7-43F5-921F-5325247FAABD}" type="pres">
      <dgm:prSet presAssocID="{DE94370C-72BD-4C3A-B2A8-10F68E96D3E3}" presName="childText" presStyleLbl="bgAcc1" presStyleIdx="5" presStyleCnt="8" custScaleX="857902" custScaleY="427014" custLinFactX="100000" custLinFactY="110928" custLinFactNeighborX="188084" custLinFactNeighborY="200000">
        <dgm:presLayoutVars>
          <dgm:bulletEnabled val="1"/>
        </dgm:presLayoutVars>
      </dgm:prSet>
      <dgm:spPr/>
      <dgm:t>
        <a:bodyPr/>
        <a:lstStyle/>
        <a:p>
          <a:endParaRPr lang="tr-TR"/>
        </a:p>
      </dgm:t>
    </dgm:pt>
    <dgm:pt modelId="{1F6B8C3B-CF59-4612-B496-A1E086AB4016}" type="pres">
      <dgm:prSet presAssocID="{BBE12F0E-F9E2-413B-B928-D02FAAE9337E}" presName="Name13" presStyleLbl="parChTrans1D2" presStyleIdx="6" presStyleCnt="8"/>
      <dgm:spPr/>
      <dgm:t>
        <a:bodyPr/>
        <a:lstStyle/>
        <a:p>
          <a:endParaRPr lang="tr-TR"/>
        </a:p>
      </dgm:t>
    </dgm:pt>
    <dgm:pt modelId="{58B89874-F9CA-48CA-9C6E-D9049C3ADE63}" type="pres">
      <dgm:prSet presAssocID="{6A3A966F-D173-4D2F-B5F5-5114299BE0FE}" presName="childText" presStyleLbl="bgAcc1" presStyleIdx="6" presStyleCnt="8" custScaleX="851180" custScaleY="290026" custLinFactX="100000" custLinFactY="-200000" custLinFactNeighborX="183706" custLinFactNeighborY="-274038">
        <dgm:presLayoutVars>
          <dgm:bulletEnabled val="1"/>
        </dgm:presLayoutVars>
      </dgm:prSet>
      <dgm:spPr/>
      <dgm:t>
        <a:bodyPr/>
        <a:lstStyle/>
        <a:p>
          <a:endParaRPr lang="tr-TR"/>
        </a:p>
      </dgm:t>
    </dgm:pt>
    <dgm:pt modelId="{74CF22B6-568A-4033-A5A9-42A8758FB833}" type="pres">
      <dgm:prSet presAssocID="{6BF8475B-D8CE-42CA-95A2-63BF03246CBC}" presName="Name13" presStyleLbl="parChTrans1D2" presStyleIdx="7" presStyleCnt="8"/>
      <dgm:spPr/>
      <dgm:t>
        <a:bodyPr/>
        <a:lstStyle/>
        <a:p>
          <a:endParaRPr lang="tr-TR"/>
        </a:p>
      </dgm:t>
    </dgm:pt>
    <dgm:pt modelId="{A4A02F93-71F0-4E34-89DC-596631E1AD22}" type="pres">
      <dgm:prSet presAssocID="{B5503E42-02B1-4DBD-AE5B-15E15707D981}" presName="childText" presStyleLbl="bgAcc1" presStyleIdx="7" presStyleCnt="8" custScaleX="831873" custScaleY="286620" custLinFactX="112771" custLinFactNeighborX="200000" custLinFactNeighborY="17200">
        <dgm:presLayoutVars>
          <dgm:bulletEnabled val="1"/>
        </dgm:presLayoutVars>
      </dgm:prSet>
      <dgm:spPr/>
      <dgm:t>
        <a:bodyPr/>
        <a:lstStyle/>
        <a:p>
          <a:endParaRPr lang="tr-TR"/>
        </a:p>
      </dgm:t>
    </dgm:pt>
  </dgm:ptLst>
  <dgm:cxnLst>
    <dgm:cxn modelId="{E6B04BE9-E469-47CF-9BDC-EF09939C9DC4}" srcId="{197DEA75-183C-489F-B045-7B34743DDAA5}" destId="{B5D29365-FA91-4BB7-8B2B-BA9C176BB693}" srcOrd="0" destOrd="0" parTransId="{E772444C-7333-4D73-A3A7-952EC5ADF291}" sibTransId="{98603B92-3DDD-4FA8-A97E-253A7ACE1A8A}"/>
    <dgm:cxn modelId="{5D9B0D34-7BAC-4792-B6B7-036F1AA2F519}" srcId="{4FBC2CC3-C977-4157-B035-9E7FF71C01CF}" destId="{CAAB1966-E903-4D6E-82C5-6E11840E5F7D}" srcOrd="0" destOrd="0" parTransId="{7C9FCAA9-7282-426D-ABE4-7674516B020B}" sibTransId="{ED783FB9-8E76-471A-B4C3-142A417BFD54}"/>
    <dgm:cxn modelId="{F90FA1B7-ABFA-4A6C-A8D2-DA0C3677BCE7}" type="presOf" srcId="{CAAB1966-E903-4D6E-82C5-6E11840E5F7D}" destId="{ACD1253B-A78A-47EC-88A3-BA92F4FC37A6}" srcOrd="0" destOrd="0" presId="urn:microsoft.com/office/officeart/2005/8/layout/hierarchy3"/>
    <dgm:cxn modelId="{4BF53259-E6BE-4EC5-AA8E-DDA8D27AA824}" type="presOf" srcId="{197DEA75-183C-489F-B045-7B34743DDAA5}" destId="{DCD6F6EC-ACC5-4F3D-AD17-0B85025C29CC}" srcOrd="0" destOrd="0" presId="urn:microsoft.com/office/officeart/2005/8/layout/hierarchy3"/>
    <dgm:cxn modelId="{A9012B03-A7DB-4370-9EBD-F1FB70B1934A}" srcId="{197DEA75-183C-489F-B045-7B34743DDAA5}" destId="{4FBC2CC3-C977-4157-B035-9E7FF71C01CF}" srcOrd="1" destOrd="0" parTransId="{D4BD9DEF-774D-4370-A196-AEAA35AE9D90}" sibTransId="{57BCEF5B-3272-4DFC-99F6-090D8851AB6A}"/>
    <dgm:cxn modelId="{22B3EE7A-B199-4E2D-B0DA-B71F40DD4E77}" srcId="{B5D29365-FA91-4BB7-8B2B-BA9C176BB693}" destId="{71898F94-9BFD-4775-BF86-63B04183F340}" srcOrd="3" destOrd="0" parTransId="{DF4A2D8A-A77F-4968-B425-21EAC459095A}" sibTransId="{7CD194BA-F477-4CEC-8A5F-E2E270D7CBB7}"/>
    <dgm:cxn modelId="{DC190945-0D59-4E82-A679-D0BE4D22F8CF}" srcId="{4FBC2CC3-C977-4157-B035-9E7FF71C01CF}" destId="{6A3A966F-D173-4D2F-B5F5-5114299BE0FE}" srcOrd="2" destOrd="0" parTransId="{BBE12F0E-F9E2-413B-B928-D02FAAE9337E}" sibTransId="{8EBEB726-7DF8-4674-AD92-CF7741F30B59}"/>
    <dgm:cxn modelId="{2D082A78-B522-4401-9935-BA8152E77EDC}" type="presOf" srcId="{B5503E42-02B1-4DBD-AE5B-15E15707D981}" destId="{A4A02F93-71F0-4E34-89DC-596631E1AD22}" srcOrd="0" destOrd="0" presId="urn:microsoft.com/office/officeart/2005/8/layout/hierarchy3"/>
    <dgm:cxn modelId="{521CDDE4-F554-4328-B43E-4825E0962605}" type="presOf" srcId="{F4B3E601-97CB-4758-95FA-90DE580E6D73}" destId="{13775D66-0611-485A-85BF-8576E906A752}" srcOrd="0" destOrd="0" presId="urn:microsoft.com/office/officeart/2005/8/layout/hierarchy3"/>
    <dgm:cxn modelId="{B6E0E211-DBED-48D5-93F0-A6ECC1C7E5FE}" type="presOf" srcId="{DF4A2D8A-A77F-4968-B425-21EAC459095A}" destId="{00524868-E071-4ACC-A4E7-B191421183C4}" srcOrd="0" destOrd="0" presId="urn:microsoft.com/office/officeart/2005/8/layout/hierarchy3"/>
    <dgm:cxn modelId="{A2EB92FE-C39B-4D9B-B52F-91D4C94CEA72}" type="presOf" srcId="{4FBC2CC3-C977-4157-B035-9E7FF71C01CF}" destId="{8A8C398F-4EB3-4B76-A5F3-D356F1DAB230}" srcOrd="0" destOrd="0" presId="urn:microsoft.com/office/officeart/2005/8/layout/hierarchy3"/>
    <dgm:cxn modelId="{4DDFA972-406B-46FA-9C45-BB08284F821A}" type="presOf" srcId="{B5D29365-FA91-4BB7-8B2B-BA9C176BB693}" destId="{D18C9341-A54E-477A-B6C8-176EE7BEBBEE}" srcOrd="0" destOrd="0" presId="urn:microsoft.com/office/officeart/2005/8/layout/hierarchy3"/>
    <dgm:cxn modelId="{566F7B3E-8840-48E2-9992-34813573A590}" type="presOf" srcId="{6A3A966F-D173-4D2F-B5F5-5114299BE0FE}" destId="{58B89874-F9CA-48CA-9C6E-D9049C3ADE63}" srcOrd="0" destOrd="0" presId="urn:microsoft.com/office/officeart/2005/8/layout/hierarchy3"/>
    <dgm:cxn modelId="{42A3A0BC-F4CE-4DDA-8761-6716CC3B5E9B}" type="presOf" srcId="{7C9FCAA9-7282-426D-ABE4-7674516B020B}" destId="{08899EBA-A445-4D0A-9C09-04142B8888BA}" srcOrd="0" destOrd="0" presId="urn:microsoft.com/office/officeart/2005/8/layout/hierarchy3"/>
    <dgm:cxn modelId="{94F5CEA8-0256-4EF6-9257-E54F6066B300}" type="presOf" srcId="{FEC9B75E-F684-42A6-B78D-B7710C441872}" destId="{44D38CA8-40D3-4EBE-8516-1DB1E84D79DC}" srcOrd="0" destOrd="0" presId="urn:microsoft.com/office/officeart/2005/8/layout/hierarchy3"/>
    <dgm:cxn modelId="{55A84F9C-A3F2-463C-A247-1000F8509996}" type="presOf" srcId="{9E24216B-E475-425B-A2F0-736D4C2D6949}" destId="{43687D95-4785-4D10-83E3-4ADFF930D7A8}" srcOrd="0" destOrd="0" presId="urn:microsoft.com/office/officeart/2005/8/layout/hierarchy3"/>
    <dgm:cxn modelId="{66B8B8D9-3E38-45C8-9AEA-DAF470512586}" type="presOf" srcId="{DE94370C-72BD-4C3A-B2A8-10F68E96D3E3}" destId="{611D0CB4-6EB7-43F5-921F-5325247FAABD}" srcOrd="0" destOrd="0" presId="urn:microsoft.com/office/officeart/2005/8/layout/hierarchy3"/>
    <dgm:cxn modelId="{BA49212B-0110-4C34-841C-98CBE527072F}" type="presOf" srcId="{23AD0333-C907-48C3-901C-6BCBA09A5E99}" destId="{C781D27D-2B64-473E-8F0E-9710B0B887BA}" srcOrd="0" destOrd="0" presId="urn:microsoft.com/office/officeart/2005/8/layout/hierarchy3"/>
    <dgm:cxn modelId="{26CA1561-0BC8-4B80-B4AC-44ECEA4E77B5}" type="presOf" srcId="{84A55869-4B4D-4BD7-B34A-5691E8BD29F5}" destId="{492AA7C6-2F9A-48CC-8A19-56B01909E78F}" srcOrd="0" destOrd="0" presId="urn:microsoft.com/office/officeart/2005/8/layout/hierarchy3"/>
    <dgm:cxn modelId="{564D0D5B-4612-42FF-BB74-DE74CAFD24B6}" srcId="{4FBC2CC3-C977-4157-B035-9E7FF71C01CF}" destId="{DE94370C-72BD-4C3A-B2A8-10F68E96D3E3}" srcOrd="1" destOrd="0" parTransId="{6FC8F90F-66FC-4D89-B9D2-93CE6DD8486A}" sibTransId="{676A44F7-4715-4B82-B12F-ECD89792A934}"/>
    <dgm:cxn modelId="{F62D80ED-2CA1-4B7E-BCE3-AFB528A7750C}" type="presOf" srcId="{6FC8F90F-66FC-4D89-B9D2-93CE6DD8486A}" destId="{54293143-9ED3-4F5F-9AA3-BB258AD3053E}" srcOrd="0" destOrd="0" presId="urn:microsoft.com/office/officeart/2005/8/layout/hierarchy3"/>
    <dgm:cxn modelId="{170E8467-F520-424A-93D1-DDFD952F8F0E}" type="presOf" srcId="{71898F94-9BFD-4775-BF86-63B04183F340}" destId="{D8BCDD27-4CA6-4196-AB50-BE6A386ADC70}" srcOrd="0" destOrd="0" presId="urn:microsoft.com/office/officeart/2005/8/layout/hierarchy3"/>
    <dgm:cxn modelId="{FD444875-64C4-4BAD-BBD0-7A81991244B4}" srcId="{4FBC2CC3-C977-4157-B035-9E7FF71C01CF}" destId="{B5503E42-02B1-4DBD-AE5B-15E15707D981}" srcOrd="3" destOrd="0" parTransId="{6BF8475B-D8CE-42CA-95A2-63BF03246CBC}" sibTransId="{AE747C4F-D904-41DE-BCFA-E55503873799}"/>
    <dgm:cxn modelId="{D85E3707-C102-4EC2-8B7E-C5D22969EDFA}" type="presOf" srcId="{4FBC2CC3-C977-4157-B035-9E7FF71C01CF}" destId="{8C99CED8-DF37-4C89-ABB2-FD587D3489C2}" srcOrd="1" destOrd="0" presId="urn:microsoft.com/office/officeart/2005/8/layout/hierarchy3"/>
    <dgm:cxn modelId="{2F1E4E8A-EDB6-4B31-82A2-5511E7EA3985}" srcId="{B5D29365-FA91-4BB7-8B2B-BA9C176BB693}" destId="{9E24216B-E475-425B-A2F0-736D4C2D6949}" srcOrd="2" destOrd="0" parTransId="{23AD0333-C907-48C3-901C-6BCBA09A5E99}" sibTransId="{AA64DDB5-8BBC-44D9-AA8E-8104B3826129}"/>
    <dgm:cxn modelId="{0425B5F1-4B1A-4FD5-9649-8FACAC53CB52}" type="presOf" srcId="{B5D29365-FA91-4BB7-8B2B-BA9C176BB693}" destId="{859C8D17-C33A-4CB1-8D5D-2D4BDC28A354}" srcOrd="1" destOrd="0" presId="urn:microsoft.com/office/officeart/2005/8/layout/hierarchy3"/>
    <dgm:cxn modelId="{CB03237A-0674-4259-B322-D242C96FF4A2}" srcId="{B5D29365-FA91-4BB7-8B2B-BA9C176BB693}" destId="{F4B3E601-97CB-4758-95FA-90DE580E6D73}" srcOrd="0" destOrd="0" parTransId="{84A55869-4B4D-4BD7-B34A-5691E8BD29F5}" sibTransId="{602B9FE1-9F07-48C7-8490-A673AC5C930C}"/>
    <dgm:cxn modelId="{3B5C0E1B-B475-40EE-BDC6-54B56EE94D35}" type="presOf" srcId="{BBE12F0E-F9E2-413B-B928-D02FAAE9337E}" destId="{1F6B8C3B-CF59-4612-B496-A1E086AB4016}" srcOrd="0" destOrd="0" presId="urn:microsoft.com/office/officeart/2005/8/layout/hierarchy3"/>
    <dgm:cxn modelId="{C861D7A2-EC36-4DB1-93AB-40D03ACA2FE1}" type="presOf" srcId="{BE050459-B82F-4AA8-BEEF-A4E17D25809A}" destId="{F8C12031-CD34-4983-87D5-53CECC735B67}" srcOrd="0" destOrd="0" presId="urn:microsoft.com/office/officeart/2005/8/layout/hierarchy3"/>
    <dgm:cxn modelId="{08CD9909-FE6F-4636-BB3C-C858D6AEB221}" srcId="{B5D29365-FA91-4BB7-8B2B-BA9C176BB693}" destId="{BE050459-B82F-4AA8-BEEF-A4E17D25809A}" srcOrd="1" destOrd="0" parTransId="{FEC9B75E-F684-42A6-B78D-B7710C441872}" sibTransId="{8BF0A1B8-FD3C-4C17-B8CB-A12E6CEDC8DC}"/>
    <dgm:cxn modelId="{AB910598-DBD3-48DA-BBE3-7A422FF3E665}" type="presOf" srcId="{6BF8475B-D8CE-42CA-95A2-63BF03246CBC}" destId="{74CF22B6-568A-4033-A5A9-42A8758FB833}" srcOrd="0" destOrd="0" presId="urn:microsoft.com/office/officeart/2005/8/layout/hierarchy3"/>
    <dgm:cxn modelId="{3BBC7DAF-4EB1-457B-980E-B202C5CCA803}" type="presParOf" srcId="{DCD6F6EC-ACC5-4F3D-AD17-0B85025C29CC}" destId="{2B85A176-FB14-415D-BA03-0DE6CE243121}" srcOrd="0" destOrd="0" presId="urn:microsoft.com/office/officeart/2005/8/layout/hierarchy3"/>
    <dgm:cxn modelId="{B37C3F68-713C-4609-A9F4-E519A87E91AD}" type="presParOf" srcId="{2B85A176-FB14-415D-BA03-0DE6CE243121}" destId="{8C6C14D5-4BE0-48DB-A015-0F4B88863A50}" srcOrd="0" destOrd="0" presId="urn:microsoft.com/office/officeart/2005/8/layout/hierarchy3"/>
    <dgm:cxn modelId="{C53636AD-3F40-4F7E-ACA1-5B0893F63919}" type="presParOf" srcId="{8C6C14D5-4BE0-48DB-A015-0F4B88863A50}" destId="{D18C9341-A54E-477A-B6C8-176EE7BEBBEE}" srcOrd="0" destOrd="0" presId="urn:microsoft.com/office/officeart/2005/8/layout/hierarchy3"/>
    <dgm:cxn modelId="{318D9DCC-BCE5-4757-9616-D5C0787D652F}" type="presParOf" srcId="{8C6C14D5-4BE0-48DB-A015-0F4B88863A50}" destId="{859C8D17-C33A-4CB1-8D5D-2D4BDC28A354}" srcOrd="1" destOrd="0" presId="urn:microsoft.com/office/officeart/2005/8/layout/hierarchy3"/>
    <dgm:cxn modelId="{48B32A4D-A801-414D-BB29-8E965C630395}" type="presParOf" srcId="{2B85A176-FB14-415D-BA03-0DE6CE243121}" destId="{D303C7EA-F9F4-457D-9A0C-A39F7CA38522}" srcOrd="1" destOrd="0" presId="urn:microsoft.com/office/officeart/2005/8/layout/hierarchy3"/>
    <dgm:cxn modelId="{48A6F8BB-C85D-42FC-A6CA-02A02793F222}" type="presParOf" srcId="{D303C7EA-F9F4-457D-9A0C-A39F7CA38522}" destId="{492AA7C6-2F9A-48CC-8A19-56B01909E78F}" srcOrd="0" destOrd="0" presId="urn:microsoft.com/office/officeart/2005/8/layout/hierarchy3"/>
    <dgm:cxn modelId="{7491FA9F-93EC-45A4-B6D3-FD011C3DDD82}" type="presParOf" srcId="{D303C7EA-F9F4-457D-9A0C-A39F7CA38522}" destId="{13775D66-0611-485A-85BF-8576E906A752}" srcOrd="1" destOrd="0" presId="urn:microsoft.com/office/officeart/2005/8/layout/hierarchy3"/>
    <dgm:cxn modelId="{432582FA-B1B9-40AE-934A-4E4ECC4834A6}" type="presParOf" srcId="{D303C7EA-F9F4-457D-9A0C-A39F7CA38522}" destId="{44D38CA8-40D3-4EBE-8516-1DB1E84D79DC}" srcOrd="2" destOrd="0" presId="urn:microsoft.com/office/officeart/2005/8/layout/hierarchy3"/>
    <dgm:cxn modelId="{01EE02B7-10A4-4E44-AF0A-D2B004E7C04F}" type="presParOf" srcId="{D303C7EA-F9F4-457D-9A0C-A39F7CA38522}" destId="{F8C12031-CD34-4983-87D5-53CECC735B67}" srcOrd="3" destOrd="0" presId="urn:microsoft.com/office/officeart/2005/8/layout/hierarchy3"/>
    <dgm:cxn modelId="{9A2D544C-C58D-4324-A501-A958582E3C62}" type="presParOf" srcId="{D303C7EA-F9F4-457D-9A0C-A39F7CA38522}" destId="{C781D27D-2B64-473E-8F0E-9710B0B887BA}" srcOrd="4" destOrd="0" presId="urn:microsoft.com/office/officeart/2005/8/layout/hierarchy3"/>
    <dgm:cxn modelId="{32CFB664-7D5B-49C1-B567-A90C058E78D7}" type="presParOf" srcId="{D303C7EA-F9F4-457D-9A0C-A39F7CA38522}" destId="{43687D95-4785-4D10-83E3-4ADFF930D7A8}" srcOrd="5" destOrd="0" presId="urn:microsoft.com/office/officeart/2005/8/layout/hierarchy3"/>
    <dgm:cxn modelId="{DF9CBA2D-9FC0-4F5E-84F2-A4250A481F5D}" type="presParOf" srcId="{D303C7EA-F9F4-457D-9A0C-A39F7CA38522}" destId="{00524868-E071-4ACC-A4E7-B191421183C4}" srcOrd="6" destOrd="0" presId="urn:microsoft.com/office/officeart/2005/8/layout/hierarchy3"/>
    <dgm:cxn modelId="{1D11A92E-ABCD-4678-B5A4-19474596DFF8}" type="presParOf" srcId="{D303C7EA-F9F4-457D-9A0C-A39F7CA38522}" destId="{D8BCDD27-4CA6-4196-AB50-BE6A386ADC70}" srcOrd="7" destOrd="0" presId="urn:microsoft.com/office/officeart/2005/8/layout/hierarchy3"/>
    <dgm:cxn modelId="{6824EF71-2BB0-4303-B13F-A2DC6B51D4DF}" type="presParOf" srcId="{DCD6F6EC-ACC5-4F3D-AD17-0B85025C29CC}" destId="{F4D4246E-7B87-456E-849A-CD8CBE522BCA}" srcOrd="1" destOrd="0" presId="urn:microsoft.com/office/officeart/2005/8/layout/hierarchy3"/>
    <dgm:cxn modelId="{EE38268B-E10C-4F15-9D8A-A90C3A1A390B}" type="presParOf" srcId="{F4D4246E-7B87-456E-849A-CD8CBE522BCA}" destId="{D0776F1D-73B2-44FF-9855-65193749ED0D}" srcOrd="0" destOrd="0" presId="urn:microsoft.com/office/officeart/2005/8/layout/hierarchy3"/>
    <dgm:cxn modelId="{A5D019E6-250A-4601-BF5E-5968311E5AA2}" type="presParOf" srcId="{D0776F1D-73B2-44FF-9855-65193749ED0D}" destId="{8A8C398F-4EB3-4B76-A5F3-D356F1DAB230}" srcOrd="0" destOrd="0" presId="urn:microsoft.com/office/officeart/2005/8/layout/hierarchy3"/>
    <dgm:cxn modelId="{CB5BC0F6-065B-4E30-B71C-0C9B398FAB73}" type="presParOf" srcId="{D0776F1D-73B2-44FF-9855-65193749ED0D}" destId="{8C99CED8-DF37-4C89-ABB2-FD587D3489C2}" srcOrd="1" destOrd="0" presId="urn:microsoft.com/office/officeart/2005/8/layout/hierarchy3"/>
    <dgm:cxn modelId="{B0C5543C-FE9C-4818-9A78-513DD0A66925}" type="presParOf" srcId="{F4D4246E-7B87-456E-849A-CD8CBE522BCA}" destId="{20A9BE8D-8276-4606-946F-EFCE919FC2F3}" srcOrd="1" destOrd="0" presId="urn:microsoft.com/office/officeart/2005/8/layout/hierarchy3"/>
    <dgm:cxn modelId="{1ABF2AE4-0324-4BFF-A05A-7F88FFA02990}" type="presParOf" srcId="{20A9BE8D-8276-4606-946F-EFCE919FC2F3}" destId="{08899EBA-A445-4D0A-9C09-04142B8888BA}" srcOrd="0" destOrd="0" presId="urn:microsoft.com/office/officeart/2005/8/layout/hierarchy3"/>
    <dgm:cxn modelId="{E1C52865-9111-4225-A646-EF2AA6839976}" type="presParOf" srcId="{20A9BE8D-8276-4606-946F-EFCE919FC2F3}" destId="{ACD1253B-A78A-47EC-88A3-BA92F4FC37A6}" srcOrd="1" destOrd="0" presId="urn:microsoft.com/office/officeart/2005/8/layout/hierarchy3"/>
    <dgm:cxn modelId="{28E4568C-3937-4A6D-9F5C-C912D769924E}" type="presParOf" srcId="{20A9BE8D-8276-4606-946F-EFCE919FC2F3}" destId="{54293143-9ED3-4F5F-9AA3-BB258AD3053E}" srcOrd="2" destOrd="0" presId="urn:microsoft.com/office/officeart/2005/8/layout/hierarchy3"/>
    <dgm:cxn modelId="{D7DD565F-4D64-4996-870C-D819D95C134E}" type="presParOf" srcId="{20A9BE8D-8276-4606-946F-EFCE919FC2F3}" destId="{611D0CB4-6EB7-43F5-921F-5325247FAABD}" srcOrd="3" destOrd="0" presId="urn:microsoft.com/office/officeart/2005/8/layout/hierarchy3"/>
    <dgm:cxn modelId="{C1E4FD3D-59AE-40D9-8495-6D8FE8D9E60C}" type="presParOf" srcId="{20A9BE8D-8276-4606-946F-EFCE919FC2F3}" destId="{1F6B8C3B-CF59-4612-B496-A1E086AB4016}" srcOrd="4" destOrd="0" presId="urn:microsoft.com/office/officeart/2005/8/layout/hierarchy3"/>
    <dgm:cxn modelId="{3B5F0BB4-5AF0-493D-AB96-F49391B89C02}" type="presParOf" srcId="{20A9BE8D-8276-4606-946F-EFCE919FC2F3}" destId="{58B89874-F9CA-48CA-9C6E-D9049C3ADE63}" srcOrd="5" destOrd="0" presId="urn:microsoft.com/office/officeart/2005/8/layout/hierarchy3"/>
    <dgm:cxn modelId="{20F40751-550D-4535-839B-A03EBA82147D}" type="presParOf" srcId="{20A9BE8D-8276-4606-946F-EFCE919FC2F3}" destId="{74CF22B6-568A-4033-A5A9-42A8758FB833}" srcOrd="6" destOrd="0" presId="urn:microsoft.com/office/officeart/2005/8/layout/hierarchy3"/>
    <dgm:cxn modelId="{B0BC88BC-63C3-46BE-99C7-9A747E8E2EAF}" type="presParOf" srcId="{20A9BE8D-8276-4606-946F-EFCE919FC2F3}" destId="{A4A02F93-71F0-4E34-89DC-596631E1AD2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26D9F7-0A88-44C2-B76C-1D3EB46F96BA}" type="doc">
      <dgm:prSet loTypeId="urn:microsoft.com/office/officeart/2005/8/layout/target3" loCatId="relationship" qsTypeId="urn:microsoft.com/office/officeart/2005/8/quickstyle/simple2" qsCatId="simple" csTypeId="urn:microsoft.com/office/officeart/2005/8/colors/accent2_1" csCatId="accent2" phldr="1"/>
      <dgm:spPr/>
      <dgm:t>
        <a:bodyPr/>
        <a:lstStyle/>
        <a:p>
          <a:endParaRPr lang="tr-TR"/>
        </a:p>
      </dgm:t>
    </dgm:pt>
    <dgm:pt modelId="{6A4AC490-C2E8-441E-A7F7-681921BAAF86}">
      <dgm:prSet/>
      <dgm:spPr/>
      <dgm:t>
        <a:bodyPr/>
        <a:lstStyle/>
        <a:p>
          <a:pPr rtl="0"/>
          <a:r>
            <a:rPr lang="tr-TR" smtClean="0"/>
            <a:t>Ödenekler AHP/AFP ve serbest bırakma oranlarına göre kullanılır.</a:t>
          </a:r>
          <a:endParaRPr lang="tr-TR"/>
        </a:p>
      </dgm:t>
    </dgm:pt>
    <dgm:pt modelId="{BA1C9C39-B432-4D74-B837-84FEC31096B7}" type="parTrans" cxnId="{68A97F57-A04B-486A-A35F-CBDA3E1F84D4}">
      <dgm:prSet/>
      <dgm:spPr/>
      <dgm:t>
        <a:bodyPr/>
        <a:lstStyle/>
        <a:p>
          <a:endParaRPr lang="tr-TR"/>
        </a:p>
      </dgm:t>
    </dgm:pt>
    <dgm:pt modelId="{D458C4B3-0C3F-4266-81D1-4B5A01D991F0}" type="sibTrans" cxnId="{68A97F57-A04B-486A-A35F-CBDA3E1F84D4}">
      <dgm:prSet/>
      <dgm:spPr/>
      <dgm:t>
        <a:bodyPr/>
        <a:lstStyle/>
        <a:p>
          <a:endParaRPr lang="tr-TR"/>
        </a:p>
      </dgm:t>
    </dgm:pt>
    <dgm:pt modelId="{7B436FB7-6D58-4626-B3FF-EEE09E89049F}">
      <dgm:prSet/>
      <dgm:spPr/>
      <dgm:t>
        <a:bodyPr/>
        <a:lstStyle/>
        <a:p>
          <a:pPr rtl="0"/>
          <a:r>
            <a:rPr lang="tr-TR" smtClean="0"/>
            <a:t>Ödenek üstü harcama yapılamaz</a:t>
          </a:r>
          <a:endParaRPr lang="tr-TR"/>
        </a:p>
      </dgm:t>
    </dgm:pt>
    <dgm:pt modelId="{28C31942-308E-42CF-AA28-BE3453117FBE}" type="parTrans" cxnId="{DDD51CC4-BED3-48E4-9746-CAF98C150D96}">
      <dgm:prSet/>
      <dgm:spPr/>
      <dgm:t>
        <a:bodyPr/>
        <a:lstStyle/>
        <a:p>
          <a:endParaRPr lang="tr-TR"/>
        </a:p>
      </dgm:t>
    </dgm:pt>
    <dgm:pt modelId="{7630B3DA-BF9C-4134-B618-D6362275D761}" type="sibTrans" cxnId="{DDD51CC4-BED3-48E4-9746-CAF98C150D96}">
      <dgm:prSet/>
      <dgm:spPr/>
      <dgm:t>
        <a:bodyPr/>
        <a:lstStyle/>
        <a:p>
          <a:endParaRPr lang="tr-TR"/>
        </a:p>
      </dgm:t>
    </dgm:pt>
    <dgm:pt modelId="{7F8B585C-839B-488D-9DD3-BC8E222F19CE}">
      <dgm:prSet/>
      <dgm:spPr/>
      <dgm:t>
        <a:bodyPr/>
        <a:lstStyle/>
        <a:p>
          <a:pPr rtl="0"/>
          <a:r>
            <a:rPr lang="tr-TR" smtClean="0"/>
            <a:t>Cari yılda kullanılmayan ödenekler yıl sonunda iptal edilir.</a:t>
          </a:r>
          <a:endParaRPr lang="tr-TR"/>
        </a:p>
      </dgm:t>
    </dgm:pt>
    <dgm:pt modelId="{EA1776AF-986B-42EF-9E1B-B46E50870F16}" type="parTrans" cxnId="{8E2A5207-D995-4719-98C2-BFD795822C22}">
      <dgm:prSet/>
      <dgm:spPr/>
      <dgm:t>
        <a:bodyPr/>
        <a:lstStyle/>
        <a:p>
          <a:endParaRPr lang="tr-TR"/>
        </a:p>
      </dgm:t>
    </dgm:pt>
    <dgm:pt modelId="{341AB182-CD3E-4D86-B321-AB9192496642}" type="sibTrans" cxnId="{8E2A5207-D995-4719-98C2-BFD795822C22}">
      <dgm:prSet/>
      <dgm:spPr/>
      <dgm:t>
        <a:bodyPr/>
        <a:lstStyle/>
        <a:p>
          <a:endParaRPr lang="tr-TR"/>
        </a:p>
      </dgm:t>
    </dgm:pt>
    <dgm:pt modelId="{8910FD46-4DE1-42BF-9591-61A17204440F}" type="pres">
      <dgm:prSet presAssocID="{6C26D9F7-0A88-44C2-B76C-1D3EB46F96BA}" presName="Name0" presStyleCnt="0">
        <dgm:presLayoutVars>
          <dgm:chMax val="7"/>
          <dgm:dir/>
          <dgm:animLvl val="lvl"/>
          <dgm:resizeHandles val="exact"/>
        </dgm:presLayoutVars>
      </dgm:prSet>
      <dgm:spPr/>
      <dgm:t>
        <a:bodyPr/>
        <a:lstStyle/>
        <a:p>
          <a:endParaRPr lang="tr-TR"/>
        </a:p>
      </dgm:t>
    </dgm:pt>
    <dgm:pt modelId="{0672F2A2-C0EE-4967-AB70-C9981C73E75F}" type="pres">
      <dgm:prSet presAssocID="{6A4AC490-C2E8-441E-A7F7-681921BAAF86}" presName="circle1" presStyleLbl="node1" presStyleIdx="0" presStyleCnt="3"/>
      <dgm:spPr/>
    </dgm:pt>
    <dgm:pt modelId="{0E426C18-77F8-4772-8844-53ACD2AEF375}" type="pres">
      <dgm:prSet presAssocID="{6A4AC490-C2E8-441E-A7F7-681921BAAF86}" presName="space" presStyleCnt="0"/>
      <dgm:spPr/>
    </dgm:pt>
    <dgm:pt modelId="{CF57B050-1655-49FF-B9EF-4CE9488EFACB}" type="pres">
      <dgm:prSet presAssocID="{6A4AC490-C2E8-441E-A7F7-681921BAAF86}" presName="rect1" presStyleLbl="alignAcc1" presStyleIdx="0" presStyleCnt="3"/>
      <dgm:spPr/>
      <dgm:t>
        <a:bodyPr/>
        <a:lstStyle/>
        <a:p>
          <a:endParaRPr lang="tr-TR"/>
        </a:p>
      </dgm:t>
    </dgm:pt>
    <dgm:pt modelId="{AF80A380-97A7-4EA3-A1EF-14EE5731B09F}" type="pres">
      <dgm:prSet presAssocID="{7B436FB7-6D58-4626-B3FF-EEE09E89049F}" presName="vertSpace2" presStyleLbl="node1" presStyleIdx="0" presStyleCnt="3"/>
      <dgm:spPr/>
    </dgm:pt>
    <dgm:pt modelId="{1973C8DA-6CD8-418C-B36C-354309537A47}" type="pres">
      <dgm:prSet presAssocID="{7B436FB7-6D58-4626-B3FF-EEE09E89049F}" presName="circle2" presStyleLbl="node1" presStyleIdx="1" presStyleCnt="3"/>
      <dgm:spPr/>
    </dgm:pt>
    <dgm:pt modelId="{C7215E80-EBC9-4D14-9E01-EB35857CD88B}" type="pres">
      <dgm:prSet presAssocID="{7B436FB7-6D58-4626-B3FF-EEE09E89049F}" presName="rect2" presStyleLbl="alignAcc1" presStyleIdx="1" presStyleCnt="3"/>
      <dgm:spPr/>
      <dgm:t>
        <a:bodyPr/>
        <a:lstStyle/>
        <a:p>
          <a:endParaRPr lang="tr-TR"/>
        </a:p>
      </dgm:t>
    </dgm:pt>
    <dgm:pt modelId="{AC93283D-E013-4134-8654-85A1C7FDA426}" type="pres">
      <dgm:prSet presAssocID="{7F8B585C-839B-488D-9DD3-BC8E222F19CE}" presName="vertSpace3" presStyleLbl="node1" presStyleIdx="1" presStyleCnt="3"/>
      <dgm:spPr/>
    </dgm:pt>
    <dgm:pt modelId="{9474FC3B-ACE6-4A46-8116-80732BDD2F3B}" type="pres">
      <dgm:prSet presAssocID="{7F8B585C-839B-488D-9DD3-BC8E222F19CE}" presName="circle3" presStyleLbl="node1" presStyleIdx="2" presStyleCnt="3"/>
      <dgm:spPr/>
    </dgm:pt>
    <dgm:pt modelId="{4C2E6ACD-F2D9-4A62-B01A-E2A4FA825AF0}" type="pres">
      <dgm:prSet presAssocID="{7F8B585C-839B-488D-9DD3-BC8E222F19CE}" presName="rect3" presStyleLbl="alignAcc1" presStyleIdx="2" presStyleCnt="3"/>
      <dgm:spPr/>
      <dgm:t>
        <a:bodyPr/>
        <a:lstStyle/>
        <a:p>
          <a:endParaRPr lang="tr-TR"/>
        </a:p>
      </dgm:t>
    </dgm:pt>
    <dgm:pt modelId="{E9030F96-14AB-45B3-9E03-35CE4AA524C9}" type="pres">
      <dgm:prSet presAssocID="{6A4AC490-C2E8-441E-A7F7-681921BAAF86}" presName="rect1ParTxNoCh" presStyleLbl="alignAcc1" presStyleIdx="2" presStyleCnt="3">
        <dgm:presLayoutVars>
          <dgm:chMax val="1"/>
          <dgm:bulletEnabled val="1"/>
        </dgm:presLayoutVars>
      </dgm:prSet>
      <dgm:spPr/>
      <dgm:t>
        <a:bodyPr/>
        <a:lstStyle/>
        <a:p>
          <a:endParaRPr lang="tr-TR"/>
        </a:p>
      </dgm:t>
    </dgm:pt>
    <dgm:pt modelId="{ED87EC91-C5DA-43E4-B8A9-DDEFFF673EB3}" type="pres">
      <dgm:prSet presAssocID="{7B436FB7-6D58-4626-B3FF-EEE09E89049F}" presName="rect2ParTxNoCh" presStyleLbl="alignAcc1" presStyleIdx="2" presStyleCnt="3">
        <dgm:presLayoutVars>
          <dgm:chMax val="1"/>
          <dgm:bulletEnabled val="1"/>
        </dgm:presLayoutVars>
      </dgm:prSet>
      <dgm:spPr/>
      <dgm:t>
        <a:bodyPr/>
        <a:lstStyle/>
        <a:p>
          <a:endParaRPr lang="tr-TR"/>
        </a:p>
      </dgm:t>
    </dgm:pt>
    <dgm:pt modelId="{903544CE-BC02-44CA-B6E9-62DDA0E49EE3}" type="pres">
      <dgm:prSet presAssocID="{7F8B585C-839B-488D-9DD3-BC8E222F19CE}" presName="rect3ParTxNoCh" presStyleLbl="alignAcc1" presStyleIdx="2" presStyleCnt="3">
        <dgm:presLayoutVars>
          <dgm:chMax val="1"/>
          <dgm:bulletEnabled val="1"/>
        </dgm:presLayoutVars>
      </dgm:prSet>
      <dgm:spPr/>
      <dgm:t>
        <a:bodyPr/>
        <a:lstStyle/>
        <a:p>
          <a:endParaRPr lang="tr-TR"/>
        </a:p>
      </dgm:t>
    </dgm:pt>
  </dgm:ptLst>
  <dgm:cxnLst>
    <dgm:cxn modelId="{3FBB3402-321B-4914-88FD-110F1420D62D}" type="presOf" srcId="{7B436FB7-6D58-4626-B3FF-EEE09E89049F}" destId="{ED87EC91-C5DA-43E4-B8A9-DDEFFF673EB3}" srcOrd="1" destOrd="0" presId="urn:microsoft.com/office/officeart/2005/8/layout/target3"/>
    <dgm:cxn modelId="{18DF3C53-5F67-46BA-A600-508FF73CDE6F}" type="presOf" srcId="{7B436FB7-6D58-4626-B3FF-EEE09E89049F}" destId="{C7215E80-EBC9-4D14-9E01-EB35857CD88B}" srcOrd="0" destOrd="0" presId="urn:microsoft.com/office/officeart/2005/8/layout/target3"/>
    <dgm:cxn modelId="{2B1662FF-E4C6-41D9-93D1-3787877ABCFB}" type="presOf" srcId="{7F8B585C-839B-488D-9DD3-BC8E222F19CE}" destId="{903544CE-BC02-44CA-B6E9-62DDA0E49EE3}" srcOrd="1" destOrd="0" presId="urn:microsoft.com/office/officeart/2005/8/layout/target3"/>
    <dgm:cxn modelId="{68A97F57-A04B-486A-A35F-CBDA3E1F84D4}" srcId="{6C26D9F7-0A88-44C2-B76C-1D3EB46F96BA}" destId="{6A4AC490-C2E8-441E-A7F7-681921BAAF86}" srcOrd="0" destOrd="0" parTransId="{BA1C9C39-B432-4D74-B837-84FEC31096B7}" sibTransId="{D458C4B3-0C3F-4266-81D1-4B5A01D991F0}"/>
    <dgm:cxn modelId="{59BA6A56-4A94-4365-8EE9-22A924B6932C}" type="presOf" srcId="{6A4AC490-C2E8-441E-A7F7-681921BAAF86}" destId="{CF57B050-1655-49FF-B9EF-4CE9488EFACB}" srcOrd="0" destOrd="0" presId="urn:microsoft.com/office/officeart/2005/8/layout/target3"/>
    <dgm:cxn modelId="{5BC08483-76C2-486B-8C8B-7BB989952A18}" type="presOf" srcId="{7F8B585C-839B-488D-9DD3-BC8E222F19CE}" destId="{4C2E6ACD-F2D9-4A62-B01A-E2A4FA825AF0}" srcOrd="0" destOrd="0" presId="urn:microsoft.com/office/officeart/2005/8/layout/target3"/>
    <dgm:cxn modelId="{8E2A5207-D995-4719-98C2-BFD795822C22}" srcId="{6C26D9F7-0A88-44C2-B76C-1D3EB46F96BA}" destId="{7F8B585C-839B-488D-9DD3-BC8E222F19CE}" srcOrd="2" destOrd="0" parTransId="{EA1776AF-986B-42EF-9E1B-B46E50870F16}" sibTransId="{341AB182-CD3E-4D86-B321-AB9192496642}"/>
    <dgm:cxn modelId="{9FDB2EDF-A4B9-45D5-B886-D3F6BA4507AD}" type="presOf" srcId="{6C26D9F7-0A88-44C2-B76C-1D3EB46F96BA}" destId="{8910FD46-4DE1-42BF-9591-61A17204440F}" srcOrd="0" destOrd="0" presId="urn:microsoft.com/office/officeart/2005/8/layout/target3"/>
    <dgm:cxn modelId="{047EBB47-C615-4A44-97FB-914D0312E661}" type="presOf" srcId="{6A4AC490-C2E8-441E-A7F7-681921BAAF86}" destId="{E9030F96-14AB-45B3-9E03-35CE4AA524C9}" srcOrd="1" destOrd="0" presId="urn:microsoft.com/office/officeart/2005/8/layout/target3"/>
    <dgm:cxn modelId="{DDD51CC4-BED3-48E4-9746-CAF98C150D96}" srcId="{6C26D9F7-0A88-44C2-B76C-1D3EB46F96BA}" destId="{7B436FB7-6D58-4626-B3FF-EEE09E89049F}" srcOrd="1" destOrd="0" parTransId="{28C31942-308E-42CF-AA28-BE3453117FBE}" sibTransId="{7630B3DA-BF9C-4134-B618-D6362275D761}"/>
    <dgm:cxn modelId="{DEA9A661-758C-41E1-8E30-3E8106B952F4}" type="presParOf" srcId="{8910FD46-4DE1-42BF-9591-61A17204440F}" destId="{0672F2A2-C0EE-4967-AB70-C9981C73E75F}" srcOrd="0" destOrd="0" presId="urn:microsoft.com/office/officeart/2005/8/layout/target3"/>
    <dgm:cxn modelId="{1C4AC0D0-B231-4891-9D5E-1EA82BB5896E}" type="presParOf" srcId="{8910FD46-4DE1-42BF-9591-61A17204440F}" destId="{0E426C18-77F8-4772-8844-53ACD2AEF375}" srcOrd="1" destOrd="0" presId="urn:microsoft.com/office/officeart/2005/8/layout/target3"/>
    <dgm:cxn modelId="{E033D5C4-969A-47FD-BDEE-5803617D4A91}" type="presParOf" srcId="{8910FD46-4DE1-42BF-9591-61A17204440F}" destId="{CF57B050-1655-49FF-B9EF-4CE9488EFACB}" srcOrd="2" destOrd="0" presId="urn:microsoft.com/office/officeart/2005/8/layout/target3"/>
    <dgm:cxn modelId="{EFACC0E4-BC00-440B-9BBD-7698FB02D3A5}" type="presParOf" srcId="{8910FD46-4DE1-42BF-9591-61A17204440F}" destId="{AF80A380-97A7-4EA3-A1EF-14EE5731B09F}" srcOrd="3" destOrd="0" presId="urn:microsoft.com/office/officeart/2005/8/layout/target3"/>
    <dgm:cxn modelId="{CB024148-9ADE-4A7C-87DD-63A0BB4E6768}" type="presParOf" srcId="{8910FD46-4DE1-42BF-9591-61A17204440F}" destId="{1973C8DA-6CD8-418C-B36C-354309537A47}" srcOrd="4" destOrd="0" presId="urn:microsoft.com/office/officeart/2005/8/layout/target3"/>
    <dgm:cxn modelId="{80696C74-65C3-48AD-8A4A-349D552BC71D}" type="presParOf" srcId="{8910FD46-4DE1-42BF-9591-61A17204440F}" destId="{C7215E80-EBC9-4D14-9E01-EB35857CD88B}" srcOrd="5" destOrd="0" presId="urn:microsoft.com/office/officeart/2005/8/layout/target3"/>
    <dgm:cxn modelId="{4553BE65-3905-4E17-BDC7-205CD815FEC6}" type="presParOf" srcId="{8910FD46-4DE1-42BF-9591-61A17204440F}" destId="{AC93283D-E013-4134-8654-85A1C7FDA426}" srcOrd="6" destOrd="0" presId="urn:microsoft.com/office/officeart/2005/8/layout/target3"/>
    <dgm:cxn modelId="{F8C08662-834D-4C6B-89FA-70E8B79E22AA}" type="presParOf" srcId="{8910FD46-4DE1-42BF-9591-61A17204440F}" destId="{9474FC3B-ACE6-4A46-8116-80732BDD2F3B}" srcOrd="7" destOrd="0" presId="urn:microsoft.com/office/officeart/2005/8/layout/target3"/>
    <dgm:cxn modelId="{5541736B-6964-4966-B51C-929BC75A75BA}" type="presParOf" srcId="{8910FD46-4DE1-42BF-9591-61A17204440F}" destId="{4C2E6ACD-F2D9-4A62-B01A-E2A4FA825AF0}" srcOrd="8" destOrd="0" presId="urn:microsoft.com/office/officeart/2005/8/layout/target3"/>
    <dgm:cxn modelId="{AA8F70CD-41C8-4023-9662-FF7C9CFE0E1B}" type="presParOf" srcId="{8910FD46-4DE1-42BF-9591-61A17204440F}" destId="{E9030F96-14AB-45B3-9E03-35CE4AA524C9}" srcOrd="9" destOrd="0" presId="urn:microsoft.com/office/officeart/2005/8/layout/target3"/>
    <dgm:cxn modelId="{58BFC23A-DEB6-4EAB-9758-6B7832C96916}" type="presParOf" srcId="{8910FD46-4DE1-42BF-9591-61A17204440F}" destId="{ED87EC91-C5DA-43E4-B8A9-DDEFFF673EB3}" srcOrd="10" destOrd="0" presId="urn:microsoft.com/office/officeart/2005/8/layout/target3"/>
    <dgm:cxn modelId="{80608EA3-E0E1-4051-A589-50E5C87C9019}" type="presParOf" srcId="{8910FD46-4DE1-42BF-9591-61A17204440F}" destId="{903544CE-BC02-44CA-B6E9-62DDA0E49EE3}"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AFD2CA-AC78-4320-ACEC-44E6FBAC35D0}" type="doc">
      <dgm:prSet loTypeId="urn:microsoft.com/office/officeart/2005/8/layout/vProcess5" loCatId="process" qsTypeId="urn:microsoft.com/office/officeart/2005/8/quickstyle/3d4" qsCatId="3D" csTypeId="urn:microsoft.com/office/officeart/2005/8/colors/accent4_1" csCatId="accent4" phldr="1"/>
      <dgm:spPr/>
      <dgm:t>
        <a:bodyPr/>
        <a:lstStyle/>
        <a:p>
          <a:endParaRPr lang="tr-TR"/>
        </a:p>
      </dgm:t>
    </dgm:pt>
    <dgm:pt modelId="{9302E1BA-F4B0-4E35-8C81-675164D149BC}">
      <dgm:prSet/>
      <dgm:spPr/>
      <dgm:t>
        <a:bodyPr/>
        <a:lstStyle/>
        <a:p>
          <a:pPr rtl="0"/>
          <a:r>
            <a:rPr kumimoji="1" lang="tr-TR" sz="2000" smtClean="0"/>
            <a:t>Kamu görevlilerinin ;</a:t>
          </a:r>
          <a:endParaRPr lang="tr-TR" sz="2000"/>
        </a:p>
      </dgm:t>
    </dgm:pt>
    <dgm:pt modelId="{6E5FB186-68CF-4288-A56B-BFE4E6A07D44}" type="parTrans" cxnId="{0B3C3E90-1D6F-4358-B36B-6DB5A53B98B1}">
      <dgm:prSet/>
      <dgm:spPr/>
      <dgm:t>
        <a:bodyPr/>
        <a:lstStyle/>
        <a:p>
          <a:endParaRPr lang="tr-TR"/>
        </a:p>
      </dgm:t>
    </dgm:pt>
    <dgm:pt modelId="{44F7CD66-0A08-4F34-85E9-3735CADCC8DC}" type="sibTrans" cxnId="{0B3C3E90-1D6F-4358-B36B-6DB5A53B98B1}">
      <dgm:prSet/>
      <dgm:spPr/>
      <dgm:t>
        <a:bodyPr/>
        <a:lstStyle/>
        <a:p>
          <a:endParaRPr lang="tr-TR"/>
        </a:p>
      </dgm:t>
    </dgm:pt>
    <dgm:pt modelId="{39373AEE-D3FE-434C-9557-CD0E803AB404}">
      <dgm:prSet custT="1"/>
      <dgm:spPr/>
      <dgm:t>
        <a:bodyPr/>
        <a:lstStyle/>
        <a:p>
          <a:pPr rtl="0"/>
          <a:r>
            <a:rPr kumimoji="1" lang="tr-TR" sz="2000" dirty="0" smtClean="0"/>
            <a:t>Kasıt, </a:t>
          </a:r>
          <a:endParaRPr lang="tr-TR" sz="2000" dirty="0"/>
        </a:p>
      </dgm:t>
    </dgm:pt>
    <dgm:pt modelId="{AAC409E0-D06A-46EA-B44F-411D4C3BBB85}" type="parTrans" cxnId="{41A4F9A8-FD6A-4330-8C43-E5A92A9C7288}">
      <dgm:prSet/>
      <dgm:spPr/>
      <dgm:t>
        <a:bodyPr/>
        <a:lstStyle/>
        <a:p>
          <a:endParaRPr lang="tr-TR"/>
        </a:p>
      </dgm:t>
    </dgm:pt>
    <dgm:pt modelId="{005751A9-0BE9-4938-916B-408A3E2D9578}" type="sibTrans" cxnId="{41A4F9A8-FD6A-4330-8C43-E5A92A9C7288}">
      <dgm:prSet/>
      <dgm:spPr/>
      <dgm:t>
        <a:bodyPr/>
        <a:lstStyle/>
        <a:p>
          <a:endParaRPr lang="tr-TR"/>
        </a:p>
      </dgm:t>
    </dgm:pt>
    <dgm:pt modelId="{D7198665-9DBB-4D05-876C-F00BFA49392F}">
      <dgm:prSet custT="1"/>
      <dgm:spPr/>
      <dgm:t>
        <a:bodyPr/>
        <a:lstStyle/>
        <a:p>
          <a:pPr rtl="0"/>
          <a:r>
            <a:rPr kumimoji="1" lang="tr-TR" sz="2000" dirty="0" smtClean="0"/>
            <a:t>Kusur veya </a:t>
          </a:r>
          <a:endParaRPr lang="tr-TR" sz="2000" dirty="0"/>
        </a:p>
      </dgm:t>
    </dgm:pt>
    <dgm:pt modelId="{16CF3237-4B08-4EAC-B5EB-4B7FE390455F}" type="parTrans" cxnId="{62455237-353C-4404-99D8-B966AEE88280}">
      <dgm:prSet/>
      <dgm:spPr/>
      <dgm:t>
        <a:bodyPr/>
        <a:lstStyle/>
        <a:p>
          <a:endParaRPr lang="tr-TR"/>
        </a:p>
      </dgm:t>
    </dgm:pt>
    <dgm:pt modelId="{06A416DC-0A2B-4A18-9D67-E5BC9D2DC3B8}" type="sibTrans" cxnId="{62455237-353C-4404-99D8-B966AEE88280}">
      <dgm:prSet/>
      <dgm:spPr/>
      <dgm:t>
        <a:bodyPr/>
        <a:lstStyle/>
        <a:p>
          <a:endParaRPr lang="tr-TR"/>
        </a:p>
      </dgm:t>
    </dgm:pt>
    <dgm:pt modelId="{6017114B-D037-4508-8F59-8E0402FE510D}">
      <dgm:prSet custT="1"/>
      <dgm:spPr/>
      <dgm:t>
        <a:bodyPr/>
        <a:lstStyle/>
        <a:p>
          <a:pPr rtl="0"/>
          <a:r>
            <a:rPr kumimoji="1" lang="tr-TR" sz="2000" dirty="0" smtClean="0"/>
            <a:t>İhmallerinden </a:t>
          </a:r>
          <a:endParaRPr lang="tr-TR" sz="2000" dirty="0"/>
        </a:p>
      </dgm:t>
    </dgm:pt>
    <dgm:pt modelId="{B255558F-9C61-4347-B09B-72590B4C5F6D}" type="parTrans" cxnId="{194E23DE-6E06-4CF0-B9AB-A4C4522DA781}">
      <dgm:prSet/>
      <dgm:spPr/>
      <dgm:t>
        <a:bodyPr/>
        <a:lstStyle/>
        <a:p>
          <a:endParaRPr lang="tr-TR"/>
        </a:p>
      </dgm:t>
    </dgm:pt>
    <dgm:pt modelId="{32E99540-D0FB-475B-B7E0-16EE35499ECD}" type="sibTrans" cxnId="{194E23DE-6E06-4CF0-B9AB-A4C4522DA781}">
      <dgm:prSet/>
      <dgm:spPr/>
      <dgm:t>
        <a:bodyPr/>
        <a:lstStyle/>
        <a:p>
          <a:endParaRPr lang="tr-TR"/>
        </a:p>
      </dgm:t>
    </dgm:pt>
    <dgm:pt modelId="{083C69A5-CCDB-45C6-8BA7-C50C5DCE831B}">
      <dgm:prSet custT="1"/>
      <dgm:spPr/>
      <dgm:t>
        <a:bodyPr/>
        <a:lstStyle/>
        <a:p>
          <a:pPr rtl="0"/>
          <a:r>
            <a:rPr kumimoji="1" lang="tr-TR" sz="2400" dirty="0" smtClean="0"/>
            <a:t>Kaynaklanan mevzuata aykırı karar, işlem veya eylemleri sonucunda </a:t>
          </a:r>
          <a:endParaRPr lang="tr-TR" sz="2400" dirty="0"/>
        </a:p>
      </dgm:t>
    </dgm:pt>
    <dgm:pt modelId="{C7C81C35-12CA-496E-83DA-F2685122EC43}" type="parTrans" cxnId="{C88CAE52-3202-4ABC-9B21-99982AF2FC80}">
      <dgm:prSet/>
      <dgm:spPr/>
      <dgm:t>
        <a:bodyPr/>
        <a:lstStyle/>
        <a:p>
          <a:endParaRPr lang="tr-TR"/>
        </a:p>
      </dgm:t>
    </dgm:pt>
    <dgm:pt modelId="{5D8AAB10-87AA-460D-9633-F7DE931D11BA}" type="sibTrans" cxnId="{C88CAE52-3202-4ABC-9B21-99982AF2FC80}">
      <dgm:prSet/>
      <dgm:spPr/>
      <dgm:t>
        <a:bodyPr/>
        <a:lstStyle/>
        <a:p>
          <a:endParaRPr lang="tr-TR"/>
        </a:p>
      </dgm:t>
    </dgm:pt>
    <dgm:pt modelId="{9D789541-EDBA-4872-AF13-7A7966876218}">
      <dgm:prSet custT="1"/>
      <dgm:spPr/>
      <dgm:t>
        <a:bodyPr/>
        <a:lstStyle/>
        <a:p>
          <a:pPr rtl="0"/>
          <a:r>
            <a:rPr kumimoji="1" lang="tr-TR" sz="2800" dirty="0" smtClean="0"/>
            <a:t>Kamu kaynağında artışa engel veya eksilmeye neden olunmasıdır</a:t>
          </a:r>
          <a:endParaRPr lang="tr-TR" sz="2800" dirty="0"/>
        </a:p>
      </dgm:t>
    </dgm:pt>
    <dgm:pt modelId="{121ABB16-1605-404D-A774-6C998A98156C}" type="parTrans" cxnId="{66129959-6869-4E40-BD89-BA9ABC697787}">
      <dgm:prSet/>
      <dgm:spPr/>
      <dgm:t>
        <a:bodyPr/>
        <a:lstStyle/>
        <a:p>
          <a:endParaRPr lang="tr-TR"/>
        </a:p>
      </dgm:t>
    </dgm:pt>
    <dgm:pt modelId="{1766DCA1-225C-4A8E-88E1-449A700ACBDC}" type="sibTrans" cxnId="{66129959-6869-4E40-BD89-BA9ABC697787}">
      <dgm:prSet/>
      <dgm:spPr/>
      <dgm:t>
        <a:bodyPr/>
        <a:lstStyle/>
        <a:p>
          <a:endParaRPr lang="tr-TR"/>
        </a:p>
      </dgm:t>
    </dgm:pt>
    <dgm:pt modelId="{4706CED3-F2B7-45F8-99F0-57689DC54826}" type="pres">
      <dgm:prSet presAssocID="{8BAFD2CA-AC78-4320-ACEC-44E6FBAC35D0}" presName="outerComposite" presStyleCnt="0">
        <dgm:presLayoutVars>
          <dgm:chMax val="5"/>
          <dgm:dir/>
          <dgm:resizeHandles val="exact"/>
        </dgm:presLayoutVars>
      </dgm:prSet>
      <dgm:spPr/>
      <dgm:t>
        <a:bodyPr/>
        <a:lstStyle/>
        <a:p>
          <a:endParaRPr lang="tr-TR"/>
        </a:p>
      </dgm:t>
    </dgm:pt>
    <dgm:pt modelId="{68BDE6C5-3583-4518-BAD8-AE2A1C7846AE}" type="pres">
      <dgm:prSet presAssocID="{8BAFD2CA-AC78-4320-ACEC-44E6FBAC35D0}" presName="dummyMaxCanvas" presStyleCnt="0">
        <dgm:presLayoutVars/>
      </dgm:prSet>
      <dgm:spPr/>
    </dgm:pt>
    <dgm:pt modelId="{F390E57A-0BAA-47F5-AE12-E72F320185DD}" type="pres">
      <dgm:prSet presAssocID="{8BAFD2CA-AC78-4320-ACEC-44E6FBAC35D0}" presName="ThreeNodes_1" presStyleLbl="node1" presStyleIdx="0" presStyleCnt="3">
        <dgm:presLayoutVars>
          <dgm:bulletEnabled val="1"/>
        </dgm:presLayoutVars>
      </dgm:prSet>
      <dgm:spPr/>
      <dgm:t>
        <a:bodyPr/>
        <a:lstStyle/>
        <a:p>
          <a:endParaRPr lang="tr-TR"/>
        </a:p>
      </dgm:t>
    </dgm:pt>
    <dgm:pt modelId="{7E1F54D2-6BEA-4DD2-9A58-0F1443000522}" type="pres">
      <dgm:prSet presAssocID="{8BAFD2CA-AC78-4320-ACEC-44E6FBAC35D0}" presName="ThreeNodes_2" presStyleLbl="node1" presStyleIdx="1" presStyleCnt="3">
        <dgm:presLayoutVars>
          <dgm:bulletEnabled val="1"/>
        </dgm:presLayoutVars>
      </dgm:prSet>
      <dgm:spPr/>
      <dgm:t>
        <a:bodyPr/>
        <a:lstStyle/>
        <a:p>
          <a:endParaRPr lang="tr-TR"/>
        </a:p>
      </dgm:t>
    </dgm:pt>
    <dgm:pt modelId="{C8118C3E-6FE5-4F8F-A821-58B44536F22A}" type="pres">
      <dgm:prSet presAssocID="{8BAFD2CA-AC78-4320-ACEC-44E6FBAC35D0}" presName="ThreeNodes_3" presStyleLbl="node1" presStyleIdx="2" presStyleCnt="3">
        <dgm:presLayoutVars>
          <dgm:bulletEnabled val="1"/>
        </dgm:presLayoutVars>
      </dgm:prSet>
      <dgm:spPr/>
      <dgm:t>
        <a:bodyPr/>
        <a:lstStyle/>
        <a:p>
          <a:endParaRPr lang="tr-TR"/>
        </a:p>
      </dgm:t>
    </dgm:pt>
    <dgm:pt modelId="{01DE47C0-D5C9-47E4-AD80-CEEA2513FB61}" type="pres">
      <dgm:prSet presAssocID="{8BAFD2CA-AC78-4320-ACEC-44E6FBAC35D0}" presName="ThreeConn_1-2" presStyleLbl="fgAccFollowNode1" presStyleIdx="0" presStyleCnt="2">
        <dgm:presLayoutVars>
          <dgm:bulletEnabled val="1"/>
        </dgm:presLayoutVars>
      </dgm:prSet>
      <dgm:spPr/>
      <dgm:t>
        <a:bodyPr/>
        <a:lstStyle/>
        <a:p>
          <a:endParaRPr lang="tr-TR"/>
        </a:p>
      </dgm:t>
    </dgm:pt>
    <dgm:pt modelId="{2E71E724-58CD-4E4A-91BF-95C165DF1C32}" type="pres">
      <dgm:prSet presAssocID="{8BAFD2CA-AC78-4320-ACEC-44E6FBAC35D0}" presName="ThreeConn_2-3" presStyleLbl="fgAccFollowNode1" presStyleIdx="1" presStyleCnt="2">
        <dgm:presLayoutVars>
          <dgm:bulletEnabled val="1"/>
        </dgm:presLayoutVars>
      </dgm:prSet>
      <dgm:spPr/>
      <dgm:t>
        <a:bodyPr/>
        <a:lstStyle/>
        <a:p>
          <a:endParaRPr lang="tr-TR"/>
        </a:p>
      </dgm:t>
    </dgm:pt>
    <dgm:pt modelId="{B4E97650-EE70-4786-89C3-AE5497F2A3DF}" type="pres">
      <dgm:prSet presAssocID="{8BAFD2CA-AC78-4320-ACEC-44E6FBAC35D0}" presName="ThreeNodes_1_text" presStyleLbl="node1" presStyleIdx="2" presStyleCnt="3">
        <dgm:presLayoutVars>
          <dgm:bulletEnabled val="1"/>
        </dgm:presLayoutVars>
      </dgm:prSet>
      <dgm:spPr/>
      <dgm:t>
        <a:bodyPr/>
        <a:lstStyle/>
        <a:p>
          <a:endParaRPr lang="tr-TR"/>
        </a:p>
      </dgm:t>
    </dgm:pt>
    <dgm:pt modelId="{88A26583-2E5C-47EC-A6E9-C253B7CC3121}" type="pres">
      <dgm:prSet presAssocID="{8BAFD2CA-AC78-4320-ACEC-44E6FBAC35D0}" presName="ThreeNodes_2_text" presStyleLbl="node1" presStyleIdx="2" presStyleCnt="3">
        <dgm:presLayoutVars>
          <dgm:bulletEnabled val="1"/>
        </dgm:presLayoutVars>
      </dgm:prSet>
      <dgm:spPr/>
      <dgm:t>
        <a:bodyPr/>
        <a:lstStyle/>
        <a:p>
          <a:endParaRPr lang="tr-TR"/>
        </a:p>
      </dgm:t>
    </dgm:pt>
    <dgm:pt modelId="{1AD7471E-4682-442F-B782-3A9C41508158}" type="pres">
      <dgm:prSet presAssocID="{8BAFD2CA-AC78-4320-ACEC-44E6FBAC35D0}" presName="ThreeNodes_3_text" presStyleLbl="node1" presStyleIdx="2" presStyleCnt="3">
        <dgm:presLayoutVars>
          <dgm:bulletEnabled val="1"/>
        </dgm:presLayoutVars>
      </dgm:prSet>
      <dgm:spPr/>
      <dgm:t>
        <a:bodyPr/>
        <a:lstStyle/>
        <a:p>
          <a:endParaRPr lang="tr-TR"/>
        </a:p>
      </dgm:t>
    </dgm:pt>
  </dgm:ptLst>
  <dgm:cxnLst>
    <dgm:cxn modelId="{0B3C3E90-1D6F-4358-B36B-6DB5A53B98B1}" srcId="{8BAFD2CA-AC78-4320-ACEC-44E6FBAC35D0}" destId="{9302E1BA-F4B0-4E35-8C81-675164D149BC}" srcOrd="0" destOrd="0" parTransId="{6E5FB186-68CF-4288-A56B-BFE4E6A07D44}" sibTransId="{44F7CD66-0A08-4F34-85E9-3735CADCC8DC}"/>
    <dgm:cxn modelId="{99B49115-46F4-4727-966E-F296EA5F2F88}" type="presOf" srcId="{9D789541-EDBA-4872-AF13-7A7966876218}" destId="{1AD7471E-4682-442F-B782-3A9C41508158}" srcOrd="1" destOrd="0" presId="urn:microsoft.com/office/officeart/2005/8/layout/vProcess5"/>
    <dgm:cxn modelId="{194E23DE-6E06-4CF0-B9AB-A4C4522DA781}" srcId="{9302E1BA-F4B0-4E35-8C81-675164D149BC}" destId="{6017114B-D037-4508-8F59-8E0402FE510D}" srcOrd="2" destOrd="0" parTransId="{B255558F-9C61-4347-B09B-72590B4C5F6D}" sibTransId="{32E99540-D0FB-475B-B7E0-16EE35499ECD}"/>
    <dgm:cxn modelId="{EBDDF06B-EFC7-4F64-9DDD-B9F5E5804144}" type="presOf" srcId="{6017114B-D037-4508-8F59-8E0402FE510D}" destId="{F390E57A-0BAA-47F5-AE12-E72F320185DD}" srcOrd="0" destOrd="3" presId="urn:microsoft.com/office/officeart/2005/8/layout/vProcess5"/>
    <dgm:cxn modelId="{10157474-B918-4658-8AB1-91200801CEB6}" type="presOf" srcId="{6017114B-D037-4508-8F59-8E0402FE510D}" destId="{B4E97650-EE70-4786-89C3-AE5497F2A3DF}" srcOrd="1" destOrd="3" presId="urn:microsoft.com/office/officeart/2005/8/layout/vProcess5"/>
    <dgm:cxn modelId="{3B6519D9-0630-4774-9B24-D6B24755EBD1}" type="presOf" srcId="{5D8AAB10-87AA-460D-9633-F7DE931D11BA}" destId="{2E71E724-58CD-4E4A-91BF-95C165DF1C32}" srcOrd="0" destOrd="0" presId="urn:microsoft.com/office/officeart/2005/8/layout/vProcess5"/>
    <dgm:cxn modelId="{7DA7F264-7F7E-460C-87F0-7D3D7B525EA8}" type="presOf" srcId="{39373AEE-D3FE-434C-9557-CD0E803AB404}" destId="{B4E97650-EE70-4786-89C3-AE5497F2A3DF}" srcOrd="1" destOrd="1" presId="urn:microsoft.com/office/officeart/2005/8/layout/vProcess5"/>
    <dgm:cxn modelId="{1ED4C799-0CDA-4044-A652-4AAA9716123D}" type="presOf" srcId="{D7198665-9DBB-4D05-876C-F00BFA49392F}" destId="{F390E57A-0BAA-47F5-AE12-E72F320185DD}" srcOrd="0" destOrd="2" presId="urn:microsoft.com/office/officeart/2005/8/layout/vProcess5"/>
    <dgm:cxn modelId="{6EC2796B-F0DA-47B0-95D2-6D636AD1B67F}" type="presOf" srcId="{083C69A5-CCDB-45C6-8BA7-C50C5DCE831B}" destId="{7E1F54D2-6BEA-4DD2-9A58-0F1443000522}" srcOrd="0" destOrd="0" presId="urn:microsoft.com/office/officeart/2005/8/layout/vProcess5"/>
    <dgm:cxn modelId="{0F05D5F5-1AA4-4919-BEBC-E5B906E7E45E}" type="presOf" srcId="{9302E1BA-F4B0-4E35-8C81-675164D149BC}" destId="{B4E97650-EE70-4786-89C3-AE5497F2A3DF}" srcOrd="1" destOrd="0" presId="urn:microsoft.com/office/officeart/2005/8/layout/vProcess5"/>
    <dgm:cxn modelId="{80622959-C19D-47B2-A02B-18F87AEE0288}" type="presOf" srcId="{39373AEE-D3FE-434C-9557-CD0E803AB404}" destId="{F390E57A-0BAA-47F5-AE12-E72F320185DD}" srcOrd="0" destOrd="1" presId="urn:microsoft.com/office/officeart/2005/8/layout/vProcess5"/>
    <dgm:cxn modelId="{41A4F9A8-FD6A-4330-8C43-E5A92A9C7288}" srcId="{9302E1BA-F4B0-4E35-8C81-675164D149BC}" destId="{39373AEE-D3FE-434C-9557-CD0E803AB404}" srcOrd="0" destOrd="0" parTransId="{AAC409E0-D06A-46EA-B44F-411D4C3BBB85}" sibTransId="{005751A9-0BE9-4938-916B-408A3E2D9578}"/>
    <dgm:cxn modelId="{B644B697-FED2-4353-9B49-055AE4AF7794}" type="presOf" srcId="{9D789541-EDBA-4872-AF13-7A7966876218}" destId="{C8118C3E-6FE5-4F8F-A821-58B44536F22A}" srcOrd="0" destOrd="0" presId="urn:microsoft.com/office/officeart/2005/8/layout/vProcess5"/>
    <dgm:cxn modelId="{C88CAE52-3202-4ABC-9B21-99982AF2FC80}" srcId="{8BAFD2CA-AC78-4320-ACEC-44E6FBAC35D0}" destId="{083C69A5-CCDB-45C6-8BA7-C50C5DCE831B}" srcOrd="1" destOrd="0" parTransId="{C7C81C35-12CA-496E-83DA-F2685122EC43}" sibTransId="{5D8AAB10-87AA-460D-9633-F7DE931D11BA}"/>
    <dgm:cxn modelId="{66129959-6869-4E40-BD89-BA9ABC697787}" srcId="{8BAFD2CA-AC78-4320-ACEC-44E6FBAC35D0}" destId="{9D789541-EDBA-4872-AF13-7A7966876218}" srcOrd="2" destOrd="0" parTransId="{121ABB16-1605-404D-A774-6C998A98156C}" sibTransId="{1766DCA1-225C-4A8E-88E1-449A700ACBDC}"/>
    <dgm:cxn modelId="{62455237-353C-4404-99D8-B966AEE88280}" srcId="{9302E1BA-F4B0-4E35-8C81-675164D149BC}" destId="{D7198665-9DBB-4D05-876C-F00BFA49392F}" srcOrd="1" destOrd="0" parTransId="{16CF3237-4B08-4EAC-B5EB-4B7FE390455F}" sibTransId="{06A416DC-0A2B-4A18-9D67-E5BC9D2DC3B8}"/>
    <dgm:cxn modelId="{7EA61F5A-17C4-464D-9DEA-7A22303C87E3}" type="presOf" srcId="{083C69A5-CCDB-45C6-8BA7-C50C5DCE831B}" destId="{88A26583-2E5C-47EC-A6E9-C253B7CC3121}" srcOrd="1" destOrd="0" presId="urn:microsoft.com/office/officeart/2005/8/layout/vProcess5"/>
    <dgm:cxn modelId="{F662C1BA-D3C1-4835-BC22-F382EBAC615C}" type="presOf" srcId="{9302E1BA-F4B0-4E35-8C81-675164D149BC}" destId="{F390E57A-0BAA-47F5-AE12-E72F320185DD}" srcOrd="0" destOrd="0" presId="urn:microsoft.com/office/officeart/2005/8/layout/vProcess5"/>
    <dgm:cxn modelId="{9935AB0F-10A8-4599-8A07-0DF6D008F734}" type="presOf" srcId="{44F7CD66-0A08-4F34-85E9-3735CADCC8DC}" destId="{01DE47C0-D5C9-47E4-AD80-CEEA2513FB61}" srcOrd="0" destOrd="0" presId="urn:microsoft.com/office/officeart/2005/8/layout/vProcess5"/>
    <dgm:cxn modelId="{98F23BBE-02C4-4968-8666-D31DF5BAC6FA}" type="presOf" srcId="{D7198665-9DBB-4D05-876C-F00BFA49392F}" destId="{B4E97650-EE70-4786-89C3-AE5497F2A3DF}" srcOrd="1" destOrd="2" presId="urn:microsoft.com/office/officeart/2005/8/layout/vProcess5"/>
    <dgm:cxn modelId="{398CB7AE-61AF-4D8A-B85C-1D93C8892904}" type="presOf" srcId="{8BAFD2CA-AC78-4320-ACEC-44E6FBAC35D0}" destId="{4706CED3-F2B7-45F8-99F0-57689DC54826}" srcOrd="0" destOrd="0" presId="urn:microsoft.com/office/officeart/2005/8/layout/vProcess5"/>
    <dgm:cxn modelId="{DBC38F66-6320-4D04-8D0D-636FCE1C96DE}" type="presParOf" srcId="{4706CED3-F2B7-45F8-99F0-57689DC54826}" destId="{68BDE6C5-3583-4518-BAD8-AE2A1C7846AE}" srcOrd="0" destOrd="0" presId="urn:microsoft.com/office/officeart/2005/8/layout/vProcess5"/>
    <dgm:cxn modelId="{C3EBF2A6-6D5A-4FB0-9DD3-647185BA2D08}" type="presParOf" srcId="{4706CED3-F2B7-45F8-99F0-57689DC54826}" destId="{F390E57A-0BAA-47F5-AE12-E72F320185DD}" srcOrd="1" destOrd="0" presId="urn:microsoft.com/office/officeart/2005/8/layout/vProcess5"/>
    <dgm:cxn modelId="{466484F5-EE2B-45E7-BEE6-75EBBD087F19}" type="presParOf" srcId="{4706CED3-F2B7-45F8-99F0-57689DC54826}" destId="{7E1F54D2-6BEA-4DD2-9A58-0F1443000522}" srcOrd="2" destOrd="0" presId="urn:microsoft.com/office/officeart/2005/8/layout/vProcess5"/>
    <dgm:cxn modelId="{A66F0C07-AD89-4E1F-8F57-E205F1AA051D}" type="presParOf" srcId="{4706CED3-F2B7-45F8-99F0-57689DC54826}" destId="{C8118C3E-6FE5-4F8F-A821-58B44536F22A}" srcOrd="3" destOrd="0" presId="urn:microsoft.com/office/officeart/2005/8/layout/vProcess5"/>
    <dgm:cxn modelId="{E0B91EA1-107B-4931-8796-6D4D23BA705C}" type="presParOf" srcId="{4706CED3-F2B7-45F8-99F0-57689DC54826}" destId="{01DE47C0-D5C9-47E4-AD80-CEEA2513FB61}" srcOrd="4" destOrd="0" presId="urn:microsoft.com/office/officeart/2005/8/layout/vProcess5"/>
    <dgm:cxn modelId="{C467E18C-88F0-4DE7-96FE-6BFFB078EB39}" type="presParOf" srcId="{4706CED3-F2B7-45F8-99F0-57689DC54826}" destId="{2E71E724-58CD-4E4A-91BF-95C165DF1C32}" srcOrd="5" destOrd="0" presId="urn:microsoft.com/office/officeart/2005/8/layout/vProcess5"/>
    <dgm:cxn modelId="{763D37CF-8F15-4B68-B42C-D34108134263}" type="presParOf" srcId="{4706CED3-F2B7-45F8-99F0-57689DC54826}" destId="{B4E97650-EE70-4786-89C3-AE5497F2A3DF}" srcOrd="6" destOrd="0" presId="urn:microsoft.com/office/officeart/2005/8/layout/vProcess5"/>
    <dgm:cxn modelId="{3DABA798-4215-4E50-9615-A8F7727E6749}" type="presParOf" srcId="{4706CED3-F2B7-45F8-99F0-57689DC54826}" destId="{88A26583-2E5C-47EC-A6E9-C253B7CC3121}" srcOrd="7" destOrd="0" presId="urn:microsoft.com/office/officeart/2005/8/layout/vProcess5"/>
    <dgm:cxn modelId="{F9510E26-6547-480C-9AF7-C41C43E63A40}" type="presParOf" srcId="{4706CED3-F2B7-45F8-99F0-57689DC54826}" destId="{1AD7471E-4682-442F-B782-3A9C4150815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1E457E-7310-4192-B86F-843456657E6A}" type="doc">
      <dgm:prSet loTypeId="urn:microsoft.com/office/officeart/2005/8/layout/venn3" loCatId="relationship" qsTypeId="urn:microsoft.com/office/officeart/2005/8/quickstyle/3d3" qsCatId="3D" csTypeId="urn:microsoft.com/office/officeart/2005/8/colors/accent2_5" csCatId="accent2"/>
      <dgm:spPr/>
      <dgm:t>
        <a:bodyPr/>
        <a:lstStyle/>
        <a:p>
          <a:endParaRPr lang="tr-TR"/>
        </a:p>
      </dgm:t>
    </dgm:pt>
    <dgm:pt modelId="{7F5C6526-44E4-4162-81C2-1EDCD1423C96}">
      <dgm:prSet/>
      <dgm:spPr/>
      <dgm:t>
        <a:bodyPr/>
        <a:lstStyle/>
        <a:p>
          <a:pPr rtl="0"/>
          <a:r>
            <a:rPr lang="tr-TR" smtClean="0"/>
            <a:t>Kontrol, denetim veya inceleme,</a:t>
          </a:r>
          <a:endParaRPr lang="tr-TR"/>
        </a:p>
      </dgm:t>
    </dgm:pt>
    <dgm:pt modelId="{AEB56E9D-1B95-4332-9350-E90CAF0987B8}" type="parTrans" cxnId="{91E27336-A697-4660-AFCC-235C1B864B5D}">
      <dgm:prSet/>
      <dgm:spPr/>
      <dgm:t>
        <a:bodyPr/>
        <a:lstStyle/>
        <a:p>
          <a:endParaRPr lang="tr-TR"/>
        </a:p>
      </dgm:t>
    </dgm:pt>
    <dgm:pt modelId="{A6971E46-0AEB-4896-A48B-3CAF0A5B9C4A}" type="sibTrans" cxnId="{91E27336-A697-4660-AFCC-235C1B864B5D}">
      <dgm:prSet/>
      <dgm:spPr/>
      <dgm:t>
        <a:bodyPr/>
        <a:lstStyle/>
        <a:p>
          <a:endParaRPr lang="tr-TR"/>
        </a:p>
      </dgm:t>
    </dgm:pt>
    <dgm:pt modelId="{41F28C43-4A23-47CD-B9AC-75E059114A98}">
      <dgm:prSet/>
      <dgm:spPr/>
      <dgm:t>
        <a:bodyPr/>
        <a:lstStyle/>
        <a:p>
          <a:pPr rtl="0"/>
          <a:r>
            <a:rPr lang="tr-TR" smtClean="0"/>
            <a:t>Sayıştayca kesin hükme bağlama, </a:t>
          </a:r>
          <a:endParaRPr lang="tr-TR"/>
        </a:p>
      </dgm:t>
    </dgm:pt>
    <dgm:pt modelId="{7EBB7171-2323-44DE-9F2D-DB1FA8EE69BB}" type="parTrans" cxnId="{E1DB05AC-4098-450D-BEB6-11B63EA55BAC}">
      <dgm:prSet/>
      <dgm:spPr/>
      <dgm:t>
        <a:bodyPr/>
        <a:lstStyle/>
        <a:p>
          <a:endParaRPr lang="tr-TR"/>
        </a:p>
      </dgm:t>
    </dgm:pt>
    <dgm:pt modelId="{134A5A77-D06C-4F42-A4A4-24A342EAACCC}" type="sibTrans" cxnId="{E1DB05AC-4098-450D-BEB6-11B63EA55BAC}">
      <dgm:prSet/>
      <dgm:spPr/>
      <dgm:t>
        <a:bodyPr/>
        <a:lstStyle/>
        <a:p>
          <a:endParaRPr lang="tr-TR"/>
        </a:p>
      </dgm:t>
    </dgm:pt>
    <dgm:pt modelId="{B73CD717-F55A-4F89-99E3-3239DC6DEFAA}">
      <dgm:prSet/>
      <dgm:spPr/>
      <dgm:t>
        <a:bodyPr/>
        <a:lstStyle/>
        <a:p>
          <a:pPr rtl="0"/>
          <a:r>
            <a:rPr lang="tr-TR" smtClean="0"/>
            <a:t>Adlî, idarî veya askerî yargılama,</a:t>
          </a:r>
          <a:endParaRPr lang="tr-TR"/>
        </a:p>
      </dgm:t>
    </dgm:pt>
    <dgm:pt modelId="{568F886C-6CAB-43DB-AFEC-22A73762A3ED}" type="parTrans" cxnId="{6D81067A-0203-4E14-8756-FA5EDCD4ADC2}">
      <dgm:prSet/>
      <dgm:spPr/>
      <dgm:t>
        <a:bodyPr/>
        <a:lstStyle/>
        <a:p>
          <a:endParaRPr lang="tr-TR"/>
        </a:p>
      </dgm:t>
    </dgm:pt>
    <dgm:pt modelId="{2ABA7215-FB9B-4924-ACBA-FB19058789F0}" type="sibTrans" cxnId="{6D81067A-0203-4E14-8756-FA5EDCD4ADC2}">
      <dgm:prSet/>
      <dgm:spPr/>
      <dgm:t>
        <a:bodyPr/>
        <a:lstStyle/>
        <a:p>
          <a:endParaRPr lang="tr-TR"/>
        </a:p>
      </dgm:t>
    </dgm:pt>
    <dgm:pt modelId="{11495E2B-658E-4C32-9B67-460BA961E3E2}">
      <dgm:prSet/>
      <dgm:spPr/>
      <dgm:t>
        <a:bodyPr/>
        <a:lstStyle/>
        <a:p>
          <a:pPr rtl="0"/>
          <a:r>
            <a:rPr lang="tr-TR" smtClean="0"/>
            <a:t>sonucunda tespit edilir.</a:t>
          </a:r>
          <a:endParaRPr lang="tr-TR"/>
        </a:p>
      </dgm:t>
    </dgm:pt>
    <dgm:pt modelId="{0921D733-CB5E-4963-9A85-E860CABD603E}" type="parTrans" cxnId="{3CD863BB-9C46-417C-985D-4878EBD0EAA2}">
      <dgm:prSet/>
      <dgm:spPr/>
      <dgm:t>
        <a:bodyPr/>
        <a:lstStyle/>
        <a:p>
          <a:endParaRPr lang="tr-TR"/>
        </a:p>
      </dgm:t>
    </dgm:pt>
    <dgm:pt modelId="{E2409CEC-78AB-48D3-AD4A-078BC2E58936}" type="sibTrans" cxnId="{3CD863BB-9C46-417C-985D-4878EBD0EAA2}">
      <dgm:prSet/>
      <dgm:spPr/>
      <dgm:t>
        <a:bodyPr/>
        <a:lstStyle/>
        <a:p>
          <a:endParaRPr lang="tr-TR"/>
        </a:p>
      </dgm:t>
    </dgm:pt>
    <dgm:pt modelId="{579267F8-3340-4F1E-93E1-EC8A1EBB4E14}" type="pres">
      <dgm:prSet presAssocID="{981E457E-7310-4192-B86F-843456657E6A}" presName="Name0" presStyleCnt="0">
        <dgm:presLayoutVars>
          <dgm:dir/>
          <dgm:resizeHandles val="exact"/>
        </dgm:presLayoutVars>
      </dgm:prSet>
      <dgm:spPr/>
      <dgm:t>
        <a:bodyPr/>
        <a:lstStyle/>
        <a:p>
          <a:endParaRPr lang="tr-TR"/>
        </a:p>
      </dgm:t>
    </dgm:pt>
    <dgm:pt modelId="{0306C273-5C4D-4D11-AFD1-AD387B736DD6}" type="pres">
      <dgm:prSet presAssocID="{7F5C6526-44E4-4162-81C2-1EDCD1423C96}" presName="Name5" presStyleLbl="vennNode1" presStyleIdx="0" presStyleCnt="4">
        <dgm:presLayoutVars>
          <dgm:bulletEnabled val="1"/>
        </dgm:presLayoutVars>
      </dgm:prSet>
      <dgm:spPr/>
      <dgm:t>
        <a:bodyPr/>
        <a:lstStyle/>
        <a:p>
          <a:endParaRPr lang="tr-TR"/>
        </a:p>
      </dgm:t>
    </dgm:pt>
    <dgm:pt modelId="{F7495F1D-1A46-43FD-93D5-179DC6EA1319}" type="pres">
      <dgm:prSet presAssocID="{A6971E46-0AEB-4896-A48B-3CAF0A5B9C4A}" presName="space" presStyleCnt="0"/>
      <dgm:spPr/>
    </dgm:pt>
    <dgm:pt modelId="{7C338448-1A8C-4635-A7B9-5E8EDE0CB728}" type="pres">
      <dgm:prSet presAssocID="{41F28C43-4A23-47CD-B9AC-75E059114A98}" presName="Name5" presStyleLbl="vennNode1" presStyleIdx="1" presStyleCnt="4">
        <dgm:presLayoutVars>
          <dgm:bulletEnabled val="1"/>
        </dgm:presLayoutVars>
      </dgm:prSet>
      <dgm:spPr/>
      <dgm:t>
        <a:bodyPr/>
        <a:lstStyle/>
        <a:p>
          <a:endParaRPr lang="tr-TR"/>
        </a:p>
      </dgm:t>
    </dgm:pt>
    <dgm:pt modelId="{F975E54C-89D1-4B81-AE05-9402EF0E4E65}" type="pres">
      <dgm:prSet presAssocID="{134A5A77-D06C-4F42-A4A4-24A342EAACCC}" presName="space" presStyleCnt="0"/>
      <dgm:spPr/>
    </dgm:pt>
    <dgm:pt modelId="{76F05E3B-BAFA-4198-A236-4C71262CB4EC}" type="pres">
      <dgm:prSet presAssocID="{B73CD717-F55A-4F89-99E3-3239DC6DEFAA}" presName="Name5" presStyleLbl="vennNode1" presStyleIdx="2" presStyleCnt="4">
        <dgm:presLayoutVars>
          <dgm:bulletEnabled val="1"/>
        </dgm:presLayoutVars>
      </dgm:prSet>
      <dgm:spPr/>
      <dgm:t>
        <a:bodyPr/>
        <a:lstStyle/>
        <a:p>
          <a:endParaRPr lang="tr-TR"/>
        </a:p>
      </dgm:t>
    </dgm:pt>
    <dgm:pt modelId="{AFC249CE-F517-4113-B920-ED122ACA8D32}" type="pres">
      <dgm:prSet presAssocID="{2ABA7215-FB9B-4924-ACBA-FB19058789F0}" presName="space" presStyleCnt="0"/>
      <dgm:spPr/>
    </dgm:pt>
    <dgm:pt modelId="{F99FF207-B869-408A-BBCE-409CA89E6439}" type="pres">
      <dgm:prSet presAssocID="{11495E2B-658E-4C32-9B67-460BA961E3E2}" presName="Name5" presStyleLbl="vennNode1" presStyleIdx="3" presStyleCnt="4">
        <dgm:presLayoutVars>
          <dgm:bulletEnabled val="1"/>
        </dgm:presLayoutVars>
      </dgm:prSet>
      <dgm:spPr/>
      <dgm:t>
        <a:bodyPr/>
        <a:lstStyle/>
        <a:p>
          <a:endParaRPr lang="tr-TR"/>
        </a:p>
      </dgm:t>
    </dgm:pt>
  </dgm:ptLst>
  <dgm:cxnLst>
    <dgm:cxn modelId="{E1DB05AC-4098-450D-BEB6-11B63EA55BAC}" srcId="{981E457E-7310-4192-B86F-843456657E6A}" destId="{41F28C43-4A23-47CD-B9AC-75E059114A98}" srcOrd="1" destOrd="0" parTransId="{7EBB7171-2323-44DE-9F2D-DB1FA8EE69BB}" sibTransId="{134A5A77-D06C-4F42-A4A4-24A342EAACCC}"/>
    <dgm:cxn modelId="{D3AB1C7A-9B5F-4705-B7DC-F6BD7DDBF897}" type="presOf" srcId="{41F28C43-4A23-47CD-B9AC-75E059114A98}" destId="{7C338448-1A8C-4635-A7B9-5E8EDE0CB728}" srcOrd="0" destOrd="0" presId="urn:microsoft.com/office/officeart/2005/8/layout/venn3"/>
    <dgm:cxn modelId="{84C24076-E790-4B7A-8ECA-E34711D9A386}" type="presOf" srcId="{B73CD717-F55A-4F89-99E3-3239DC6DEFAA}" destId="{76F05E3B-BAFA-4198-A236-4C71262CB4EC}" srcOrd="0" destOrd="0" presId="urn:microsoft.com/office/officeart/2005/8/layout/venn3"/>
    <dgm:cxn modelId="{2D61083C-286F-4835-9E84-BA1D5D0B3945}" type="presOf" srcId="{981E457E-7310-4192-B86F-843456657E6A}" destId="{579267F8-3340-4F1E-93E1-EC8A1EBB4E14}" srcOrd="0" destOrd="0" presId="urn:microsoft.com/office/officeart/2005/8/layout/venn3"/>
    <dgm:cxn modelId="{B65C6A1B-6257-43AE-9811-CFA3B0B614A5}" type="presOf" srcId="{7F5C6526-44E4-4162-81C2-1EDCD1423C96}" destId="{0306C273-5C4D-4D11-AFD1-AD387B736DD6}" srcOrd="0" destOrd="0" presId="urn:microsoft.com/office/officeart/2005/8/layout/venn3"/>
    <dgm:cxn modelId="{6D81067A-0203-4E14-8756-FA5EDCD4ADC2}" srcId="{981E457E-7310-4192-B86F-843456657E6A}" destId="{B73CD717-F55A-4F89-99E3-3239DC6DEFAA}" srcOrd="2" destOrd="0" parTransId="{568F886C-6CAB-43DB-AFEC-22A73762A3ED}" sibTransId="{2ABA7215-FB9B-4924-ACBA-FB19058789F0}"/>
    <dgm:cxn modelId="{2C813D50-F052-423D-BDAC-012CE1BAFC10}" type="presOf" srcId="{11495E2B-658E-4C32-9B67-460BA961E3E2}" destId="{F99FF207-B869-408A-BBCE-409CA89E6439}" srcOrd="0" destOrd="0" presId="urn:microsoft.com/office/officeart/2005/8/layout/venn3"/>
    <dgm:cxn modelId="{91E27336-A697-4660-AFCC-235C1B864B5D}" srcId="{981E457E-7310-4192-B86F-843456657E6A}" destId="{7F5C6526-44E4-4162-81C2-1EDCD1423C96}" srcOrd="0" destOrd="0" parTransId="{AEB56E9D-1B95-4332-9350-E90CAF0987B8}" sibTransId="{A6971E46-0AEB-4896-A48B-3CAF0A5B9C4A}"/>
    <dgm:cxn modelId="{3CD863BB-9C46-417C-985D-4878EBD0EAA2}" srcId="{981E457E-7310-4192-B86F-843456657E6A}" destId="{11495E2B-658E-4C32-9B67-460BA961E3E2}" srcOrd="3" destOrd="0" parTransId="{0921D733-CB5E-4963-9A85-E860CABD603E}" sibTransId="{E2409CEC-78AB-48D3-AD4A-078BC2E58936}"/>
    <dgm:cxn modelId="{48E3F63D-9ED0-4A45-A8D9-D9E9CDA3C271}" type="presParOf" srcId="{579267F8-3340-4F1E-93E1-EC8A1EBB4E14}" destId="{0306C273-5C4D-4D11-AFD1-AD387B736DD6}" srcOrd="0" destOrd="0" presId="urn:microsoft.com/office/officeart/2005/8/layout/venn3"/>
    <dgm:cxn modelId="{7E1F11C8-72D4-4E8D-B733-0E40605C0D34}" type="presParOf" srcId="{579267F8-3340-4F1E-93E1-EC8A1EBB4E14}" destId="{F7495F1D-1A46-43FD-93D5-179DC6EA1319}" srcOrd="1" destOrd="0" presId="urn:microsoft.com/office/officeart/2005/8/layout/venn3"/>
    <dgm:cxn modelId="{6628FF85-34EE-4924-AD3A-B12D5602BE65}" type="presParOf" srcId="{579267F8-3340-4F1E-93E1-EC8A1EBB4E14}" destId="{7C338448-1A8C-4635-A7B9-5E8EDE0CB728}" srcOrd="2" destOrd="0" presId="urn:microsoft.com/office/officeart/2005/8/layout/venn3"/>
    <dgm:cxn modelId="{5CF4B85D-732F-403E-83D2-7D5908B3A280}" type="presParOf" srcId="{579267F8-3340-4F1E-93E1-EC8A1EBB4E14}" destId="{F975E54C-89D1-4B81-AE05-9402EF0E4E65}" srcOrd="3" destOrd="0" presId="urn:microsoft.com/office/officeart/2005/8/layout/venn3"/>
    <dgm:cxn modelId="{F8139A12-0158-42BE-98A5-116EE0258F8E}" type="presParOf" srcId="{579267F8-3340-4F1E-93E1-EC8A1EBB4E14}" destId="{76F05E3B-BAFA-4198-A236-4C71262CB4EC}" srcOrd="4" destOrd="0" presId="urn:microsoft.com/office/officeart/2005/8/layout/venn3"/>
    <dgm:cxn modelId="{45B29075-99CD-48B3-9F20-A7F36516F16F}" type="presParOf" srcId="{579267F8-3340-4F1E-93E1-EC8A1EBB4E14}" destId="{AFC249CE-F517-4113-B920-ED122ACA8D32}" srcOrd="5" destOrd="0" presId="urn:microsoft.com/office/officeart/2005/8/layout/venn3"/>
    <dgm:cxn modelId="{EAA482F9-B983-4E0A-B50F-6E3366FF2270}" type="presParOf" srcId="{579267F8-3340-4F1E-93E1-EC8A1EBB4E14}" destId="{F99FF207-B869-408A-BBCE-409CA89E6439}"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498C7-A49C-46BA-A842-E10F8D536600}" type="doc">
      <dgm:prSet loTypeId="urn:microsoft.com/office/officeart/2005/8/layout/hList6" loCatId="list" qsTypeId="urn:microsoft.com/office/officeart/2005/8/quickstyle/3d2#1" qsCatId="3D" csTypeId="urn:microsoft.com/office/officeart/2005/8/colors/colorful4" csCatId="colorful" phldr="1"/>
      <dgm:spPr/>
      <dgm:t>
        <a:bodyPr/>
        <a:lstStyle/>
        <a:p>
          <a:endParaRPr lang="tr-TR"/>
        </a:p>
      </dgm:t>
    </dgm:pt>
    <dgm:pt modelId="{349521D1-8C11-431B-9B97-5A9E84196337}">
      <dgm:prSet/>
      <dgm:spPr/>
      <dgm:t>
        <a:bodyPr/>
        <a:lstStyle/>
        <a:p>
          <a:pPr rtl="0"/>
          <a:r>
            <a:rPr lang="tr-TR" b="1" dirty="0" smtClean="0"/>
            <a:t>Teşkilat yapısında üst yönetici ile harcama birimleri arasında yönetim kademesi yer almak şartıyla, bütçeyle ödenek tahsis edilen harcama birimlerinin harcama yetkisi harcama türleri itibarıyla kısmen veya tamamen; </a:t>
          </a:r>
          <a:endParaRPr lang="tr-TR" b="1" dirty="0"/>
        </a:p>
      </dgm:t>
    </dgm:pt>
    <dgm:pt modelId="{5DD0CB56-6A7D-4FB8-BD99-39AA657480D9}" type="parTrans" cxnId="{5CC74E4D-E8A0-4402-83DE-4592C804B2DD}">
      <dgm:prSet/>
      <dgm:spPr/>
      <dgm:t>
        <a:bodyPr/>
        <a:lstStyle/>
        <a:p>
          <a:endParaRPr lang="tr-TR"/>
        </a:p>
      </dgm:t>
    </dgm:pt>
    <dgm:pt modelId="{5A72FDDC-E12D-44C0-A0C1-7D211CEF1AE3}" type="sibTrans" cxnId="{5CC74E4D-E8A0-4402-83DE-4592C804B2DD}">
      <dgm:prSet/>
      <dgm:spPr/>
      <dgm:t>
        <a:bodyPr/>
        <a:lstStyle/>
        <a:p>
          <a:endParaRPr lang="tr-TR"/>
        </a:p>
      </dgm:t>
    </dgm:pt>
    <dgm:pt modelId="{9C5B8A72-C42A-433F-A58A-757B43EE38D0}">
      <dgm:prSet custT="1"/>
      <dgm:spPr/>
      <dgm:t>
        <a:bodyPr/>
        <a:lstStyle/>
        <a:p>
          <a:pPr rtl="0"/>
          <a:r>
            <a:rPr lang="tr-TR" sz="2400" b="1" dirty="0" smtClean="0"/>
            <a:t>Hazine ve Maliye Bakanlığının, uygun görüşü ve</a:t>
          </a:r>
        </a:p>
        <a:p>
          <a:pPr rtl="0"/>
          <a:r>
            <a:rPr lang="tr-TR" sz="2400" b="1" dirty="0" smtClean="0"/>
            <a:t> üst yöneticinin onayı ile</a:t>
          </a:r>
          <a:endParaRPr lang="tr-TR" sz="2400" b="1" dirty="0"/>
        </a:p>
      </dgm:t>
    </dgm:pt>
    <dgm:pt modelId="{E6809877-067F-4344-B680-FAE71FF79A35}" type="parTrans" cxnId="{1A31A7C5-83C4-4E74-A4BC-29BC99954D5B}">
      <dgm:prSet/>
      <dgm:spPr/>
      <dgm:t>
        <a:bodyPr/>
        <a:lstStyle/>
        <a:p>
          <a:endParaRPr lang="tr-TR"/>
        </a:p>
      </dgm:t>
    </dgm:pt>
    <dgm:pt modelId="{8692F1DA-47B0-474C-96C7-0FA2ED6F524A}" type="sibTrans" cxnId="{1A31A7C5-83C4-4E74-A4BC-29BC99954D5B}">
      <dgm:prSet/>
      <dgm:spPr/>
      <dgm:t>
        <a:bodyPr/>
        <a:lstStyle/>
        <a:p>
          <a:endParaRPr lang="tr-TR"/>
        </a:p>
      </dgm:t>
    </dgm:pt>
    <dgm:pt modelId="{04B33AD4-01CF-45D8-88AE-E83D9D09B5F7}">
      <dgm:prSet custT="1"/>
      <dgm:spPr/>
      <dgm:t>
        <a:bodyPr/>
        <a:lstStyle/>
        <a:p>
          <a:pPr rtl="0"/>
          <a:r>
            <a:rPr lang="tr-TR" sz="2000" b="1" dirty="0" smtClean="0"/>
            <a:t>bir üst yönetim kademesinde birleştirilebilir.</a:t>
          </a:r>
          <a:endParaRPr lang="tr-TR" sz="2000" b="1" dirty="0"/>
        </a:p>
      </dgm:t>
    </dgm:pt>
    <dgm:pt modelId="{690EB44B-9E8F-4A15-B2EF-A791E3CBDFE7}" type="parTrans" cxnId="{0F691BE2-F946-4D19-88BA-60A999DAD1EC}">
      <dgm:prSet/>
      <dgm:spPr/>
      <dgm:t>
        <a:bodyPr/>
        <a:lstStyle/>
        <a:p>
          <a:endParaRPr lang="tr-TR"/>
        </a:p>
      </dgm:t>
    </dgm:pt>
    <dgm:pt modelId="{EBCD4873-4E3D-4301-98F7-9D63FE52C758}" type="sibTrans" cxnId="{0F691BE2-F946-4D19-88BA-60A999DAD1EC}">
      <dgm:prSet/>
      <dgm:spPr/>
      <dgm:t>
        <a:bodyPr/>
        <a:lstStyle/>
        <a:p>
          <a:endParaRPr lang="tr-TR"/>
        </a:p>
      </dgm:t>
    </dgm:pt>
    <dgm:pt modelId="{481321BE-C5C3-4402-83DE-324B59DA5EF7}" type="pres">
      <dgm:prSet presAssocID="{8F7498C7-A49C-46BA-A842-E10F8D536600}" presName="Name0" presStyleCnt="0">
        <dgm:presLayoutVars>
          <dgm:dir/>
          <dgm:resizeHandles val="exact"/>
        </dgm:presLayoutVars>
      </dgm:prSet>
      <dgm:spPr/>
      <dgm:t>
        <a:bodyPr/>
        <a:lstStyle/>
        <a:p>
          <a:endParaRPr lang="tr-TR"/>
        </a:p>
      </dgm:t>
    </dgm:pt>
    <dgm:pt modelId="{E563E468-E7E4-4F4E-BF19-57223DD10F4C}" type="pres">
      <dgm:prSet presAssocID="{349521D1-8C11-431B-9B97-5A9E84196337}" presName="node" presStyleLbl="node1" presStyleIdx="0" presStyleCnt="3">
        <dgm:presLayoutVars>
          <dgm:bulletEnabled val="1"/>
        </dgm:presLayoutVars>
      </dgm:prSet>
      <dgm:spPr/>
      <dgm:t>
        <a:bodyPr/>
        <a:lstStyle/>
        <a:p>
          <a:endParaRPr lang="tr-TR"/>
        </a:p>
      </dgm:t>
    </dgm:pt>
    <dgm:pt modelId="{E935D2EE-9859-457E-B205-D42137EDD089}" type="pres">
      <dgm:prSet presAssocID="{5A72FDDC-E12D-44C0-A0C1-7D211CEF1AE3}" presName="sibTrans" presStyleCnt="0"/>
      <dgm:spPr/>
    </dgm:pt>
    <dgm:pt modelId="{C1D7FA81-0BBF-42A0-A65B-0C26E0C144E5}" type="pres">
      <dgm:prSet presAssocID="{9C5B8A72-C42A-433F-A58A-757B43EE38D0}" presName="node" presStyleLbl="node1" presStyleIdx="1" presStyleCnt="3">
        <dgm:presLayoutVars>
          <dgm:bulletEnabled val="1"/>
        </dgm:presLayoutVars>
      </dgm:prSet>
      <dgm:spPr/>
      <dgm:t>
        <a:bodyPr/>
        <a:lstStyle/>
        <a:p>
          <a:endParaRPr lang="tr-TR"/>
        </a:p>
      </dgm:t>
    </dgm:pt>
    <dgm:pt modelId="{6DB7EEE6-D4DD-4BB3-8194-0DA0B0CA80CD}" type="pres">
      <dgm:prSet presAssocID="{8692F1DA-47B0-474C-96C7-0FA2ED6F524A}" presName="sibTrans" presStyleCnt="0"/>
      <dgm:spPr/>
    </dgm:pt>
    <dgm:pt modelId="{E81982E1-809C-478E-B149-DF851680A757}" type="pres">
      <dgm:prSet presAssocID="{04B33AD4-01CF-45D8-88AE-E83D9D09B5F7}" presName="node" presStyleLbl="node1" presStyleIdx="2" presStyleCnt="3">
        <dgm:presLayoutVars>
          <dgm:bulletEnabled val="1"/>
        </dgm:presLayoutVars>
      </dgm:prSet>
      <dgm:spPr/>
      <dgm:t>
        <a:bodyPr/>
        <a:lstStyle/>
        <a:p>
          <a:endParaRPr lang="tr-TR"/>
        </a:p>
      </dgm:t>
    </dgm:pt>
  </dgm:ptLst>
  <dgm:cxnLst>
    <dgm:cxn modelId="{E50CB107-8229-4F83-9D20-DA953E17F8D9}" type="presOf" srcId="{349521D1-8C11-431B-9B97-5A9E84196337}" destId="{E563E468-E7E4-4F4E-BF19-57223DD10F4C}" srcOrd="0" destOrd="0" presId="urn:microsoft.com/office/officeart/2005/8/layout/hList6"/>
    <dgm:cxn modelId="{0F691BE2-F946-4D19-88BA-60A999DAD1EC}" srcId="{8F7498C7-A49C-46BA-A842-E10F8D536600}" destId="{04B33AD4-01CF-45D8-88AE-E83D9D09B5F7}" srcOrd="2" destOrd="0" parTransId="{690EB44B-9E8F-4A15-B2EF-A791E3CBDFE7}" sibTransId="{EBCD4873-4E3D-4301-98F7-9D63FE52C758}"/>
    <dgm:cxn modelId="{341D58D5-A064-417E-A506-BC602F45553A}" type="presOf" srcId="{04B33AD4-01CF-45D8-88AE-E83D9D09B5F7}" destId="{E81982E1-809C-478E-B149-DF851680A757}" srcOrd="0" destOrd="0" presId="urn:microsoft.com/office/officeart/2005/8/layout/hList6"/>
    <dgm:cxn modelId="{1A31A7C5-83C4-4E74-A4BC-29BC99954D5B}" srcId="{8F7498C7-A49C-46BA-A842-E10F8D536600}" destId="{9C5B8A72-C42A-433F-A58A-757B43EE38D0}" srcOrd="1" destOrd="0" parTransId="{E6809877-067F-4344-B680-FAE71FF79A35}" sibTransId="{8692F1DA-47B0-474C-96C7-0FA2ED6F524A}"/>
    <dgm:cxn modelId="{5CC74E4D-E8A0-4402-83DE-4592C804B2DD}" srcId="{8F7498C7-A49C-46BA-A842-E10F8D536600}" destId="{349521D1-8C11-431B-9B97-5A9E84196337}" srcOrd="0" destOrd="0" parTransId="{5DD0CB56-6A7D-4FB8-BD99-39AA657480D9}" sibTransId="{5A72FDDC-E12D-44C0-A0C1-7D211CEF1AE3}"/>
    <dgm:cxn modelId="{A148C3A7-C4FD-414E-A1A6-4B807AE732E4}" type="presOf" srcId="{8F7498C7-A49C-46BA-A842-E10F8D536600}" destId="{481321BE-C5C3-4402-83DE-324B59DA5EF7}" srcOrd="0" destOrd="0" presId="urn:microsoft.com/office/officeart/2005/8/layout/hList6"/>
    <dgm:cxn modelId="{E9EF9ED9-40B2-4FA7-8C5C-F45205E402F3}" type="presOf" srcId="{9C5B8A72-C42A-433F-A58A-757B43EE38D0}" destId="{C1D7FA81-0BBF-42A0-A65B-0C26E0C144E5}" srcOrd="0" destOrd="0" presId="urn:microsoft.com/office/officeart/2005/8/layout/hList6"/>
    <dgm:cxn modelId="{8C1EC14B-9482-4167-AA1D-A409692B1619}" type="presParOf" srcId="{481321BE-C5C3-4402-83DE-324B59DA5EF7}" destId="{E563E468-E7E4-4F4E-BF19-57223DD10F4C}" srcOrd="0" destOrd="0" presId="urn:microsoft.com/office/officeart/2005/8/layout/hList6"/>
    <dgm:cxn modelId="{5AEDB544-F905-41A4-9443-9393984AAE4A}" type="presParOf" srcId="{481321BE-C5C3-4402-83DE-324B59DA5EF7}" destId="{E935D2EE-9859-457E-B205-D42137EDD089}" srcOrd="1" destOrd="0" presId="urn:microsoft.com/office/officeart/2005/8/layout/hList6"/>
    <dgm:cxn modelId="{9F07C421-2E9F-4C64-B8E5-67174854DC36}" type="presParOf" srcId="{481321BE-C5C3-4402-83DE-324B59DA5EF7}" destId="{C1D7FA81-0BBF-42A0-A65B-0C26E0C144E5}" srcOrd="2" destOrd="0" presId="urn:microsoft.com/office/officeart/2005/8/layout/hList6"/>
    <dgm:cxn modelId="{39E3CA74-05D4-4C5F-99F2-76FA9C5F09F0}" type="presParOf" srcId="{481321BE-C5C3-4402-83DE-324B59DA5EF7}" destId="{6DB7EEE6-D4DD-4BB3-8194-0DA0B0CA80CD}" srcOrd="3" destOrd="0" presId="urn:microsoft.com/office/officeart/2005/8/layout/hList6"/>
    <dgm:cxn modelId="{4692FCFA-F251-401F-8BAC-A93131006261}" type="presParOf" srcId="{481321BE-C5C3-4402-83DE-324B59DA5EF7}" destId="{E81982E1-809C-478E-B149-DF851680A75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622DE-C5BE-422E-8249-2A5BD8BEC2F9}" type="doc">
      <dgm:prSet loTypeId="urn:microsoft.com/office/officeart/2005/8/layout/venn1" loCatId="relationship" qsTypeId="urn:microsoft.com/office/officeart/2005/8/quickstyle/3d1" qsCatId="3D" csTypeId="urn:microsoft.com/office/officeart/2005/8/colors/colorful5" csCatId="colorful"/>
      <dgm:spPr/>
      <dgm:t>
        <a:bodyPr/>
        <a:lstStyle/>
        <a:p>
          <a:endParaRPr lang="tr-TR"/>
        </a:p>
      </dgm:t>
    </dgm:pt>
    <dgm:pt modelId="{DC997A27-3DAC-475E-8A0F-DD7F68719930}">
      <dgm:prSet/>
      <dgm:spPr/>
      <dgm:t>
        <a:bodyPr/>
        <a:lstStyle/>
        <a:p>
          <a:pPr rtl="0"/>
          <a:r>
            <a:rPr lang="tr-TR" dirty="0" smtClean="0"/>
            <a:t>Uygun görüş talep yazılarında, harcama yetkisinin bir üst yönetim kademesinde birleştirilme gerekçesine ayrıntılı olarak yer verilir.</a:t>
          </a:r>
          <a:endParaRPr lang="tr-TR" dirty="0"/>
        </a:p>
      </dgm:t>
    </dgm:pt>
    <dgm:pt modelId="{E03C8001-DB2A-419A-8B97-8FFA50F43623}" type="parTrans" cxnId="{B84E4683-4F23-4DFB-B516-25A3D0BB0B1B}">
      <dgm:prSet/>
      <dgm:spPr/>
      <dgm:t>
        <a:bodyPr/>
        <a:lstStyle/>
        <a:p>
          <a:endParaRPr lang="tr-TR"/>
        </a:p>
      </dgm:t>
    </dgm:pt>
    <dgm:pt modelId="{1BE5823B-D134-475F-AA25-346927E5E817}" type="sibTrans" cxnId="{B84E4683-4F23-4DFB-B516-25A3D0BB0B1B}">
      <dgm:prSet/>
      <dgm:spPr/>
      <dgm:t>
        <a:bodyPr/>
        <a:lstStyle/>
        <a:p>
          <a:endParaRPr lang="tr-TR"/>
        </a:p>
      </dgm:t>
    </dgm:pt>
    <dgm:pt modelId="{6623D55F-0193-4E11-9337-E9B26DCCC3BF}">
      <dgm:prSet/>
      <dgm:spPr/>
      <dgm:t>
        <a:bodyPr/>
        <a:lstStyle/>
        <a:p>
          <a:pPr rtl="0"/>
          <a:r>
            <a:rPr lang="tr-TR" smtClean="0"/>
            <a:t>Üst yönetici ve yardımcılarına harcama yetkisinin birleştirilmesi suretiyle harcama yetkisi verilemez. </a:t>
          </a:r>
          <a:endParaRPr lang="tr-TR"/>
        </a:p>
      </dgm:t>
    </dgm:pt>
    <dgm:pt modelId="{2DE424E5-8BCD-4FB7-B467-90D50BC09D18}" type="parTrans" cxnId="{7891CBEF-AB57-4BDD-B7AA-64C7881CB5C3}">
      <dgm:prSet/>
      <dgm:spPr/>
      <dgm:t>
        <a:bodyPr/>
        <a:lstStyle/>
        <a:p>
          <a:endParaRPr lang="tr-TR"/>
        </a:p>
      </dgm:t>
    </dgm:pt>
    <dgm:pt modelId="{C46DCEF0-F655-4C33-9BAE-CEF7943680E0}" type="sibTrans" cxnId="{7891CBEF-AB57-4BDD-B7AA-64C7881CB5C3}">
      <dgm:prSet/>
      <dgm:spPr/>
      <dgm:t>
        <a:bodyPr/>
        <a:lstStyle/>
        <a:p>
          <a:endParaRPr lang="tr-TR"/>
        </a:p>
      </dgm:t>
    </dgm:pt>
    <dgm:pt modelId="{78A7F724-EE40-4096-BA34-1C25317E6B75}" type="pres">
      <dgm:prSet presAssocID="{10E622DE-C5BE-422E-8249-2A5BD8BEC2F9}" presName="compositeShape" presStyleCnt="0">
        <dgm:presLayoutVars>
          <dgm:chMax val="7"/>
          <dgm:dir/>
          <dgm:resizeHandles val="exact"/>
        </dgm:presLayoutVars>
      </dgm:prSet>
      <dgm:spPr/>
      <dgm:t>
        <a:bodyPr/>
        <a:lstStyle/>
        <a:p>
          <a:endParaRPr lang="tr-TR"/>
        </a:p>
      </dgm:t>
    </dgm:pt>
    <dgm:pt modelId="{C71E328F-74E2-4858-A6E4-17580204E129}" type="pres">
      <dgm:prSet presAssocID="{DC997A27-3DAC-475E-8A0F-DD7F68719930}" presName="circ1" presStyleLbl="vennNode1" presStyleIdx="0" presStyleCnt="2"/>
      <dgm:spPr/>
      <dgm:t>
        <a:bodyPr/>
        <a:lstStyle/>
        <a:p>
          <a:endParaRPr lang="tr-TR"/>
        </a:p>
      </dgm:t>
    </dgm:pt>
    <dgm:pt modelId="{8DD92C62-EA89-410E-9E2E-77D0E799C467}" type="pres">
      <dgm:prSet presAssocID="{DC997A27-3DAC-475E-8A0F-DD7F68719930}" presName="circ1Tx" presStyleLbl="revTx" presStyleIdx="0" presStyleCnt="0">
        <dgm:presLayoutVars>
          <dgm:chMax val="0"/>
          <dgm:chPref val="0"/>
          <dgm:bulletEnabled val="1"/>
        </dgm:presLayoutVars>
      </dgm:prSet>
      <dgm:spPr/>
      <dgm:t>
        <a:bodyPr/>
        <a:lstStyle/>
        <a:p>
          <a:endParaRPr lang="tr-TR"/>
        </a:p>
      </dgm:t>
    </dgm:pt>
    <dgm:pt modelId="{A3045A05-BD5C-454A-AEDB-BA35CFBEFE66}" type="pres">
      <dgm:prSet presAssocID="{6623D55F-0193-4E11-9337-E9B26DCCC3BF}" presName="circ2" presStyleLbl="vennNode1" presStyleIdx="1" presStyleCnt="2"/>
      <dgm:spPr/>
      <dgm:t>
        <a:bodyPr/>
        <a:lstStyle/>
        <a:p>
          <a:endParaRPr lang="tr-TR"/>
        </a:p>
      </dgm:t>
    </dgm:pt>
    <dgm:pt modelId="{AD0487E3-B118-45D7-9194-8B215558D208}" type="pres">
      <dgm:prSet presAssocID="{6623D55F-0193-4E11-9337-E9B26DCCC3BF}" presName="circ2Tx" presStyleLbl="revTx" presStyleIdx="0" presStyleCnt="0">
        <dgm:presLayoutVars>
          <dgm:chMax val="0"/>
          <dgm:chPref val="0"/>
          <dgm:bulletEnabled val="1"/>
        </dgm:presLayoutVars>
      </dgm:prSet>
      <dgm:spPr/>
      <dgm:t>
        <a:bodyPr/>
        <a:lstStyle/>
        <a:p>
          <a:endParaRPr lang="tr-TR"/>
        </a:p>
      </dgm:t>
    </dgm:pt>
  </dgm:ptLst>
  <dgm:cxnLst>
    <dgm:cxn modelId="{88E087CE-EA0E-427D-813F-AB351518AE4B}" type="presOf" srcId="{DC997A27-3DAC-475E-8A0F-DD7F68719930}" destId="{C71E328F-74E2-4858-A6E4-17580204E129}" srcOrd="0" destOrd="0" presId="urn:microsoft.com/office/officeart/2005/8/layout/venn1"/>
    <dgm:cxn modelId="{B84E4683-4F23-4DFB-B516-25A3D0BB0B1B}" srcId="{10E622DE-C5BE-422E-8249-2A5BD8BEC2F9}" destId="{DC997A27-3DAC-475E-8A0F-DD7F68719930}" srcOrd="0" destOrd="0" parTransId="{E03C8001-DB2A-419A-8B97-8FFA50F43623}" sibTransId="{1BE5823B-D134-475F-AA25-346927E5E817}"/>
    <dgm:cxn modelId="{A47306F3-D551-4054-894A-ACC4B9A1A60A}" type="presOf" srcId="{10E622DE-C5BE-422E-8249-2A5BD8BEC2F9}" destId="{78A7F724-EE40-4096-BA34-1C25317E6B75}" srcOrd="0" destOrd="0" presId="urn:microsoft.com/office/officeart/2005/8/layout/venn1"/>
    <dgm:cxn modelId="{230E0C1A-8EB0-499E-8272-3658A5245C77}" type="presOf" srcId="{6623D55F-0193-4E11-9337-E9B26DCCC3BF}" destId="{A3045A05-BD5C-454A-AEDB-BA35CFBEFE66}" srcOrd="0" destOrd="0" presId="urn:microsoft.com/office/officeart/2005/8/layout/venn1"/>
    <dgm:cxn modelId="{267D8C3C-9E46-48F1-8E0E-BD3A8390191C}" type="presOf" srcId="{DC997A27-3DAC-475E-8A0F-DD7F68719930}" destId="{8DD92C62-EA89-410E-9E2E-77D0E799C467}" srcOrd="1" destOrd="0" presId="urn:microsoft.com/office/officeart/2005/8/layout/venn1"/>
    <dgm:cxn modelId="{7891CBEF-AB57-4BDD-B7AA-64C7881CB5C3}" srcId="{10E622DE-C5BE-422E-8249-2A5BD8BEC2F9}" destId="{6623D55F-0193-4E11-9337-E9B26DCCC3BF}" srcOrd="1" destOrd="0" parTransId="{2DE424E5-8BCD-4FB7-B467-90D50BC09D18}" sibTransId="{C46DCEF0-F655-4C33-9BAE-CEF7943680E0}"/>
    <dgm:cxn modelId="{82F88423-C2E2-43E7-81B5-1873D9E7F8B2}" type="presOf" srcId="{6623D55F-0193-4E11-9337-E9B26DCCC3BF}" destId="{AD0487E3-B118-45D7-9194-8B215558D208}" srcOrd="1" destOrd="0" presId="urn:microsoft.com/office/officeart/2005/8/layout/venn1"/>
    <dgm:cxn modelId="{8BB05B35-EA04-4559-9301-8EB7AF73E89A}" type="presParOf" srcId="{78A7F724-EE40-4096-BA34-1C25317E6B75}" destId="{C71E328F-74E2-4858-A6E4-17580204E129}" srcOrd="0" destOrd="0" presId="urn:microsoft.com/office/officeart/2005/8/layout/venn1"/>
    <dgm:cxn modelId="{BA98FF28-AA08-4956-840A-B5CBB7790EBD}" type="presParOf" srcId="{78A7F724-EE40-4096-BA34-1C25317E6B75}" destId="{8DD92C62-EA89-410E-9E2E-77D0E799C467}" srcOrd="1" destOrd="0" presId="urn:microsoft.com/office/officeart/2005/8/layout/venn1"/>
    <dgm:cxn modelId="{31F04A71-5A11-4D11-90BE-6F5097E90478}" type="presParOf" srcId="{78A7F724-EE40-4096-BA34-1C25317E6B75}" destId="{A3045A05-BD5C-454A-AEDB-BA35CFBEFE66}" srcOrd="2" destOrd="0" presId="urn:microsoft.com/office/officeart/2005/8/layout/venn1"/>
    <dgm:cxn modelId="{A87F6F34-1093-4342-8C44-39B28C9ECF3A}" type="presParOf" srcId="{78A7F724-EE40-4096-BA34-1C25317E6B75}" destId="{AD0487E3-B118-45D7-9194-8B215558D20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562122-2C8E-4C36-AD54-3212DB422ACB}" type="doc">
      <dgm:prSet loTypeId="urn:microsoft.com/office/officeart/2005/8/layout/vList6" loCatId="list" qsTypeId="urn:microsoft.com/office/officeart/2005/8/quickstyle/3d2#1" qsCatId="3D" csTypeId="urn:microsoft.com/office/officeart/2005/8/colors/accent2_2" csCatId="accent2" phldr="1"/>
      <dgm:spPr/>
      <dgm:t>
        <a:bodyPr/>
        <a:lstStyle/>
        <a:p>
          <a:endParaRPr lang="tr-TR"/>
        </a:p>
      </dgm:t>
    </dgm:pt>
    <dgm:pt modelId="{95541D14-8FEC-47B2-ADF2-D8D69F9555E0}">
      <dgm:prSet/>
      <dgm:spPr/>
      <dgm:t>
        <a:bodyPr/>
        <a:lstStyle/>
        <a:p>
          <a:r>
            <a:rPr lang="tr-TR" b="1" dirty="0" smtClean="0"/>
            <a:t>Yapım İşlerinde</a:t>
          </a:r>
          <a:endParaRPr lang="tr-TR" b="1" dirty="0"/>
        </a:p>
      </dgm:t>
    </dgm:pt>
    <dgm:pt modelId="{E9E45F41-AAD5-4FDE-9B61-6A3CEAE99E4C}" type="parTrans" cxnId="{53BDD562-E2BB-40C3-8D0E-F569BDBD0345}">
      <dgm:prSet/>
      <dgm:spPr/>
      <dgm:t>
        <a:bodyPr/>
        <a:lstStyle/>
        <a:p>
          <a:endParaRPr lang="tr-TR"/>
        </a:p>
      </dgm:t>
    </dgm:pt>
    <dgm:pt modelId="{A57E2406-A149-45CC-9B26-C1A24954CD2D}" type="sibTrans" cxnId="{53BDD562-E2BB-40C3-8D0E-F569BDBD0345}">
      <dgm:prSet/>
      <dgm:spPr/>
      <dgm:t>
        <a:bodyPr/>
        <a:lstStyle/>
        <a:p>
          <a:endParaRPr lang="tr-TR"/>
        </a:p>
      </dgm:t>
    </dgm:pt>
    <dgm:pt modelId="{3E2D69B0-25EE-4173-A000-D820209C5F88}">
      <dgm:prSet/>
      <dgm:spPr/>
      <dgm:t>
        <a:bodyPr/>
        <a:lstStyle/>
        <a:p>
          <a:r>
            <a:rPr lang="tr-TR" b="1" dirty="0" smtClean="0"/>
            <a:t>Mal ve Hizmet Alımlarında </a:t>
          </a:r>
          <a:endParaRPr lang="tr-TR" b="1" dirty="0"/>
        </a:p>
      </dgm:t>
    </dgm:pt>
    <dgm:pt modelId="{E692365B-4B7E-4CEA-A12E-81896EC8C0FB}" type="parTrans" cxnId="{8E7406D4-3CB9-49F7-8D42-EFD7FDE7736C}">
      <dgm:prSet/>
      <dgm:spPr/>
      <dgm:t>
        <a:bodyPr/>
        <a:lstStyle/>
        <a:p>
          <a:endParaRPr lang="tr-TR"/>
        </a:p>
      </dgm:t>
    </dgm:pt>
    <dgm:pt modelId="{98878E54-0400-4FFB-AE29-49AE818FE3FE}" type="sibTrans" cxnId="{8E7406D4-3CB9-49F7-8D42-EFD7FDE7736C}">
      <dgm:prSet/>
      <dgm:spPr/>
      <dgm:t>
        <a:bodyPr/>
        <a:lstStyle/>
        <a:p>
          <a:endParaRPr lang="tr-TR"/>
        </a:p>
      </dgm:t>
    </dgm:pt>
    <dgm:pt modelId="{F00C1EC0-4E9E-45C2-A4B5-A36653F132CE}">
      <dgm:prSet custT="1"/>
      <dgm:spPr/>
      <dgm:t>
        <a:bodyPr/>
        <a:lstStyle/>
        <a:p>
          <a:r>
            <a:rPr lang="tr-TR" sz="2400" b="1" dirty="0" smtClean="0"/>
            <a:t>250.000 TL</a:t>
          </a:r>
          <a:endParaRPr lang="tr-TR" sz="2400" b="1" dirty="0"/>
        </a:p>
      </dgm:t>
    </dgm:pt>
    <dgm:pt modelId="{FD79BF0B-EF2B-45BC-BA14-2C8E855EBEF6}" type="parTrans" cxnId="{CCA777E4-D69F-4CB2-8F9B-131A5CAC9BB3}">
      <dgm:prSet/>
      <dgm:spPr/>
      <dgm:t>
        <a:bodyPr/>
        <a:lstStyle/>
        <a:p>
          <a:endParaRPr lang="tr-TR"/>
        </a:p>
      </dgm:t>
    </dgm:pt>
    <dgm:pt modelId="{85E5C3D7-079A-49A2-93AE-63DB0078FED5}" type="sibTrans" cxnId="{CCA777E4-D69F-4CB2-8F9B-131A5CAC9BB3}">
      <dgm:prSet/>
      <dgm:spPr/>
      <dgm:t>
        <a:bodyPr/>
        <a:lstStyle/>
        <a:p>
          <a:endParaRPr lang="tr-TR"/>
        </a:p>
      </dgm:t>
    </dgm:pt>
    <dgm:pt modelId="{745794DD-9676-4C53-BB21-221EE1675714}">
      <dgm:prSet custT="1"/>
      <dgm:spPr/>
      <dgm:t>
        <a:bodyPr/>
        <a:lstStyle/>
        <a:p>
          <a:r>
            <a:rPr lang="tr-TR" sz="2400" b="1" dirty="0" smtClean="0"/>
            <a:t>1.000.000 TL</a:t>
          </a:r>
          <a:endParaRPr lang="tr-TR" sz="2400" b="1" dirty="0"/>
        </a:p>
      </dgm:t>
    </dgm:pt>
    <dgm:pt modelId="{A6C6F44B-6D5D-4B1F-91E4-7C1E2A03B6BA}" type="parTrans" cxnId="{EC542512-7C10-491E-8B6A-F9B82F24032F}">
      <dgm:prSet/>
      <dgm:spPr/>
      <dgm:t>
        <a:bodyPr/>
        <a:lstStyle/>
        <a:p>
          <a:endParaRPr lang="tr-TR"/>
        </a:p>
      </dgm:t>
    </dgm:pt>
    <dgm:pt modelId="{B7C07DB7-5D09-4614-9767-59A3AD539BA2}" type="sibTrans" cxnId="{EC542512-7C10-491E-8B6A-F9B82F24032F}">
      <dgm:prSet/>
      <dgm:spPr/>
      <dgm:t>
        <a:bodyPr/>
        <a:lstStyle/>
        <a:p>
          <a:endParaRPr lang="tr-TR"/>
        </a:p>
      </dgm:t>
    </dgm:pt>
    <dgm:pt modelId="{A9EE2B49-106D-40F0-ADAD-7D02DB71D08B}" type="pres">
      <dgm:prSet presAssocID="{E2562122-2C8E-4C36-AD54-3212DB422ACB}" presName="Name0" presStyleCnt="0">
        <dgm:presLayoutVars>
          <dgm:dir/>
          <dgm:animLvl val="lvl"/>
          <dgm:resizeHandles/>
        </dgm:presLayoutVars>
      </dgm:prSet>
      <dgm:spPr/>
      <dgm:t>
        <a:bodyPr/>
        <a:lstStyle/>
        <a:p>
          <a:endParaRPr lang="tr-TR"/>
        </a:p>
      </dgm:t>
    </dgm:pt>
    <dgm:pt modelId="{A78AEEE2-18FB-4A67-B980-8F346FAD4CB3}" type="pres">
      <dgm:prSet presAssocID="{3E2D69B0-25EE-4173-A000-D820209C5F88}" presName="linNode" presStyleCnt="0"/>
      <dgm:spPr/>
    </dgm:pt>
    <dgm:pt modelId="{9D73C49B-EEF9-440D-AA97-E4BD888404C3}" type="pres">
      <dgm:prSet presAssocID="{3E2D69B0-25EE-4173-A000-D820209C5F88}" presName="parentShp" presStyleLbl="node1" presStyleIdx="0" presStyleCnt="2" custLinFactNeighborX="-2703" custLinFactNeighborY="9206">
        <dgm:presLayoutVars>
          <dgm:bulletEnabled val="1"/>
        </dgm:presLayoutVars>
      </dgm:prSet>
      <dgm:spPr/>
      <dgm:t>
        <a:bodyPr/>
        <a:lstStyle/>
        <a:p>
          <a:endParaRPr lang="tr-TR"/>
        </a:p>
      </dgm:t>
    </dgm:pt>
    <dgm:pt modelId="{FD86F8C6-0A61-408A-AD16-BCC463192BD0}" type="pres">
      <dgm:prSet presAssocID="{3E2D69B0-25EE-4173-A000-D820209C5F88}" presName="childShp" presStyleLbl="bgAccFollowNode1" presStyleIdx="0" presStyleCnt="2" custLinFactNeighborX="651" custLinFactNeighborY="10503">
        <dgm:presLayoutVars>
          <dgm:bulletEnabled val="1"/>
        </dgm:presLayoutVars>
      </dgm:prSet>
      <dgm:spPr/>
      <dgm:t>
        <a:bodyPr/>
        <a:lstStyle/>
        <a:p>
          <a:endParaRPr lang="tr-TR"/>
        </a:p>
      </dgm:t>
    </dgm:pt>
    <dgm:pt modelId="{4374F41F-E72F-497E-B6B4-141BFD3A5725}" type="pres">
      <dgm:prSet presAssocID="{98878E54-0400-4FFB-AE29-49AE818FE3FE}" presName="spacing" presStyleCnt="0"/>
      <dgm:spPr/>
    </dgm:pt>
    <dgm:pt modelId="{430E88B9-FEBB-481B-A51D-8CE327A94365}" type="pres">
      <dgm:prSet presAssocID="{95541D14-8FEC-47B2-ADF2-D8D69F9555E0}" presName="linNode" presStyleCnt="0"/>
      <dgm:spPr/>
    </dgm:pt>
    <dgm:pt modelId="{4995A5A9-30F8-45FC-9803-F095A46CF3F9}" type="pres">
      <dgm:prSet presAssocID="{95541D14-8FEC-47B2-ADF2-D8D69F9555E0}" presName="parentShp" presStyleLbl="node1" presStyleIdx="1" presStyleCnt="2" custLinFactNeighborX="1013" custLinFactNeighborY="6097">
        <dgm:presLayoutVars>
          <dgm:bulletEnabled val="1"/>
        </dgm:presLayoutVars>
      </dgm:prSet>
      <dgm:spPr/>
      <dgm:t>
        <a:bodyPr/>
        <a:lstStyle/>
        <a:p>
          <a:endParaRPr lang="tr-TR"/>
        </a:p>
      </dgm:t>
    </dgm:pt>
    <dgm:pt modelId="{F5D961C7-F8A0-4CF1-AE57-16FF67C6B8F0}" type="pres">
      <dgm:prSet presAssocID="{95541D14-8FEC-47B2-ADF2-D8D69F9555E0}" presName="childShp" presStyleLbl="bgAccFollowNode1" presStyleIdx="1" presStyleCnt="2">
        <dgm:presLayoutVars>
          <dgm:bulletEnabled val="1"/>
        </dgm:presLayoutVars>
      </dgm:prSet>
      <dgm:spPr/>
      <dgm:t>
        <a:bodyPr/>
        <a:lstStyle/>
        <a:p>
          <a:endParaRPr lang="tr-TR"/>
        </a:p>
      </dgm:t>
    </dgm:pt>
  </dgm:ptLst>
  <dgm:cxnLst>
    <dgm:cxn modelId="{CCA777E4-D69F-4CB2-8F9B-131A5CAC9BB3}" srcId="{3E2D69B0-25EE-4173-A000-D820209C5F88}" destId="{F00C1EC0-4E9E-45C2-A4B5-A36653F132CE}" srcOrd="0" destOrd="0" parTransId="{FD79BF0B-EF2B-45BC-BA14-2C8E855EBEF6}" sibTransId="{85E5C3D7-079A-49A2-93AE-63DB0078FED5}"/>
    <dgm:cxn modelId="{49E48520-0017-45D4-A5EF-C5AD382A4AB0}" type="presOf" srcId="{745794DD-9676-4C53-BB21-221EE1675714}" destId="{F5D961C7-F8A0-4CF1-AE57-16FF67C6B8F0}" srcOrd="0" destOrd="0" presId="urn:microsoft.com/office/officeart/2005/8/layout/vList6"/>
    <dgm:cxn modelId="{A02DB061-E0AE-4C15-A3BF-59CEAA776D42}" type="presOf" srcId="{F00C1EC0-4E9E-45C2-A4B5-A36653F132CE}" destId="{FD86F8C6-0A61-408A-AD16-BCC463192BD0}" srcOrd="0" destOrd="0" presId="urn:microsoft.com/office/officeart/2005/8/layout/vList6"/>
    <dgm:cxn modelId="{8E7406D4-3CB9-49F7-8D42-EFD7FDE7736C}" srcId="{E2562122-2C8E-4C36-AD54-3212DB422ACB}" destId="{3E2D69B0-25EE-4173-A000-D820209C5F88}" srcOrd="0" destOrd="0" parTransId="{E692365B-4B7E-4CEA-A12E-81896EC8C0FB}" sibTransId="{98878E54-0400-4FFB-AE29-49AE818FE3FE}"/>
    <dgm:cxn modelId="{EC542512-7C10-491E-8B6A-F9B82F24032F}" srcId="{95541D14-8FEC-47B2-ADF2-D8D69F9555E0}" destId="{745794DD-9676-4C53-BB21-221EE1675714}" srcOrd="0" destOrd="0" parTransId="{A6C6F44B-6D5D-4B1F-91E4-7C1E2A03B6BA}" sibTransId="{B7C07DB7-5D09-4614-9767-59A3AD539BA2}"/>
    <dgm:cxn modelId="{05C0B1D2-A09B-41DE-ABF2-0F8DDB4BF554}" type="presOf" srcId="{95541D14-8FEC-47B2-ADF2-D8D69F9555E0}" destId="{4995A5A9-30F8-45FC-9803-F095A46CF3F9}" srcOrd="0" destOrd="0" presId="urn:microsoft.com/office/officeart/2005/8/layout/vList6"/>
    <dgm:cxn modelId="{E24BE4A2-1523-4C01-93B7-4B7534612146}" type="presOf" srcId="{3E2D69B0-25EE-4173-A000-D820209C5F88}" destId="{9D73C49B-EEF9-440D-AA97-E4BD888404C3}" srcOrd="0" destOrd="0" presId="urn:microsoft.com/office/officeart/2005/8/layout/vList6"/>
    <dgm:cxn modelId="{53BDD562-E2BB-40C3-8D0E-F569BDBD0345}" srcId="{E2562122-2C8E-4C36-AD54-3212DB422ACB}" destId="{95541D14-8FEC-47B2-ADF2-D8D69F9555E0}" srcOrd="1" destOrd="0" parTransId="{E9E45F41-AAD5-4FDE-9B61-6A3CEAE99E4C}" sibTransId="{A57E2406-A149-45CC-9B26-C1A24954CD2D}"/>
    <dgm:cxn modelId="{F2EC3DB0-CE4C-4C85-8407-3CA12750D432}" type="presOf" srcId="{E2562122-2C8E-4C36-AD54-3212DB422ACB}" destId="{A9EE2B49-106D-40F0-ADAD-7D02DB71D08B}" srcOrd="0" destOrd="0" presId="urn:microsoft.com/office/officeart/2005/8/layout/vList6"/>
    <dgm:cxn modelId="{7B147EF0-F7FB-492C-A6EE-2CE8ED87EA80}" type="presParOf" srcId="{A9EE2B49-106D-40F0-ADAD-7D02DB71D08B}" destId="{A78AEEE2-18FB-4A67-B980-8F346FAD4CB3}" srcOrd="0" destOrd="0" presId="urn:microsoft.com/office/officeart/2005/8/layout/vList6"/>
    <dgm:cxn modelId="{3315E7A5-111B-48B1-94C6-1D8FC77C42FE}" type="presParOf" srcId="{A78AEEE2-18FB-4A67-B980-8F346FAD4CB3}" destId="{9D73C49B-EEF9-440D-AA97-E4BD888404C3}" srcOrd="0" destOrd="0" presId="urn:microsoft.com/office/officeart/2005/8/layout/vList6"/>
    <dgm:cxn modelId="{E368369E-370F-4A3D-A2A6-3DD04CE5B607}" type="presParOf" srcId="{A78AEEE2-18FB-4A67-B980-8F346FAD4CB3}" destId="{FD86F8C6-0A61-408A-AD16-BCC463192BD0}" srcOrd="1" destOrd="0" presId="urn:microsoft.com/office/officeart/2005/8/layout/vList6"/>
    <dgm:cxn modelId="{27A1DED5-2D34-46BC-90AC-30B7BB64021A}" type="presParOf" srcId="{A9EE2B49-106D-40F0-ADAD-7D02DB71D08B}" destId="{4374F41F-E72F-497E-B6B4-141BFD3A5725}" srcOrd="1" destOrd="0" presId="urn:microsoft.com/office/officeart/2005/8/layout/vList6"/>
    <dgm:cxn modelId="{9161DCD4-CF6A-4A6D-A578-3DE486C31823}" type="presParOf" srcId="{A9EE2B49-106D-40F0-ADAD-7D02DB71D08B}" destId="{430E88B9-FEBB-481B-A51D-8CE327A94365}" srcOrd="2" destOrd="0" presId="urn:microsoft.com/office/officeart/2005/8/layout/vList6"/>
    <dgm:cxn modelId="{829D9A79-39B7-4DDB-BFEF-CB84CF5CC796}" type="presParOf" srcId="{430E88B9-FEBB-481B-A51D-8CE327A94365}" destId="{4995A5A9-30F8-45FC-9803-F095A46CF3F9}" srcOrd="0" destOrd="0" presId="urn:microsoft.com/office/officeart/2005/8/layout/vList6"/>
    <dgm:cxn modelId="{256A0323-ABA9-407E-A38F-B6005162FC71}" type="presParOf" srcId="{430E88B9-FEBB-481B-A51D-8CE327A94365}" destId="{F5D961C7-F8A0-4CF1-AE57-16FF67C6B8F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C26520-66EB-4F11-B286-BD575EBBBB46}" type="doc">
      <dgm:prSet loTypeId="urn:microsoft.com/office/officeart/2005/8/layout/vList2" loCatId="list" qsTypeId="urn:microsoft.com/office/officeart/2005/8/quickstyle/simple4" qsCatId="simple" csTypeId="urn:microsoft.com/office/officeart/2005/8/colors/accent4_1" csCatId="accent4" phldr="1"/>
      <dgm:spPr/>
      <dgm:t>
        <a:bodyPr/>
        <a:lstStyle/>
        <a:p>
          <a:endParaRPr lang="tr-TR"/>
        </a:p>
      </dgm:t>
    </dgm:pt>
    <dgm:pt modelId="{143DC6B7-A876-4B50-A81D-EF61803F369E}">
      <dgm:prSet custT="1"/>
      <dgm:spPr/>
      <dgm:t>
        <a:bodyPr/>
        <a:lstStyle/>
        <a:p>
          <a:pPr rtl="0"/>
          <a:r>
            <a:rPr lang="tr-TR" sz="2400" b="1" dirty="0" smtClean="0"/>
            <a:t>Yetki devri yazılı olmak zorundadır.</a:t>
          </a:r>
          <a:endParaRPr lang="tr-TR" sz="2400" b="1" dirty="0"/>
        </a:p>
      </dgm:t>
    </dgm:pt>
    <dgm:pt modelId="{FE03AC32-EFC7-4338-86DC-5BB17536A727}" type="parTrans" cxnId="{E9D31505-6976-4B4D-A9F2-C2B044324BE9}">
      <dgm:prSet/>
      <dgm:spPr/>
      <dgm:t>
        <a:bodyPr/>
        <a:lstStyle/>
        <a:p>
          <a:endParaRPr lang="tr-TR"/>
        </a:p>
      </dgm:t>
    </dgm:pt>
    <dgm:pt modelId="{19C2E556-B4FB-4735-A1CB-1EE2ADBE4B58}" type="sibTrans" cxnId="{E9D31505-6976-4B4D-A9F2-C2B044324BE9}">
      <dgm:prSet/>
      <dgm:spPr/>
      <dgm:t>
        <a:bodyPr/>
        <a:lstStyle/>
        <a:p>
          <a:endParaRPr lang="tr-TR"/>
        </a:p>
      </dgm:t>
    </dgm:pt>
    <dgm:pt modelId="{3286874F-0BDE-4B20-81C2-C664254E61C0}">
      <dgm:prSet custT="1"/>
      <dgm:spPr/>
      <dgm:t>
        <a:bodyPr/>
        <a:lstStyle/>
        <a:p>
          <a:pPr rtl="0"/>
          <a:r>
            <a:rPr lang="tr-TR" sz="2400" b="1" dirty="0" smtClean="0"/>
            <a:t>Devredilen yetkinin sınırları açıkça belirlenmiş olmalıdır</a:t>
          </a:r>
          <a:r>
            <a:rPr lang="tr-TR" sz="1800" dirty="0" smtClean="0"/>
            <a:t>.</a:t>
          </a:r>
          <a:endParaRPr lang="tr-TR" sz="1800" dirty="0"/>
        </a:p>
      </dgm:t>
    </dgm:pt>
    <dgm:pt modelId="{EA1BA468-44B3-44B3-8060-691C18B2C973}" type="parTrans" cxnId="{D771BECE-8376-40FF-BAB5-BF9CB49FB5FC}">
      <dgm:prSet/>
      <dgm:spPr/>
      <dgm:t>
        <a:bodyPr/>
        <a:lstStyle/>
        <a:p>
          <a:endParaRPr lang="tr-TR"/>
        </a:p>
      </dgm:t>
    </dgm:pt>
    <dgm:pt modelId="{A3759588-7B21-4C21-8AA9-36641B3AD7E8}" type="sibTrans" cxnId="{D771BECE-8376-40FF-BAB5-BF9CB49FB5FC}">
      <dgm:prSet/>
      <dgm:spPr/>
      <dgm:t>
        <a:bodyPr/>
        <a:lstStyle/>
        <a:p>
          <a:endParaRPr lang="tr-TR"/>
        </a:p>
      </dgm:t>
    </dgm:pt>
    <dgm:pt modelId="{BBA95B1B-13FB-4B52-835F-E9FD9128DD6F}">
      <dgm:prSet custT="1"/>
      <dgm:spPr/>
      <dgm:t>
        <a:bodyPr/>
        <a:lstStyle/>
        <a:p>
          <a:pPr rtl="0"/>
          <a:r>
            <a:rPr lang="tr-TR" sz="1600" b="1" dirty="0" smtClean="0"/>
            <a:t>Merkez teşkilatında harcama yetkisinin devri ve bu yetkinin geri alınması üst yöneticiye, mali hizmetler birimine ve muhasebe yetkilisine; </a:t>
          </a:r>
        </a:p>
        <a:p>
          <a:pPr rtl="0"/>
          <a:r>
            <a:rPr lang="tr-TR" sz="1600" b="1" dirty="0" smtClean="0"/>
            <a:t>Merkez dışı birimlerde ise mali hizmetler birimine ve muhasebe yetkilisine yazılı olarak bildirilmelidir.</a:t>
          </a:r>
          <a:endParaRPr lang="tr-TR" sz="1600" b="1" dirty="0"/>
        </a:p>
      </dgm:t>
    </dgm:pt>
    <dgm:pt modelId="{5D82CA4C-B550-4174-A96C-B9BB531B7C5A}" type="parTrans" cxnId="{53517CDA-69E3-4B4B-B856-8A208430BD6B}">
      <dgm:prSet/>
      <dgm:spPr/>
      <dgm:t>
        <a:bodyPr/>
        <a:lstStyle/>
        <a:p>
          <a:endParaRPr lang="tr-TR"/>
        </a:p>
      </dgm:t>
    </dgm:pt>
    <dgm:pt modelId="{879E7E98-1B40-46B4-9C21-CD6817F59FAE}" type="sibTrans" cxnId="{53517CDA-69E3-4B4B-B856-8A208430BD6B}">
      <dgm:prSet/>
      <dgm:spPr/>
      <dgm:t>
        <a:bodyPr/>
        <a:lstStyle/>
        <a:p>
          <a:endParaRPr lang="tr-TR"/>
        </a:p>
      </dgm:t>
    </dgm:pt>
    <dgm:pt modelId="{E7E33E67-A69D-4A32-951F-8F6BD37EFCA7}">
      <dgm:prSet/>
      <dgm:spPr/>
      <dgm:t>
        <a:bodyPr/>
        <a:lstStyle/>
        <a:p>
          <a:pPr rtl="0"/>
          <a:r>
            <a:rPr lang="tr-TR" b="1" dirty="0" smtClean="0"/>
            <a:t>Harcama yetkisinin devredilmesi, yetkiyi devredenin idari sorumluluğunu ortadan kaldırmaz.</a:t>
          </a:r>
          <a:endParaRPr lang="tr-TR" b="1" dirty="0"/>
        </a:p>
      </dgm:t>
    </dgm:pt>
    <dgm:pt modelId="{2FBE131D-8878-433E-830B-334D0D921F27}" type="parTrans" cxnId="{DA338F23-EAD8-4CBF-830B-82C8363C0141}">
      <dgm:prSet/>
      <dgm:spPr/>
      <dgm:t>
        <a:bodyPr/>
        <a:lstStyle/>
        <a:p>
          <a:endParaRPr lang="tr-TR"/>
        </a:p>
      </dgm:t>
    </dgm:pt>
    <dgm:pt modelId="{3C59AFE9-29AC-4B8C-A904-AF1408611E57}" type="sibTrans" cxnId="{DA338F23-EAD8-4CBF-830B-82C8363C0141}">
      <dgm:prSet/>
      <dgm:spPr/>
      <dgm:t>
        <a:bodyPr/>
        <a:lstStyle/>
        <a:p>
          <a:endParaRPr lang="tr-TR"/>
        </a:p>
      </dgm:t>
    </dgm:pt>
    <dgm:pt modelId="{4501C7FA-A928-4A97-B91F-2018DECA1B6F}" type="pres">
      <dgm:prSet presAssocID="{FCC26520-66EB-4F11-B286-BD575EBBBB46}" presName="linear" presStyleCnt="0">
        <dgm:presLayoutVars>
          <dgm:animLvl val="lvl"/>
          <dgm:resizeHandles val="exact"/>
        </dgm:presLayoutVars>
      </dgm:prSet>
      <dgm:spPr/>
      <dgm:t>
        <a:bodyPr/>
        <a:lstStyle/>
        <a:p>
          <a:endParaRPr lang="tr-TR"/>
        </a:p>
      </dgm:t>
    </dgm:pt>
    <dgm:pt modelId="{F8100D4C-C5E9-4406-B387-68CF3899B4B7}" type="pres">
      <dgm:prSet presAssocID="{143DC6B7-A876-4B50-A81D-EF61803F369E}" presName="parentText" presStyleLbl="node1" presStyleIdx="0" presStyleCnt="4">
        <dgm:presLayoutVars>
          <dgm:chMax val="0"/>
          <dgm:bulletEnabled val="1"/>
        </dgm:presLayoutVars>
      </dgm:prSet>
      <dgm:spPr/>
      <dgm:t>
        <a:bodyPr/>
        <a:lstStyle/>
        <a:p>
          <a:endParaRPr lang="tr-TR"/>
        </a:p>
      </dgm:t>
    </dgm:pt>
    <dgm:pt modelId="{48F25DDD-691D-4C94-8EEC-87209B79F029}" type="pres">
      <dgm:prSet presAssocID="{19C2E556-B4FB-4735-A1CB-1EE2ADBE4B58}" presName="spacer" presStyleCnt="0"/>
      <dgm:spPr/>
    </dgm:pt>
    <dgm:pt modelId="{6E5D9137-1158-4461-849F-6A73A6C47346}" type="pres">
      <dgm:prSet presAssocID="{3286874F-0BDE-4B20-81C2-C664254E61C0}" presName="parentText" presStyleLbl="node1" presStyleIdx="1" presStyleCnt="4">
        <dgm:presLayoutVars>
          <dgm:chMax val="0"/>
          <dgm:bulletEnabled val="1"/>
        </dgm:presLayoutVars>
      </dgm:prSet>
      <dgm:spPr/>
      <dgm:t>
        <a:bodyPr/>
        <a:lstStyle/>
        <a:p>
          <a:endParaRPr lang="tr-TR"/>
        </a:p>
      </dgm:t>
    </dgm:pt>
    <dgm:pt modelId="{91522D29-853D-453D-B39C-85112EDA5577}" type="pres">
      <dgm:prSet presAssocID="{A3759588-7B21-4C21-8AA9-36641B3AD7E8}" presName="spacer" presStyleCnt="0"/>
      <dgm:spPr/>
    </dgm:pt>
    <dgm:pt modelId="{EBA96B77-4770-484E-9478-DFD0F3329B42}" type="pres">
      <dgm:prSet presAssocID="{BBA95B1B-13FB-4B52-835F-E9FD9128DD6F}" presName="parentText" presStyleLbl="node1" presStyleIdx="2" presStyleCnt="4">
        <dgm:presLayoutVars>
          <dgm:chMax val="0"/>
          <dgm:bulletEnabled val="1"/>
        </dgm:presLayoutVars>
      </dgm:prSet>
      <dgm:spPr/>
      <dgm:t>
        <a:bodyPr/>
        <a:lstStyle/>
        <a:p>
          <a:endParaRPr lang="tr-TR"/>
        </a:p>
      </dgm:t>
    </dgm:pt>
    <dgm:pt modelId="{A2B5EB09-328F-4586-9EB4-38975766566A}" type="pres">
      <dgm:prSet presAssocID="{879E7E98-1B40-46B4-9C21-CD6817F59FAE}" presName="spacer" presStyleCnt="0"/>
      <dgm:spPr/>
    </dgm:pt>
    <dgm:pt modelId="{C01B8D0A-C313-4116-98C5-D4A66748B4D4}" type="pres">
      <dgm:prSet presAssocID="{E7E33E67-A69D-4A32-951F-8F6BD37EFCA7}" presName="parentText" presStyleLbl="node1" presStyleIdx="3" presStyleCnt="4">
        <dgm:presLayoutVars>
          <dgm:chMax val="0"/>
          <dgm:bulletEnabled val="1"/>
        </dgm:presLayoutVars>
      </dgm:prSet>
      <dgm:spPr/>
      <dgm:t>
        <a:bodyPr/>
        <a:lstStyle/>
        <a:p>
          <a:endParaRPr lang="tr-TR"/>
        </a:p>
      </dgm:t>
    </dgm:pt>
  </dgm:ptLst>
  <dgm:cxnLst>
    <dgm:cxn modelId="{C211AD1F-D5FA-4460-BED9-A715EC8AFEBB}" type="presOf" srcId="{E7E33E67-A69D-4A32-951F-8F6BD37EFCA7}" destId="{C01B8D0A-C313-4116-98C5-D4A66748B4D4}" srcOrd="0" destOrd="0" presId="urn:microsoft.com/office/officeart/2005/8/layout/vList2"/>
    <dgm:cxn modelId="{DA338F23-EAD8-4CBF-830B-82C8363C0141}" srcId="{FCC26520-66EB-4F11-B286-BD575EBBBB46}" destId="{E7E33E67-A69D-4A32-951F-8F6BD37EFCA7}" srcOrd="3" destOrd="0" parTransId="{2FBE131D-8878-433E-830B-334D0D921F27}" sibTransId="{3C59AFE9-29AC-4B8C-A904-AF1408611E57}"/>
    <dgm:cxn modelId="{53517CDA-69E3-4B4B-B856-8A208430BD6B}" srcId="{FCC26520-66EB-4F11-B286-BD575EBBBB46}" destId="{BBA95B1B-13FB-4B52-835F-E9FD9128DD6F}" srcOrd="2" destOrd="0" parTransId="{5D82CA4C-B550-4174-A96C-B9BB531B7C5A}" sibTransId="{879E7E98-1B40-46B4-9C21-CD6817F59FAE}"/>
    <dgm:cxn modelId="{E9D31505-6976-4B4D-A9F2-C2B044324BE9}" srcId="{FCC26520-66EB-4F11-B286-BD575EBBBB46}" destId="{143DC6B7-A876-4B50-A81D-EF61803F369E}" srcOrd="0" destOrd="0" parTransId="{FE03AC32-EFC7-4338-86DC-5BB17536A727}" sibTransId="{19C2E556-B4FB-4735-A1CB-1EE2ADBE4B58}"/>
    <dgm:cxn modelId="{D771BECE-8376-40FF-BAB5-BF9CB49FB5FC}" srcId="{FCC26520-66EB-4F11-B286-BD575EBBBB46}" destId="{3286874F-0BDE-4B20-81C2-C664254E61C0}" srcOrd="1" destOrd="0" parTransId="{EA1BA468-44B3-44B3-8060-691C18B2C973}" sibTransId="{A3759588-7B21-4C21-8AA9-36641B3AD7E8}"/>
    <dgm:cxn modelId="{108275CE-6973-48A5-ADB5-6FEEB3908619}" type="presOf" srcId="{3286874F-0BDE-4B20-81C2-C664254E61C0}" destId="{6E5D9137-1158-4461-849F-6A73A6C47346}" srcOrd="0" destOrd="0" presId="urn:microsoft.com/office/officeart/2005/8/layout/vList2"/>
    <dgm:cxn modelId="{61418219-C772-45AA-9B1A-B2E45FB9CB32}" type="presOf" srcId="{BBA95B1B-13FB-4B52-835F-E9FD9128DD6F}" destId="{EBA96B77-4770-484E-9478-DFD0F3329B42}" srcOrd="0" destOrd="0" presId="urn:microsoft.com/office/officeart/2005/8/layout/vList2"/>
    <dgm:cxn modelId="{7CAB157D-6728-42FB-BC82-ECD531E3012A}" type="presOf" srcId="{143DC6B7-A876-4B50-A81D-EF61803F369E}" destId="{F8100D4C-C5E9-4406-B387-68CF3899B4B7}" srcOrd="0" destOrd="0" presId="urn:microsoft.com/office/officeart/2005/8/layout/vList2"/>
    <dgm:cxn modelId="{A891569C-A460-41F8-BEE7-6EC41C514F81}" type="presOf" srcId="{FCC26520-66EB-4F11-B286-BD575EBBBB46}" destId="{4501C7FA-A928-4A97-B91F-2018DECA1B6F}" srcOrd="0" destOrd="0" presId="urn:microsoft.com/office/officeart/2005/8/layout/vList2"/>
    <dgm:cxn modelId="{8C39E6BF-A420-4676-9D8C-C2C8865CEADC}" type="presParOf" srcId="{4501C7FA-A928-4A97-B91F-2018DECA1B6F}" destId="{F8100D4C-C5E9-4406-B387-68CF3899B4B7}" srcOrd="0" destOrd="0" presId="urn:microsoft.com/office/officeart/2005/8/layout/vList2"/>
    <dgm:cxn modelId="{FD50141A-2FF0-45BB-8366-379FC2C6212B}" type="presParOf" srcId="{4501C7FA-A928-4A97-B91F-2018DECA1B6F}" destId="{48F25DDD-691D-4C94-8EEC-87209B79F029}" srcOrd="1" destOrd="0" presId="urn:microsoft.com/office/officeart/2005/8/layout/vList2"/>
    <dgm:cxn modelId="{6BBC92EA-024E-4257-9E8C-F18039009F25}" type="presParOf" srcId="{4501C7FA-A928-4A97-B91F-2018DECA1B6F}" destId="{6E5D9137-1158-4461-849F-6A73A6C47346}" srcOrd="2" destOrd="0" presId="urn:microsoft.com/office/officeart/2005/8/layout/vList2"/>
    <dgm:cxn modelId="{FA216C18-7174-4D36-88B9-81735A75FF7F}" type="presParOf" srcId="{4501C7FA-A928-4A97-B91F-2018DECA1B6F}" destId="{91522D29-853D-453D-B39C-85112EDA5577}" srcOrd="3" destOrd="0" presId="urn:microsoft.com/office/officeart/2005/8/layout/vList2"/>
    <dgm:cxn modelId="{8386E2E4-6AA1-4910-B2C5-E5172A27B014}" type="presParOf" srcId="{4501C7FA-A928-4A97-B91F-2018DECA1B6F}" destId="{EBA96B77-4770-484E-9478-DFD0F3329B42}" srcOrd="4" destOrd="0" presId="urn:microsoft.com/office/officeart/2005/8/layout/vList2"/>
    <dgm:cxn modelId="{B4D750D5-C02C-4C1B-BC84-DFFDD90CD915}" type="presParOf" srcId="{4501C7FA-A928-4A97-B91F-2018DECA1B6F}" destId="{A2B5EB09-328F-4586-9EB4-38975766566A}" srcOrd="5" destOrd="0" presId="urn:microsoft.com/office/officeart/2005/8/layout/vList2"/>
    <dgm:cxn modelId="{755D7B4A-00F7-4E11-BB92-3AEAC3056680}" type="presParOf" srcId="{4501C7FA-A928-4A97-B91F-2018DECA1B6F}" destId="{C01B8D0A-C313-4116-98C5-D4A66748B4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916708-00B1-4A92-81CA-7AD942A5C582}" type="doc">
      <dgm:prSet loTypeId="urn:microsoft.com/office/officeart/2008/layout/LinedList" loCatId="list" qsTypeId="urn:microsoft.com/office/officeart/2005/8/quickstyle/simple5" qsCatId="simple" csTypeId="urn:microsoft.com/office/officeart/2005/8/colors/accent4_1" csCatId="accent4"/>
      <dgm:spPr/>
      <dgm:t>
        <a:bodyPr/>
        <a:lstStyle/>
        <a:p>
          <a:endParaRPr lang="tr-TR"/>
        </a:p>
      </dgm:t>
    </dgm:pt>
    <dgm:pt modelId="{A380D05E-BB68-4D30-A7F8-517AB561BF29}">
      <dgm:prSet/>
      <dgm:spPr/>
      <dgm:t>
        <a:bodyPr/>
        <a:lstStyle/>
        <a:p>
          <a:pPr rtl="0"/>
          <a:r>
            <a:rPr lang="tr-TR" b="1" smtClean="0"/>
            <a:t>İşletme yöneticisi, harcama yetkilisidir. </a:t>
          </a:r>
          <a:endParaRPr lang="tr-TR"/>
        </a:p>
      </dgm:t>
    </dgm:pt>
    <dgm:pt modelId="{D9B3E01D-94C6-431F-8194-C1763E6CBD22}" type="parTrans" cxnId="{9042DBBC-DA8A-4157-A539-1ABFC0FD1128}">
      <dgm:prSet/>
      <dgm:spPr/>
      <dgm:t>
        <a:bodyPr/>
        <a:lstStyle/>
        <a:p>
          <a:endParaRPr lang="tr-TR"/>
        </a:p>
      </dgm:t>
    </dgm:pt>
    <dgm:pt modelId="{F9559FA2-A579-452F-9901-2E7D309F7D87}" type="sibTrans" cxnId="{9042DBBC-DA8A-4157-A539-1ABFC0FD1128}">
      <dgm:prSet/>
      <dgm:spPr/>
      <dgm:t>
        <a:bodyPr/>
        <a:lstStyle/>
        <a:p>
          <a:endParaRPr lang="tr-TR"/>
        </a:p>
      </dgm:t>
    </dgm:pt>
    <dgm:pt modelId="{873EE354-791F-4C69-8048-AA431645AB02}">
      <dgm:prSet/>
      <dgm:spPr/>
      <dgm:t>
        <a:bodyPr/>
        <a:lstStyle/>
        <a:p>
          <a:pPr rtl="0"/>
          <a:r>
            <a:rPr lang="tr-TR" smtClean="0"/>
            <a:t>Harcama yetkilisi, işletme bütçesinde öngörülen ödenek kadar harcama yapmaya yetkilidir.</a:t>
          </a:r>
          <a:endParaRPr lang="tr-TR"/>
        </a:p>
      </dgm:t>
    </dgm:pt>
    <dgm:pt modelId="{B88618B0-33DB-46CF-8D4F-B50F424592A3}" type="parTrans" cxnId="{196E6C45-B28C-4D12-A29A-79250E5DC510}">
      <dgm:prSet/>
      <dgm:spPr/>
      <dgm:t>
        <a:bodyPr/>
        <a:lstStyle/>
        <a:p>
          <a:endParaRPr lang="tr-TR"/>
        </a:p>
      </dgm:t>
    </dgm:pt>
    <dgm:pt modelId="{ABAF4170-87F0-479F-BCE0-DA8914FB82BC}" type="sibTrans" cxnId="{196E6C45-B28C-4D12-A29A-79250E5DC510}">
      <dgm:prSet/>
      <dgm:spPr/>
      <dgm:t>
        <a:bodyPr/>
        <a:lstStyle/>
        <a:p>
          <a:endParaRPr lang="tr-TR"/>
        </a:p>
      </dgm:t>
    </dgm:pt>
    <dgm:pt modelId="{4F0787D0-D35A-470C-A160-C5CA6378B672}">
      <dgm:prSet/>
      <dgm:spPr/>
      <dgm:t>
        <a:bodyPr/>
        <a:lstStyle/>
        <a:p>
          <a:pPr rtl="0"/>
          <a:r>
            <a:rPr lang="tr-TR" smtClean="0"/>
            <a:t>Harcama yetkilisi, yetkilerinin bir kısmını veya tamamını yardımcılarına devredebilir.</a:t>
          </a:r>
          <a:endParaRPr lang="tr-TR"/>
        </a:p>
      </dgm:t>
    </dgm:pt>
    <dgm:pt modelId="{BBF6208C-EB22-4315-92C7-31CE8598A5C6}" type="parTrans" cxnId="{8237A920-2864-4E5E-9859-746AC7CE3B5A}">
      <dgm:prSet/>
      <dgm:spPr/>
      <dgm:t>
        <a:bodyPr/>
        <a:lstStyle/>
        <a:p>
          <a:endParaRPr lang="tr-TR"/>
        </a:p>
      </dgm:t>
    </dgm:pt>
    <dgm:pt modelId="{8BA63463-C609-4580-9452-1E52BC65DEB3}" type="sibTrans" cxnId="{8237A920-2864-4E5E-9859-746AC7CE3B5A}">
      <dgm:prSet/>
      <dgm:spPr/>
      <dgm:t>
        <a:bodyPr/>
        <a:lstStyle/>
        <a:p>
          <a:endParaRPr lang="tr-TR"/>
        </a:p>
      </dgm:t>
    </dgm:pt>
    <dgm:pt modelId="{65C68EFB-9040-4059-BABD-26D678B8FA98}">
      <dgm:prSet/>
      <dgm:spPr/>
      <dgm:t>
        <a:bodyPr/>
        <a:lstStyle/>
        <a:p>
          <a:pPr rtl="0"/>
          <a:r>
            <a:rPr lang="tr-TR" smtClean="0"/>
            <a:t>Harcama yetkilisi, işletmenin taşra teşkilatında gerçekleşecek giderler için harcama yetkisinin bir kısmını veya tamamını Bakanlık il müdürlerine devredebilir. </a:t>
          </a:r>
          <a:endParaRPr lang="tr-TR"/>
        </a:p>
      </dgm:t>
    </dgm:pt>
    <dgm:pt modelId="{F0162B2E-EEF0-424A-93B1-461CB2855CEC}" type="parTrans" cxnId="{08A22155-D618-41FB-97E7-CECAD23A5CA7}">
      <dgm:prSet/>
      <dgm:spPr/>
      <dgm:t>
        <a:bodyPr/>
        <a:lstStyle/>
        <a:p>
          <a:endParaRPr lang="tr-TR"/>
        </a:p>
      </dgm:t>
    </dgm:pt>
    <dgm:pt modelId="{92080F30-9A79-409E-A119-20A02FFACA32}" type="sibTrans" cxnId="{08A22155-D618-41FB-97E7-CECAD23A5CA7}">
      <dgm:prSet/>
      <dgm:spPr/>
      <dgm:t>
        <a:bodyPr/>
        <a:lstStyle/>
        <a:p>
          <a:endParaRPr lang="tr-TR"/>
        </a:p>
      </dgm:t>
    </dgm:pt>
    <dgm:pt modelId="{6CAE1813-99C2-4556-ADC9-589520E95C50}">
      <dgm:prSet custT="1"/>
      <dgm:spPr/>
      <dgm:t>
        <a:bodyPr/>
        <a:lstStyle/>
        <a:p>
          <a:pPr rtl="0"/>
          <a:r>
            <a:rPr lang="tr-TR" sz="1600" dirty="0" smtClean="0"/>
            <a:t>Ayrıca harcama yetkilisi, Bakanlık merkez ve taşra teşkilatının genel bütçedeki ödenek yetersizliği nedeniyle döner sermaye işletmesinden karşılanması Yönetim Kurulu kararı veya Yönetim Kurulu tarafından yetkilendirilen makam tarafından uygun görülen giderlere ilişkin harcama yetkisinin bir kısmını veya tamamını Bakanlık merkez ve taşra teşkilatı yöneticilerine devredebilir. </a:t>
          </a:r>
          <a:endParaRPr lang="tr-TR" sz="1600" dirty="0"/>
        </a:p>
      </dgm:t>
    </dgm:pt>
    <dgm:pt modelId="{06B394B3-7741-4FE5-BE71-088AD882EEE3}" type="parTrans" cxnId="{88A8D027-1773-4F32-8C20-87CA25C4187F}">
      <dgm:prSet/>
      <dgm:spPr/>
      <dgm:t>
        <a:bodyPr/>
        <a:lstStyle/>
        <a:p>
          <a:endParaRPr lang="tr-TR"/>
        </a:p>
      </dgm:t>
    </dgm:pt>
    <dgm:pt modelId="{0CB92C36-4B56-475F-9CF8-78B9082D7FFD}" type="sibTrans" cxnId="{88A8D027-1773-4F32-8C20-87CA25C4187F}">
      <dgm:prSet/>
      <dgm:spPr/>
      <dgm:t>
        <a:bodyPr/>
        <a:lstStyle/>
        <a:p>
          <a:endParaRPr lang="tr-TR"/>
        </a:p>
      </dgm:t>
    </dgm:pt>
    <dgm:pt modelId="{00F41F91-7575-4D20-B658-D2D956686DDB}">
      <dgm:prSet/>
      <dgm:spPr/>
      <dgm:t>
        <a:bodyPr/>
        <a:lstStyle/>
        <a:p>
          <a:pPr rtl="0"/>
          <a:endParaRPr lang="tr-TR"/>
        </a:p>
      </dgm:t>
    </dgm:pt>
    <dgm:pt modelId="{D775527E-1A53-4278-AB67-8A3311C05685}" type="parTrans" cxnId="{763503C2-98B6-44A6-83AC-5C00F2544E54}">
      <dgm:prSet/>
      <dgm:spPr/>
      <dgm:t>
        <a:bodyPr/>
        <a:lstStyle/>
        <a:p>
          <a:endParaRPr lang="tr-TR"/>
        </a:p>
      </dgm:t>
    </dgm:pt>
    <dgm:pt modelId="{873454A4-2BD4-42B5-A568-CA07744C7559}" type="sibTrans" cxnId="{763503C2-98B6-44A6-83AC-5C00F2544E54}">
      <dgm:prSet/>
      <dgm:spPr/>
      <dgm:t>
        <a:bodyPr/>
        <a:lstStyle/>
        <a:p>
          <a:endParaRPr lang="tr-TR"/>
        </a:p>
      </dgm:t>
    </dgm:pt>
    <dgm:pt modelId="{F17FD744-DA16-4288-9FA2-E5997D09FE2F}" type="pres">
      <dgm:prSet presAssocID="{D8916708-00B1-4A92-81CA-7AD942A5C582}" presName="vert0" presStyleCnt="0">
        <dgm:presLayoutVars>
          <dgm:dir/>
          <dgm:animOne val="branch"/>
          <dgm:animLvl val="lvl"/>
        </dgm:presLayoutVars>
      </dgm:prSet>
      <dgm:spPr/>
      <dgm:t>
        <a:bodyPr/>
        <a:lstStyle/>
        <a:p>
          <a:endParaRPr lang="tr-TR"/>
        </a:p>
      </dgm:t>
    </dgm:pt>
    <dgm:pt modelId="{57FFA2AC-8A7F-46D2-8123-BACD088B93C6}" type="pres">
      <dgm:prSet presAssocID="{A380D05E-BB68-4D30-A7F8-517AB561BF29}" presName="thickLine" presStyleLbl="alignNode1" presStyleIdx="0" presStyleCnt="6"/>
      <dgm:spPr/>
    </dgm:pt>
    <dgm:pt modelId="{B7039B7F-CA73-4EB4-91BB-9F5512CE3C5F}" type="pres">
      <dgm:prSet presAssocID="{A380D05E-BB68-4D30-A7F8-517AB561BF29}" presName="horz1" presStyleCnt="0"/>
      <dgm:spPr/>
    </dgm:pt>
    <dgm:pt modelId="{B427BFAB-68EF-48B4-B763-282064E7CECD}" type="pres">
      <dgm:prSet presAssocID="{A380D05E-BB68-4D30-A7F8-517AB561BF29}" presName="tx1" presStyleLbl="revTx" presStyleIdx="0" presStyleCnt="6"/>
      <dgm:spPr/>
      <dgm:t>
        <a:bodyPr/>
        <a:lstStyle/>
        <a:p>
          <a:endParaRPr lang="tr-TR"/>
        </a:p>
      </dgm:t>
    </dgm:pt>
    <dgm:pt modelId="{0F22156B-AE57-46AF-BEB6-6932AB69082F}" type="pres">
      <dgm:prSet presAssocID="{A380D05E-BB68-4D30-A7F8-517AB561BF29}" presName="vert1" presStyleCnt="0"/>
      <dgm:spPr/>
    </dgm:pt>
    <dgm:pt modelId="{CB8220D8-3BC3-41CE-8949-FD709F7CC544}" type="pres">
      <dgm:prSet presAssocID="{873EE354-791F-4C69-8048-AA431645AB02}" presName="thickLine" presStyleLbl="alignNode1" presStyleIdx="1" presStyleCnt="6"/>
      <dgm:spPr/>
    </dgm:pt>
    <dgm:pt modelId="{B4FB03E4-D3F2-4C2C-9C3B-4E7D709B9865}" type="pres">
      <dgm:prSet presAssocID="{873EE354-791F-4C69-8048-AA431645AB02}" presName="horz1" presStyleCnt="0"/>
      <dgm:spPr/>
    </dgm:pt>
    <dgm:pt modelId="{7AAC952B-1938-4FCB-9B1E-076B5FF99AFA}" type="pres">
      <dgm:prSet presAssocID="{873EE354-791F-4C69-8048-AA431645AB02}" presName="tx1" presStyleLbl="revTx" presStyleIdx="1" presStyleCnt="6"/>
      <dgm:spPr/>
      <dgm:t>
        <a:bodyPr/>
        <a:lstStyle/>
        <a:p>
          <a:endParaRPr lang="tr-TR"/>
        </a:p>
      </dgm:t>
    </dgm:pt>
    <dgm:pt modelId="{432A5805-CB4E-453D-A13C-F53A9B9B8471}" type="pres">
      <dgm:prSet presAssocID="{873EE354-791F-4C69-8048-AA431645AB02}" presName="vert1" presStyleCnt="0"/>
      <dgm:spPr/>
    </dgm:pt>
    <dgm:pt modelId="{D3D9AD20-F06D-43F1-9541-26AA5FE9EE6F}" type="pres">
      <dgm:prSet presAssocID="{4F0787D0-D35A-470C-A160-C5CA6378B672}" presName="thickLine" presStyleLbl="alignNode1" presStyleIdx="2" presStyleCnt="6"/>
      <dgm:spPr/>
    </dgm:pt>
    <dgm:pt modelId="{FAFCF177-3AAC-4A91-A01E-6373DE992D8F}" type="pres">
      <dgm:prSet presAssocID="{4F0787D0-D35A-470C-A160-C5CA6378B672}" presName="horz1" presStyleCnt="0"/>
      <dgm:spPr/>
    </dgm:pt>
    <dgm:pt modelId="{BB77AAEF-A459-4864-9D3A-9F6995CDD96B}" type="pres">
      <dgm:prSet presAssocID="{4F0787D0-D35A-470C-A160-C5CA6378B672}" presName="tx1" presStyleLbl="revTx" presStyleIdx="2" presStyleCnt="6"/>
      <dgm:spPr/>
      <dgm:t>
        <a:bodyPr/>
        <a:lstStyle/>
        <a:p>
          <a:endParaRPr lang="tr-TR"/>
        </a:p>
      </dgm:t>
    </dgm:pt>
    <dgm:pt modelId="{25B4635B-91DF-4794-81BF-ACB47D1D1CC9}" type="pres">
      <dgm:prSet presAssocID="{4F0787D0-D35A-470C-A160-C5CA6378B672}" presName="vert1" presStyleCnt="0"/>
      <dgm:spPr/>
    </dgm:pt>
    <dgm:pt modelId="{E6069A2E-98D4-4B69-BDEC-27BDD2E3B38E}" type="pres">
      <dgm:prSet presAssocID="{65C68EFB-9040-4059-BABD-26D678B8FA98}" presName="thickLine" presStyleLbl="alignNode1" presStyleIdx="3" presStyleCnt="6"/>
      <dgm:spPr/>
    </dgm:pt>
    <dgm:pt modelId="{93ABDF09-8CF0-4BC6-A1B1-AD63CBF206D2}" type="pres">
      <dgm:prSet presAssocID="{65C68EFB-9040-4059-BABD-26D678B8FA98}" presName="horz1" presStyleCnt="0"/>
      <dgm:spPr/>
    </dgm:pt>
    <dgm:pt modelId="{F7B82B21-3914-4B75-A11C-E140302CA208}" type="pres">
      <dgm:prSet presAssocID="{65C68EFB-9040-4059-BABD-26D678B8FA98}" presName="tx1" presStyleLbl="revTx" presStyleIdx="3" presStyleCnt="6"/>
      <dgm:spPr/>
      <dgm:t>
        <a:bodyPr/>
        <a:lstStyle/>
        <a:p>
          <a:endParaRPr lang="tr-TR"/>
        </a:p>
      </dgm:t>
    </dgm:pt>
    <dgm:pt modelId="{97330BBF-37C9-4393-A25E-892F282E00CB}" type="pres">
      <dgm:prSet presAssocID="{65C68EFB-9040-4059-BABD-26D678B8FA98}" presName="vert1" presStyleCnt="0"/>
      <dgm:spPr/>
    </dgm:pt>
    <dgm:pt modelId="{11493C54-1E67-43C4-B494-B772FBF1612A}" type="pres">
      <dgm:prSet presAssocID="{6CAE1813-99C2-4556-ADC9-589520E95C50}" presName="thickLine" presStyleLbl="alignNode1" presStyleIdx="4" presStyleCnt="6"/>
      <dgm:spPr/>
    </dgm:pt>
    <dgm:pt modelId="{8AAD88AC-7BBC-4420-A0B8-38A5A20B1AEA}" type="pres">
      <dgm:prSet presAssocID="{6CAE1813-99C2-4556-ADC9-589520E95C50}" presName="horz1" presStyleCnt="0"/>
      <dgm:spPr/>
    </dgm:pt>
    <dgm:pt modelId="{A893825A-2893-4DB4-96A8-D0F1963F1459}" type="pres">
      <dgm:prSet presAssocID="{6CAE1813-99C2-4556-ADC9-589520E95C50}" presName="tx1" presStyleLbl="revTx" presStyleIdx="4" presStyleCnt="6"/>
      <dgm:spPr/>
      <dgm:t>
        <a:bodyPr/>
        <a:lstStyle/>
        <a:p>
          <a:endParaRPr lang="tr-TR"/>
        </a:p>
      </dgm:t>
    </dgm:pt>
    <dgm:pt modelId="{AC19DED2-DBC0-46FF-BA90-7B9CE7551F4E}" type="pres">
      <dgm:prSet presAssocID="{6CAE1813-99C2-4556-ADC9-589520E95C50}" presName="vert1" presStyleCnt="0"/>
      <dgm:spPr/>
    </dgm:pt>
    <dgm:pt modelId="{8AC799F5-5C3F-4B74-9284-1955B9EEF3FD}" type="pres">
      <dgm:prSet presAssocID="{00F41F91-7575-4D20-B658-D2D956686DDB}" presName="thickLine" presStyleLbl="alignNode1" presStyleIdx="5" presStyleCnt="6"/>
      <dgm:spPr/>
    </dgm:pt>
    <dgm:pt modelId="{9D7725B3-EFF0-4E64-A03A-4ABAE7D270C2}" type="pres">
      <dgm:prSet presAssocID="{00F41F91-7575-4D20-B658-D2D956686DDB}" presName="horz1" presStyleCnt="0"/>
      <dgm:spPr/>
    </dgm:pt>
    <dgm:pt modelId="{8BC0A75E-FB00-4214-B374-2A3D5DECEEE9}" type="pres">
      <dgm:prSet presAssocID="{00F41F91-7575-4D20-B658-D2D956686DDB}" presName="tx1" presStyleLbl="revTx" presStyleIdx="5" presStyleCnt="6"/>
      <dgm:spPr/>
      <dgm:t>
        <a:bodyPr/>
        <a:lstStyle/>
        <a:p>
          <a:endParaRPr lang="tr-TR"/>
        </a:p>
      </dgm:t>
    </dgm:pt>
    <dgm:pt modelId="{A4C23A03-6676-46B4-87BC-69B04E94F7F9}" type="pres">
      <dgm:prSet presAssocID="{00F41F91-7575-4D20-B658-D2D956686DDB}" presName="vert1" presStyleCnt="0"/>
      <dgm:spPr/>
    </dgm:pt>
  </dgm:ptLst>
  <dgm:cxnLst>
    <dgm:cxn modelId="{08A22155-D618-41FB-97E7-CECAD23A5CA7}" srcId="{D8916708-00B1-4A92-81CA-7AD942A5C582}" destId="{65C68EFB-9040-4059-BABD-26D678B8FA98}" srcOrd="3" destOrd="0" parTransId="{F0162B2E-EEF0-424A-93B1-461CB2855CEC}" sibTransId="{92080F30-9A79-409E-A119-20A02FFACA32}"/>
    <dgm:cxn modelId="{196E6C45-B28C-4D12-A29A-79250E5DC510}" srcId="{D8916708-00B1-4A92-81CA-7AD942A5C582}" destId="{873EE354-791F-4C69-8048-AA431645AB02}" srcOrd="1" destOrd="0" parTransId="{B88618B0-33DB-46CF-8D4F-B50F424592A3}" sibTransId="{ABAF4170-87F0-479F-BCE0-DA8914FB82BC}"/>
    <dgm:cxn modelId="{CF76EFAA-0E32-4759-BCF4-4675AB3E4D99}" type="presOf" srcId="{4F0787D0-D35A-470C-A160-C5CA6378B672}" destId="{BB77AAEF-A459-4864-9D3A-9F6995CDD96B}" srcOrd="0" destOrd="0" presId="urn:microsoft.com/office/officeart/2008/layout/LinedList"/>
    <dgm:cxn modelId="{88001A4F-D0F0-4DA7-A24F-E274E2711387}" type="presOf" srcId="{D8916708-00B1-4A92-81CA-7AD942A5C582}" destId="{F17FD744-DA16-4288-9FA2-E5997D09FE2F}" srcOrd="0" destOrd="0" presId="urn:microsoft.com/office/officeart/2008/layout/LinedList"/>
    <dgm:cxn modelId="{763503C2-98B6-44A6-83AC-5C00F2544E54}" srcId="{D8916708-00B1-4A92-81CA-7AD942A5C582}" destId="{00F41F91-7575-4D20-B658-D2D956686DDB}" srcOrd="5" destOrd="0" parTransId="{D775527E-1A53-4278-AB67-8A3311C05685}" sibTransId="{873454A4-2BD4-42B5-A568-CA07744C7559}"/>
    <dgm:cxn modelId="{F0C7A22D-7D44-42A7-93A8-640DCA25D899}" type="presOf" srcId="{00F41F91-7575-4D20-B658-D2D956686DDB}" destId="{8BC0A75E-FB00-4214-B374-2A3D5DECEEE9}" srcOrd="0" destOrd="0" presId="urn:microsoft.com/office/officeart/2008/layout/LinedList"/>
    <dgm:cxn modelId="{6426C576-5E09-408F-8F01-D1F0882D3BB7}" type="presOf" srcId="{873EE354-791F-4C69-8048-AA431645AB02}" destId="{7AAC952B-1938-4FCB-9B1E-076B5FF99AFA}" srcOrd="0" destOrd="0" presId="urn:microsoft.com/office/officeart/2008/layout/LinedList"/>
    <dgm:cxn modelId="{9042DBBC-DA8A-4157-A539-1ABFC0FD1128}" srcId="{D8916708-00B1-4A92-81CA-7AD942A5C582}" destId="{A380D05E-BB68-4D30-A7F8-517AB561BF29}" srcOrd="0" destOrd="0" parTransId="{D9B3E01D-94C6-431F-8194-C1763E6CBD22}" sibTransId="{F9559FA2-A579-452F-9901-2E7D309F7D87}"/>
    <dgm:cxn modelId="{88A8D027-1773-4F32-8C20-87CA25C4187F}" srcId="{D8916708-00B1-4A92-81CA-7AD942A5C582}" destId="{6CAE1813-99C2-4556-ADC9-589520E95C50}" srcOrd="4" destOrd="0" parTransId="{06B394B3-7741-4FE5-BE71-088AD882EEE3}" sibTransId="{0CB92C36-4B56-475F-9CF8-78B9082D7FFD}"/>
    <dgm:cxn modelId="{708C4D2C-ED8D-426A-80DD-F2724E0FA86B}" type="presOf" srcId="{65C68EFB-9040-4059-BABD-26D678B8FA98}" destId="{F7B82B21-3914-4B75-A11C-E140302CA208}" srcOrd="0" destOrd="0" presId="urn:microsoft.com/office/officeart/2008/layout/LinedList"/>
    <dgm:cxn modelId="{EF64921F-3B68-4105-A606-AF86D23ED7B8}" type="presOf" srcId="{A380D05E-BB68-4D30-A7F8-517AB561BF29}" destId="{B427BFAB-68EF-48B4-B763-282064E7CECD}" srcOrd="0" destOrd="0" presId="urn:microsoft.com/office/officeart/2008/layout/LinedList"/>
    <dgm:cxn modelId="{3571D706-5764-44D1-A61B-3363ECACD6F4}" type="presOf" srcId="{6CAE1813-99C2-4556-ADC9-589520E95C50}" destId="{A893825A-2893-4DB4-96A8-D0F1963F1459}" srcOrd="0" destOrd="0" presId="urn:microsoft.com/office/officeart/2008/layout/LinedList"/>
    <dgm:cxn modelId="{8237A920-2864-4E5E-9859-746AC7CE3B5A}" srcId="{D8916708-00B1-4A92-81CA-7AD942A5C582}" destId="{4F0787D0-D35A-470C-A160-C5CA6378B672}" srcOrd="2" destOrd="0" parTransId="{BBF6208C-EB22-4315-92C7-31CE8598A5C6}" sibTransId="{8BA63463-C609-4580-9452-1E52BC65DEB3}"/>
    <dgm:cxn modelId="{0033B14D-E9B8-48F5-AF24-53A1BE0422E4}" type="presParOf" srcId="{F17FD744-DA16-4288-9FA2-E5997D09FE2F}" destId="{57FFA2AC-8A7F-46D2-8123-BACD088B93C6}" srcOrd="0" destOrd="0" presId="urn:microsoft.com/office/officeart/2008/layout/LinedList"/>
    <dgm:cxn modelId="{D040ABD1-EBE3-4BC5-AB58-668E4C23CCA2}" type="presParOf" srcId="{F17FD744-DA16-4288-9FA2-E5997D09FE2F}" destId="{B7039B7F-CA73-4EB4-91BB-9F5512CE3C5F}" srcOrd="1" destOrd="0" presId="urn:microsoft.com/office/officeart/2008/layout/LinedList"/>
    <dgm:cxn modelId="{48B30140-2E2A-406C-A91B-91CDABCF3E16}" type="presParOf" srcId="{B7039B7F-CA73-4EB4-91BB-9F5512CE3C5F}" destId="{B427BFAB-68EF-48B4-B763-282064E7CECD}" srcOrd="0" destOrd="0" presId="urn:microsoft.com/office/officeart/2008/layout/LinedList"/>
    <dgm:cxn modelId="{4859AD80-8199-46E0-B399-177237D5BCA6}" type="presParOf" srcId="{B7039B7F-CA73-4EB4-91BB-9F5512CE3C5F}" destId="{0F22156B-AE57-46AF-BEB6-6932AB69082F}" srcOrd="1" destOrd="0" presId="urn:microsoft.com/office/officeart/2008/layout/LinedList"/>
    <dgm:cxn modelId="{68FB98BC-92E1-4CB1-BDA3-61FA6918C659}" type="presParOf" srcId="{F17FD744-DA16-4288-9FA2-E5997D09FE2F}" destId="{CB8220D8-3BC3-41CE-8949-FD709F7CC544}" srcOrd="2" destOrd="0" presId="urn:microsoft.com/office/officeart/2008/layout/LinedList"/>
    <dgm:cxn modelId="{D0C7ABA1-AA5C-4970-A85F-FDAFE3ACDAE1}" type="presParOf" srcId="{F17FD744-DA16-4288-9FA2-E5997D09FE2F}" destId="{B4FB03E4-D3F2-4C2C-9C3B-4E7D709B9865}" srcOrd="3" destOrd="0" presId="urn:microsoft.com/office/officeart/2008/layout/LinedList"/>
    <dgm:cxn modelId="{A460113C-ED4D-4E81-96FB-496C0D19EF0B}" type="presParOf" srcId="{B4FB03E4-D3F2-4C2C-9C3B-4E7D709B9865}" destId="{7AAC952B-1938-4FCB-9B1E-076B5FF99AFA}" srcOrd="0" destOrd="0" presId="urn:microsoft.com/office/officeart/2008/layout/LinedList"/>
    <dgm:cxn modelId="{6CC6062E-D8EF-4837-AA17-04D3D1B8E545}" type="presParOf" srcId="{B4FB03E4-D3F2-4C2C-9C3B-4E7D709B9865}" destId="{432A5805-CB4E-453D-A13C-F53A9B9B8471}" srcOrd="1" destOrd="0" presId="urn:microsoft.com/office/officeart/2008/layout/LinedList"/>
    <dgm:cxn modelId="{E70BA3E9-BA2E-4E1D-94C6-9BBCA647E393}" type="presParOf" srcId="{F17FD744-DA16-4288-9FA2-E5997D09FE2F}" destId="{D3D9AD20-F06D-43F1-9541-26AA5FE9EE6F}" srcOrd="4" destOrd="0" presId="urn:microsoft.com/office/officeart/2008/layout/LinedList"/>
    <dgm:cxn modelId="{80095E01-0997-49CE-9EA3-A0031B043EC5}" type="presParOf" srcId="{F17FD744-DA16-4288-9FA2-E5997D09FE2F}" destId="{FAFCF177-3AAC-4A91-A01E-6373DE992D8F}" srcOrd="5" destOrd="0" presId="urn:microsoft.com/office/officeart/2008/layout/LinedList"/>
    <dgm:cxn modelId="{2C24FE89-93EE-4BF6-8A2E-ED4C10475E0F}" type="presParOf" srcId="{FAFCF177-3AAC-4A91-A01E-6373DE992D8F}" destId="{BB77AAEF-A459-4864-9D3A-9F6995CDD96B}" srcOrd="0" destOrd="0" presId="urn:microsoft.com/office/officeart/2008/layout/LinedList"/>
    <dgm:cxn modelId="{ADF2946B-8AE4-43D4-84E7-45F5DA9A210A}" type="presParOf" srcId="{FAFCF177-3AAC-4A91-A01E-6373DE992D8F}" destId="{25B4635B-91DF-4794-81BF-ACB47D1D1CC9}" srcOrd="1" destOrd="0" presId="urn:microsoft.com/office/officeart/2008/layout/LinedList"/>
    <dgm:cxn modelId="{7AC0F87D-99AB-4658-84E2-455282750A8B}" type="presParOf" srcId="{F17FD744-DA16-4288-9FA2-E5997D09FE2F}" destId="{E6069A2E-98D4-4B69-BDEC-27BDD2E3B38E}" srcOrd="6" destOrd="0" presId="urn:microsoft.com/office/officeart/2008/layout/LinedList"/>
    <dgm:cxn modelId="{AF7C0DDB-AAF8-40ED-8FC8-D9E1133D8AF7}" type="presParOf" srcId="{F17FD744-DA16-4288-9FA2-E5997D09FE2F}" destId="{93ABDF09-8CF0-4BC6-A1B1-AD63CBF206D2}" srcOrd="7" destOrd="0" presId="urn:microsoft.com/office/officeart/2008/layout/LinedList"/>
    <dgm:cxn modelId="{85D7CB33-7804-4A93-BF08-2DA396ACA404}" type="presParOf" srcId="{93ABDF09-8CF0-4BC6-A1B1-AD63CBF206D2}" destId="{F7B82B21-3914-4B75-A11C-E140302CA208}" srcOrd="0" destOrd="0" presId="urn:microsoft.com/office/officeart/2008/layout/LinedList"/>
    <dgm:cxn modelId="{34B88E1D-C787-482A-A36A-6EBD9E7F64C8}" type="presParOf" srcId="{93ABDF09-8CF0-4BC6-A1B1-AD63CBF206D2}" destId="{97330BBF-37C9-4393-A25E-892F282E00CB}" srcOrd="1" destOrd="0" presId="urn:microsoft.com/office/officeart/2008/layout/LinedList"/>
    <dgm:cxn modelId="{3EEBEF83-C9C7-4BA4-9A17-CF55A6A6927B}" type="presParOf" srcId="{F17FD744-DA16-4288-9FA2-E5997D09FE2F}" destId="{11493C54-1E67-43C4-B494-B772FBF1612A}" srcOrd="8" destOrd="0" presId="urn:microsoft.com/office/officeart/2008/layout/LinedList"/>
    <dgm:cxn modelId="{C5E54E20-E17D-4A8E-8A6A-1106F4A044E2}" type="presParOf" srcId="{F17FD744-DA16-4288-9FA2-E5997D09FE2F}" destId="{8AAD88AC-7BBC-4420-A0B8-38A5A20B1AEA}" srcOrd="9" destOrd="0" presId="urn:microsoft.com/office/officeart/2008/layout/LinedList"/>
    <dgm:cxn modelId="{63DCBDED-7C41-4DC6-8DDC-071182BEB4F2}" type="presParOf" srcId="{8AAD88AC-7BBC-4420-A0B8-38A5A20B1AEA}" destId="{A893825A-2893-4DB4-96A8-D0F1963F1459}" srcOrd="0" destOrd="0" presId="urn:microsoft.com/office/officeart/2008/layout/LinedList"/>
    <dgm:cxn modelId="{EEDC558B-B612-4932-8A97-058D358CDAF8}" type="presParOf" srcId="{8AAD88AC-7BBC-4420-A0B8-38A5A20B1AEA}" destId="{AC19DED2-DBC0-46FF-BA90-7B9CE7551F4E}" srcOrd="1" destOrd="0" presId="urn:microsoft.com/office/officeart/2008/layout/LinedList"/>
    <dgm:cxn modelId="{95D44644-C276-481C-B953-155050BA0C35}" type="presParOf" srcId="{F17FD744-DA16-4288-9FA2-E5997D09FE2F}" destId="{8AC799F5-5C3F-4B74-9284-1955B9EEF3FD}" srcOrd="10" destOrd="0" presId="urn:microsoft.com/office/officeart/2008/layout/LinedList"/>
    <dgm:cxn modelId="{128D526B-5779-4A07-8F1F-9AF858F0D317}" type="presParOf" srcId="{F17FD744-DA16-4288-9FA2-E5997D09FE2F}" destId="{9D7725B3-EFF0-4E64-A03A-4ABAE7D270C2}" srcOrd="11" destOrd="0" presId="urn:microsoft.com/office/officeart/2008/layout/LinedList"/>
    <dgm:cxn modelId="{CF8307FE-58FC-4D7C-9F5A-099E5F715578}" type="presParOf" srcId="{9D7725B3-EFF0-4E64-A03A-4ABAE7D270C2}" destId="{8BC0A75E-FB00-4214-B374-2A3D5DECEEE9}" srcOrd="0" destOrd="0" presId="urn:microsoft.com/office/officeart/2008/layout/LinedList"/>
    <dgm:cxn modelId="{D910186A-7F54-41F3-A18F-1DD3CCBB5EA4}" type="presParOf" srcId="{9D7725B3-EFF0-4E64-A03A-4ABAE7D270C2}" destId="{A4C23A03-6676-46B4-87BC-69B04E94F7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3420B-8E97-434F-8818-55A20DA620E5}" type="doc">
      <dgm:prSet loTypeId="urn:microsoft.com/office/officeart/2005/8/layout/hProcess9" loCatId="process" qsTypeId="urn:microsoft.com/office/officeart/2005/8/quickstyle/3d2#2" qsCatId="3D" csTypeId="urn:microsoft.com/office/officeart/2005/8/colors/accent2_1" csCatId="accent2" phldr="1"/>
      <dgm:spPr/>
      <dgm:t>
        <a:bodyPr/>
        <a:lstStyle/>
        <a:p>
          <a:endParaRPr lang="tr-TR"/>
        </a:p>
      </dgm:t>
    </dgm:pt>
    <dgm:pt modelId="{F3CDBB68-1C5D-43F5-B673-FB97169AF7BD}">
      <dgm:prSet/>
      <dgm:spPr/>
      <dgm:t>
        <a:bodyPr/>
        <a:lstStyle/>
        <a:p>
          <a:pPr rtl="0"/>
          <a:r>
            <a:rPr lang="tr-TR" b="1" dirty="0" smtClean="0"/>
            <a:t>Harcama yetkilisi tarafından yazılı olarak görevlendirilen ve yapacağı harcamalar konusunda harcama yetkilisine karşı sorumlu olan personeldir.</a:t>
          </a:r>
          <a:endParaRPr lang="tr-TR" b="1" dirty="0"/>
        </a:p>
      </dgm:t>
    </dgm:pt>
    <dgm:pt modelId="{E7A65CE0-5943-4BB6-8E5E-5B086058FE17}" type="parTrans" cxnId="{1742CD72-EB6F-4FC8-8F51-F11F7403115B}">
      <dgm:prSet/>
      <dgm:spPr/>
      <dgm:t>
        <a:bodyPr/>
        <a:lstStyle/>
        <a:p>
          <a:endParaRPr lang="tr-TR"/>
        </a:p>
      </dgm:t>
    </dgm:pt>
    <dgm:pt modelId="{B5712714-2A90-49DC-8E78-34ABA9E57910}" type="sibTrans" cxnId="{1742CD72-EB6F-4FC8-8F51-F11F7403115B}">
      <dgm:prSet/>
      <dgm:spPr/>
      <dgm:t>
        <a:bodyPr/>
        <a:lstStyle/>
        <a:p>
          <a:endParaRPr lang="tr-TR"/>
        </a:p>
      </dgm:t>
    </dgm:pt>
    <dgm:pt modelId="{8EC4FC71-4BA2-4BF7-A7A5-1CAE46D909DF}">
      <dgm:prSet/>
      <dgm:spPr/>
      <dgm:t>
        <a:bodyPr/>
        <a:lstStyle/>
        <a:p>
          <a:pPr rtl="0"/>
          <a:r>
            <a:rPr lang="tr-TR" b="1" dirty="0" smtClean="0"/>
            <a:t>Harcamaların mahsubuna ilişkin belgeleri muhasebe yetkilisine vermek ve artan tutarı iade etmekle yükümlüdür.</a:t>
          </a:r>
          <a:endParaRPr lang="tr-TR" b="1" dirty="0"/>
        </a:p>
      </dgm:t>
    </dgm:pt>
    <dgm:pt modelId="{218BDB48-6A2C-4908-BAB4-E5C4C8FD7246}" type="parTrans" cxnId="{D74FCD9D-A6B6-4DC6-B510-880429A24B9F}">
      <dgm:prSet/>
      <dgm:spPr/>
      <dgm:t>
        <a:bodyPr/>
        <a:lstStyle/>
        <a:p>
          <a:endParaRPr lang="tr-TR"/>
        </a:p>
      </dgm:t>
    </dgm:pt>
    <dgm:pt modelId="{AA60D921-0ECA-4501-A498-A83FE35B8E82}" type="sibTrans" cxnId="{D74FCD9D-A6B6-4DC6-B510-880429A24B9F}">
      <dgm:prSet/>
      <dgm:spPr/>
      <dgm:t>
        <a:bodyPr/>
        <a:lstStyle/>
        <a:p>
          <a:endParaRPr lang="tr-TR"/>
        </a:p>
      </dgm:t>
    </dgm:pt>
    <dgm:pt modelId="{A433E2F6-E2A2-4D60-97EA-A63653CE8FEF}" type="pres">
      <dgm:prSet presAssocID="{CF43420B-8E97-434F-8818-55A20DA620E5}" presName="CompostProcess" presStyleCnt="0">
        <dgm:presLayoutVars>
          <dgm:dir/>
          <dgm:resizeHandles val="exact"/>
        </dgm:presLayoutVars>
      </dgm:prSet>
      <dgm:spPr/>
      <dgm:t>
        <a:bodyPr/>
        <a:lstStyle/>
        <a:p>
          <a:endParaRPr lang="tr-TR"/>
        </a:p>
      </dgm:t>
    </dgm:pt>
    <dgm:pt modelId="{42ED2C6D-15CA-4A39-A49D-398111DEE435}" type="pres">
      <dgm:prSet presAssocID="{CF43420B-8E97-434F-8818-55A20DA620E5}" presName="arrow" presStyleLbl="bgShp" presStyleIdx="0" presStyleCnt="1" custScaleX="117647"/>
      <dgm:spPr/>
    </dgm:pt>
    <dgm:pt modelId="{1604F22E-E25C-41CD-BCFD-17839135D3AF}" type="pres">
      <dgm:prSet presAssocID="{CF43420B-8E97-434F-8818-55A20DA620E5}" presName="linearProcess" presStyleCnt="0"/>
      <dgm:spPr/>
    </dgm:pt>
    <dgm:pt modelId="{28FD742E-6B53-4B96-AF87-3962F20ABB5D}" type="pres">
      <dgm:prSet presAssocID="{F3CDBB68-1C5D-43F5-B673-FB97169AF7BD}" presName="textNode" presStyleLbl="node1" presStyleIdx="0" presStyleCnt="2">
        <dgm:presLayoutVars>
          <dgm:bulletEnabled val="1"/>
        </dgm:presLayoutVars>
      </dgm:prSet>
      <dgm:spPr/>
      <dgm:t>
        <a:bodyPr/>
        <a:lstStyle/>
        <a:p>
          <a:endParaRPr lang="tr-TR"/>
        </a:p>
      </dgm:t>
    </dgm:pt>
    <dgm:pt modelId="{94CD55E7-7BED-406A-9934-5F02B6AAEDDC}" type="pres">
      <dgm:prSet presAssocID="{B5712714-2A90-49DC-8E78-34ABA9E57910}" presName="sibTrans" presStyleCnt="0"/>
      <dgm:spPr/>
    </dgm:pt>
    <dgm:pt modelId="{5820205C-2028-4B4D-BBBA-553DD0C61887}" type="pres">
      <dgm:prSet presAssocID="{8EC4FC71-4BA2-4BF7-A7A5-1CAE46D909DF}" presName="textNode" presStyleLbl="node1" presStyleIdx="1" presStyleCnt="2">
        <dgm:presLayoutVars>
          <dgm:bulletEnabled val="1"/>
        </dgm:presLayoutVars>
      </dgm:prSet>
      <dgm:spPr/>
      <dgm:t>
        <a:bodyPr/>
        <a:lstStyle/>
        <a:p>
          <a:endParaRPr lang="tr-TR"/>
        </a:p>
      </dgm:t>
    </dgm:pt>
  </dgm:ptLst>
  <dgm:cxnLst>
    <dgm:cxn modelId="{EF6E111A-8943-4ABC-91D5-1F7B450470F4}" type="presOf" srcId="{CF43420B-8E97-434F-8818-55A20DA620E5}" destId="{A433E2F6-E2A2-4D60-97EA-A63653CE8FEF}" srcOrd="0" destOrd="0" presId="urn:microsoft.com/office/officeart/2005/8/layout/hProcess9"/>
    <dgm:cxn modelId="{BA4F5596-BE5E-488A-B0ED-3B3DB33CBE23}" type="presOf" srcId="{8EC4FC71-4BA2-4BF7-A7A5-1CAE46D909DF}" destId="{5820205C-2028-4B4D-BBBA-553DD0C61887}" srcOrd="0" destOrd="0" presId="urn:microsoft.com/office/officeart/2005/8/layout/hProcess9"/>
    <dgm:cxn modelId="{5241FD7C-70E0-4A9B-A19B-812BE5499D0B}" type="presOf" srcId="{F3CDBB68-1C5D-43F5-B673-FB97169AF7BD}" destId="{28FD742E-6B53-4B96-AF87-3962F20ABB5D}" srcOrd="0" destOrd="0" presId="urn:microsoft.com/office/officeart/2005/8/layout/hProcess9"/>
    <dgm:cxn modelId="{1742CD72-EB6F-4FC8-8F51-F11F7403115B}" srcId="{CF43420B-8E97-434F-8818-55A20DA620E5}" destId="{F3CDBB68-1C5D-43F5-B673-FB97169AF7BD}" srcOrd="0" destOrd="0" parTransId="{E7A65CE0-5943-4BB6-8E5E-5B086058FE17}" sibTransId="{B5712714-2A90-49DC-8E78-34ABA9E57910}"/>
    <dgm:cxn modelId="{D74FCD9D-A6B6-4DC6-B510-880429A24B9F}" srcId="{CF43420B-8E97-434F-8818-55A20DA620E5}" destId="{8EC4FC71-4BA2-4BF7-A7A5-1CAE46D909DF}" srcOrd="1" destOrd="0" parTransId="{218BDB48-6A2C-4908-BAB4-E5C4C8FD7246}" sibTransId="{AA60D921-0ECA-4501-A498-A83FE35B8E82}"/>
    <dgm:cxn modelId="{5B544A84-054C-4856-A68C-514DA23D23C6}" type="presParOf" srcId="{A433E2F6-E2A2-4D60-97EA-A63653CE8FEF}" destId="{42ED2C6D-15CA-4A39-A49D-398111DEE435}" srcOrd="0" destOrd="0" presId="urn:microsoft.com/office/officeart/2005/8/layout/hProcess9"/>
    <dgm:cxn modelId="{B1516974-B0D1-4983-BCA8-5C06837FED7C}" type="presParOf" srcId="{A433E2F6-E2A2-4D60-97EA-A63653CE8FEF}" destId="{1604F22E-E25C-41CD-BCFD-17839135D3AF}" srcOrd="1" destOrd="0" presId="urn:microsoft.com/office/officeart/2005/8/layout/hProcess9"/>
    <dgm:cxn modelId="{3E1B6668-3050-48CF-93C8-434106EF2B5D}" type="presParOf" srcId="{1604F22E-E25C-41CD-BCFD-17839135D3AF}" destId="{28FD742E-6B53-4B96-AF87-3962F20ABB5D}" srcOrd="0" destOrd="0" presId="urn:microsoft.com/office/officeart/2005/8/layout/hProcess9"/>
    <dgm:cxn modelId="{BB180F56-3035-4AC4-A404-85A626CB60C9}" type="presParOf" srcId="{1604F22E-E25C-41CD-BCFD-17839135D3AF}" destId="{94CD55E7-7BED-406A-9934-5F02B6AAEDDC}" srcOrd="1" destOrd="0" presId="urn:microsoft.com/office/officeart/2005/8/layout/hProcess9"/>
    <dgm:cxn modelId="{5D325D5D-0EF2-498A-A6A4-9D931373AE82}" type="presParOf" srcId="{1604F22E-E25C-41CD-BCFD-17839135D3AF}" destId="{5820205C-2028-4B4D-BBBA-553DD0C6188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1D7838-5EDB-4A22-A103-A60FBBB714F0}"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tr-TR"/>
        </a:p>
      </dgm:t>
    </dgm:pt>
    <dgm:pt modelId="{5FD95DF6-BC65-418B-BD22-9FF09882EB1D}">
      <dgm:prSet custT="1"/>
      <dgm:spPr/>
      <dgm:t>
        <a:bodyPr/>
        <a:lstStyle/>
        <a:p>
          <a:pPr rtl="0"/>
          <a:r>
            <a:rPr lang="tr-TR" sz="2400" dirty="0" smtClean="0"/>
            <a:t>Bir giderin gerçekleştirilmesi;</a:t>
          </a:r>
          <a:endParaRPr lang="tr-TR" sz="2400" dirty="0"/>
        </a:p>
      </dgm:t>
    </dgm:pt>
    <dgm:pt modelId="{9520539B-A79B-47F9-9771-208D0076C2DE}" type="parTrans" cxnId="{C9003B2E-B2BF-4184-AD39-1C8819190D60}">
      <dgm:prSet/>
      <dgm:spPr/>
      <dgm:t>
        <a:bodyPr/>
        <a:lstStyle/>
        <a:p>
          <a:endParaRPr lang="tr-TR"/>
        </a:p>
      </dgm:t>
    </dgm:pt>
    <dgm:pt modelId="{FD9DAEEC-63CA-4607-9121-2FB6123A0FD3}" type="sibTrans" cxnId="{C9003B2E-B2BF-4184-AD39-1C8819190D60}">
      <dgm:prSet/>
      <dgm:spPr/>
      <dgm:t>
        <a:bodyPr/>
        <a:lstStyle/>
        <a:p>
          <a:endParaRPr lang="tr-TR"/>
        </a:p>
      </dgm:t>
    </dgm:pt>
    <dgm:pt modelId="{A50FBEDD-DEE3-4F95-B5C8-95F7E241A9E2}">
      <dgm:prSet custT="1"/>
      <dgm:spPr/>
      <dgm:t>
        <a:bodyPr/>
        <a:lstStyle/>
        <a:p>
          <a:pPr rtl="0"/>
          <a:r>
            <a:rPr lang="tr-TR" sz="1800" dirty="0" smtClean="0"/>
            <a:t>İş, mal veya hizmetin belirlenmiş usul ve esaslara uygun olarak alındığının veya gerçekleştirildiğinin, görevlendirilmiş kişi veya komisyonlarca onaylanması ve </a:t>
          </a:r>
          <a:r>
            <a:rPr lang="tr-TR" sz="1800" b="1" dirty="0" smtClean="0"/>
            <a:t>gerçekleştirme belgelerinin</a:t>
          </a:r>
          <a:r>
            <a:rPr lang="tr-TR" sz="1800" dirty="0" smtClean="0"/>
            <a:t> gerçekleştirme görevlilerince düzenlenmiş olması</a:t>
          </a:r>
          <a:r>
            <a:rPr lang="tr-TR" sz="1700" dirty="0" smtClean="0"/>
            <a:t>,</a:t>
          </a:r>
          <a:endParaRPr lang="tr-TR" sz="1700" dirty="0"/>
        </a:p>
      </dgm:t>
    </dgm:pt>
    <dgm:pt modelId="{1FA3B9CC-36BB-4D0E-AC81-08BBF2E3B2A1}" type="parTrans" cxnId="{A76BF960-F629-4026-BC0A-1FB35FEAEA1F}">
      <dgm:prSet/>
      <dgm:spPr/>
      <dgm:t>
        <a:bodyPr/>
        <a:lstStyle/>
        <a:p>
          <a:endParaRPr lang="tr-TR"/>
        </a:p>
      </dgm:t>
    </dgm:pt>
    <dgm:pt modelId="{C120ADD4-DE46-4468-819B-5664776F9922}" type="sibTrans" cxnId="{A76BF960-F629-4026-BC0A-1FB35FEAEA1F}">
      <dgm:prSet/>
      <dgm:spPr/>
      <dgm:t>
        <a:bodyPr/>
        <a:lstStyle/>
        <a:p>
          <a:endParaRPr lang="tr-TR"/>
        </a:p>
      </dgm:t>
    </dgm:pt>
    <dgm:pt modelId="{97D84538-106B-4B17-B152-78A0224ADFC3}">
      <dgm:prSet custT="1"/>
      <dgm:spPr/>
      <dgm:t>
        <a:bodyPr/>
        <a:lstStyle/>
        <a:p>
          <a:pPr rtl="0"/>
          <a:r>
            <a:rPr lang="tr-TR" sz="2000" b="1" dirty="0" smtClean="0"/>
            <a:t>Ödeme emri belgesinin </a:t>
          </a:r>
          <a:r>
            <a:rPr lang="tr-TR" sz="2000" dirty="0" smtClean="0"/>
            <a:t>harcama yetkililerince görevlendirilmiş gerçekleştirme görevlisi tarafından düzenlenip ön mali kontrole tabi tutulduktan sonra </a:t>
          </a:r>
          <a:r>
            <a:rPr lang="tr-TR" sz="2000" b="1" dirty="0" smtClean="0"/>
            <a:t>harcama yetkililerince imzalanması,</a:t>
          </a:r>
          <a:endParaRPr lang="tr-TR" sz="2000" b="1" dirty="0"/>
        </a:p>
      </dgm:t>
    </dgm:pt>
    <dgm:pt modelId="{29960C82-6860-4700-BBB8-5A78F790E3FD}" type="parTrans" cxnId="{D55B9379-7C24-4796-B59D-5D319E1CE26C}">
      <dgm:prSet/>
      <dgm:spPr/>
      <dgm:t>
        <a:bodyPr/>
        <a:lstStyle/>
        <a:p>
          <a:endParaRPr lang="tr-TR"/>
        </a:p>
      </dgm:t>
    </dgm:pt>
    <dgm:pt modelId="{D61E2190-2EFF-4FD5-BD13-8DE4BD81DA96}" type="sibTrans" cxnId="{D55B9379-7C24-4796-B59D-5D319E1CE26C}">
      <dgm:prSet/>
      <dgm:spPr/>
      <dgm:t>
        <a:bodyPr/>
        <a:lstStyle/>
        <a:p>
          <a:endParaRPr lang="tr-TR"/>
        </a:p>
      </dgm:t>
    </dgm:pt>
    <dgm:pt modelId="{25B0FE0A-C139-4DC3-89D2-68BB34D38A75}">
      <dgm:prSet custT="1"/>
      <dgm:spPr/>
      <dgm:t>
        <a:bodyPr/>
        <a:lstStyle/>
        <a:p>
          <a:pPr rtl="0"/>
          <a:r>
            <a:rPr lang="tr-TR" sz="2400" dirty="0" smtClean="0"/>
            <a:t>Tutarın hak sahibine ödenmesiyle tamamlanmış olur.</a:t>
          </a:r>
        </a:p>
        <a:p>
          <a:pPr rtl="0"/>
          <a:r>
            <a:rPr lang="tr-TR" sz="2400" dirty="0" smtClean="0"/>
            <a:t>Ödeme muhasebe birimi tarafından yapılır.</a:t>
          </a:r>
          <a:endParaRPr lang="tr-TR" sz="2400" dirty="0"/>
        </a:p>
      </dgm:t>
    </dgm:pt>
    <dgm:pt modelId="{CE48632F-45CA-4664-ACAC-56F4A326233A}" type="parTrans" cxnId="{083C07B7-710D-4404-BF6B-FEC7A52D9A85}">
      <dgm:prSet/>
      <dgm:spPr/>
      <dgm:t>
        <a:bodyPr/>
        <a:lstStyle/>
        <a:p>
          <a:endParaRPr lang="tr-TR"/>
        </a:p>
      </dgm:t>
    </dgm:pt>
    <dgm:pt modelId="{CA6BB4AE-D2E3-47A9-B6CE-AF044B2FEF7B}" type="sibTrans" cxnId="{083C07B7-710D-4404-BF6B-FEC7A52D9A85}">
      <dgm:prSet/>
      <dgm:spPr/>
      <dgm:t>
        <a:bodyPr/>
        <a:lstStyle/>
        <a:p>
          <a:endParaRPr lang="tr-TR"/>
        </a:p>
      </dgm:t>
    </dgm:pt>
    <dgm:pt modelId="{AC3CFF1E-C5A5-4B37-A9EA-73140CB46384}" type="pres">
      <dgm:prSet presAssocID="{AC1D7838-5EDB-4A22-A103-A60FBBB714F0}" presName="linear" presStyleCnt="0">
        <dgm:presLayoutVars>
          <dgm:animLvl val="lvl"/>
          <dgm:resizeHandles val="exact"/>
        </dgm:presLayoutVars>
      </dgm:prSet>
      <dgm:spPr/>
      <dgm:t>
        <a:bodyPr/>
        <a:lstStyle/>
        <a:p>
          <a:endParaRPr lang="tr-TR"/>
        </a:p>
      </dgm:t>
    </dgm:pt>
    <dgm:pt modelId="{46221043-F63B-4EFC-8376-980CE184E17D}" type="pres">
      <dgm:prSet presAssocID="{5FD95DF6-BC65-418B-BD22-9FF09882EB1D}" presName="parentText" presStyleLbl="node1" presStyleIdx="0" presStyleCnt="4" custScaleY="111064">
        <dgm:presLayoutVars>
          <dgm:chMax val="0"/>
          <dgm:bulletEnabled val="1"/>
        </dgm:presLayoutVars>
      </dgm:prSet>
      <dgm:spPr/>
      <dgm:t>
        <a:bodyPr/>
        <a:lstStyle/>
        <a:p>
          <a:endParaRPr lang="tr-TR"/>
        </a:p>
      </dgm:t>
    </dgm:pt>
    <dgm:pt modelId="{AB3AABCB-3920-46CF-AA73-7EC8FF4237F1}" type="pres">
      <dgm:prSet presAssocID="{FD9DAEEC-63CA-4607-9121-2FB6123A0FD3}" presName="spacer" presStyleCnt="0"/>
      <dgm:spPr/>
    </dgm:pt>
    <dgm:pt modelId="{7E87992C-737D-4496-AF47-CA31DAC1D213}" type="pres">
      <dgm:prSet presAssocID="{A50FBEDD-DEE3-4F95-B5C8-95F7E241A9E2}" presName="parentText" presStyleLbl="node1" presStyleIdx="1" presStyleCnt="4">
        <dgm:presLayoutVars>
          <dgm:chMax val="0"/>
          <dgm:bulletEnabled val="1"/>
        </dgm:presLayoutVars>
      </dgm:prSet>
      <dgm:spPr/>
      <dgm:t>
        <a:bodyPr/>
        <a:lstStyle/>
        <a:p>
          <a:endParaRPr lang="tr-TR"/>
        </a:p>
      </dgm:t>
    </dgm:pt>
    <dgm:pt modelId="{A9FF509B-280D-45EA-8C9F-6CDF5D85020F}" type="pres">
      <dgm:prSet presAssocID="{C120ADD4-DE46-4468-819B-5664776F9922}" presName="spacer" presStyleCnt="0"/>
      <dgm:spPr/>
    </dgm:pt>
    <dgm:pt modelId="{F2E16B1A-2F1D-4343-83F1-E429C09F8E64}" type="pres">
      <dgm:prSet presAssocID="{97D84538-106B-4B17-B152-78A0224ADFC3}" presName="parentText" presStyleLbl="node1" presStyleIdx="2" presStyleCnt="4">
        <dgm:presLayoutVars>
          <dgm:chMax val="0"/>
          <dgm:bulletEnabled val="1"/>
        </dgm:presLayoutVars>
      </dgm:prSet>
      <dgm:spPr/>
      <dgm:t>
        <a:bodyPr/>
        <a:lstStyle/>
        <a:p>
          <a:endParaRPr lang="tr-TR"/>
        </a:p>
      </dgm:t>
    </dgm:pt>
    <dgm:pt modelId="{24866BAA-35AD-4E13-A2EC-77BEF84032E8}" type="pres">
      <dgm:prSet presAssocID="{D61E2190-2EFF-4FD5-BD13-8DE4BD81DA96}" presName="spacer" presStyleCnt="0"/>
      <dgm:spPr/>
    </dgm:pt>
    <dgm:pt modelId="{7EB8A7EC-EC07-4CAB-BF4D-415F2A16E1BB}" type="pres">
      <dgm:prSet presAssocID="{25B0FE0A-C139-4DC3-89D2-68BB34D38A75}" presName="parentText" presStyleLbl="node1" presStyleIdx="3" presStyleCnt="4">
        <dgm:presLayoutVars>
          <dgm:chMax val="0"/>
          <dgm:bulletEnabled val="1"/>
        </dgm:presLayoutVars>
      </dgm:prSet>
      <dgm:spPr/>
      <dgm:t>
        <a:bodyPr/>
        <a:lstStyle/>
        <a:p>
          <a:endParaRPr lang="tr-TR"/>
        </a:p>
      </dgm:t>
    </dgm:pt>
  </dgm:ptLst>
  <dgm:cxnLst>
    <dgm:cxn modelId="{083C07B7-710D-4404-BF6B-FEC7A52D9A85}" srcId="{AC1D7838-5EDB-4A22-A103-A60FBBB714F0}" destId="{25B0FE0A-C139-4DC3-89D2-68BB34D38A75}" srcOrd="3" destOrd="0" parTransId="{CE48632F-45CA-4664-ACAC-56F4A326233A}" sibTransId="{CA6BB4AE-D2E3-47A9-B6CE-AF044B2FEF7B}"/>
    <dgm:cxn modelId="{C301CACC-0AE2-48CE-9AF0-6268B831EEE4}" type="presOf" srcId="{5FD95DF6-BC65-418B-BD22-9FF09882EB1D}" destId="{46221043-F63B-4EFC-8376-980CE184E17D}" srcOrd="0" destOrd="0" presId="urn:microsoft.com/office/officeart/2005/8/layout/vList2"/>
    <dgm:cxn modelId="{1FDEFEB6-FD4B-44F3-A221-BEA5F252C359}" type="presOf" srcId="{97D84538-106B-4B17-B152-78A0224ADFC3}" destId="{F2E16B1A-2F1D-4343-83F1-E429C09F8E64}" srcOrd="0" destOrd="0" presId="urn:microsoft.com/office/officeart/2005/8/layout/vList2"/>
    <dgm:cxn modelId="{08134639-F21F-4626-8713-CA23C36C1B8A}" type="presOf" srcId="{A50FBEDD-DEE3-4F95-B5C8-95F7E241A9E2}" destId="{7E87992C-737D-4496-AF47-CA31DAC1D213}" srcOrd="0" destOrd="0" presId="urn:microsoft.com/office/officeart/2005/8/layout/vList2"/>
    <dgm:cxn modelId="{A76BF960-F629-4026-BC0A-1FB35FEAEA1F}" srcId="{AC1D7838-5EDB-4A22-A103-A60FBBB714F0}" destId="{A50FBEDD-DEE3-4F95-B5C8-95F7E241A9E2}" srcOrd="1" destOrd="0" parTransId="{1FA3B9CC-36BB-4D0E-AC81-08BBF2E3B2A1}" sibTransId="{C120ADD4-DE46-4468-819B-5664776F9922}"/>
    <dgm:cxn modelId="{54D88B43-D704-4497-87F5-4AB97D1E63C1}" type="presOf" srcId="{25B0FE0A-C139-4DC3-89D2-68BB34D38A75}" destId="{7EB8A7EC-EC07-4CAB-BF4D-415F2A16E1BB}" srcOrd="0" destOrd="0" presId="urn:microsoft.com/office/officeart/2005/8/layout/vList2"/>
    <dgm:cxn modelId="{D0B202CF-081E-47CC-A8F6-3A0F2A0062D6}" type="presOf" srcId="{AC1D7838-5EDB-4A22-A103-A60FBBB714F0}" destId="{AC3CFF1E-C5A5-4B37-A9EA-73140CB46384}" srcOrd="0" destOrd="0" presId="urn:microsoft.com/office/officeart/2005/8/layout/vList2"/>
    <dgm:cxn modelId="{D55B9379-7C24-4796-B59D-5D319E1CE26C}" srcId="{AC1D7838-5EDB-4A22-A103-A60FBBB714F0}" destId="{97D84538-106B-4B17-B152-78A0224ADFC3}" srcOrd="2" destOrd="0" parTransId="{29960C82-6860-4700-BBB8-5A78F790E3FD}" sibTransId="{D61E2190-2EFF-4FD5-BD13-8DE4BD81DA96}"/>
    <dgm:cxn modelId="{C9003B2E-B2BF-4184-AD39-1C8819190D60}" srcId="{AC1D7838-5EDB-4A22-A103-A60FBBB714F0}" destId="{5FD95DF6-BC65-418B-BD22-9FF09882EB1D}" srcOrd="0" destOrd="0" parTransId="{9520539B-A79B-47F9-9771-208D0076C2DE}" sibTransId="{FD9DAEEC-63CA-4607-9121-2FB6123A0FD3}"/>
    <dgm:cxn modelId="{96E596E9-73A1-40D8-AE9C-CD1856C92D31}" type="presParOf" srcId="{AC3CFF1E-C5A5-4B37-A9EA-73140CB46384}" destId="{46221043-F63B-4EFC-8376-980CE184E17D}" srcOrd="0" destOrd="0" presId="urn:microsoft.com/office/officeart/2005/8/layout/vList2"/>
    <dgm:cxn modelId="{70ACEB12-BE16-4C66-A67E-3701641D9F35}" type="presParOf" srcId="{AC3CFF1E-C5A5-4B37-A9EA-73140CB46384}" destId="{AB3AABCB-3920-46CF-AA73-7EC8FF4237F1}" srcOrd="1" destOrd="0" presId="urn:microsoft.com/office/officeart/2005/8/layout/vList2"/>
    <dgm:cxn modelId="{355AB7A1-D7A6-46D3-98C7-9D3B045483E9}" type="presParOf" srcId="{AC3CFF1E-C5A5-4B37-A9EA-73140CB46384}" destId="{7E87992C-737D-4496-AF47-CA31DAC1D213}" srcOrd="2" destOrd="0" presId="urn:microsoft.com/office/officeart/2005/8/layout/vList2"/>
    <dgm:cxn modelId="{00B1AF86-0A03-4687-A680-F0FDBC5A333F}" type="presParOf" srcId="{AC3CFF1E-C5A5-4B37-A9EA-73140CB46384}" destId="{A9FF509B-280D-45EA-8C9F-6CDF5D85020F}" srcOrd="3" destOrd="0" presId="urn:microsoft.com/office/officeart/2005/8/layout/vList2"/>
    <dgm:cxn modelId="{6C72C080-A5B6-4582-96E4-6A2BE31DCE67}" type="presParOf" srcId="{AC3CFF1E-C5A5-4B37-A9EA-73140CB46384}" destId="{F2E16B1A-2F1D-4343-83F1-E429C09F8E64}" srcOrd="4" destOrd="0" presId="urn:microsoft.com/office/officeart/2005/8/layout/vList2"/>
    <dgm:cxn modelId="{27492C7E-6CD1-4E8E-8C15-B449094975B2}" type="presParOf" srcId="{AC3CFF1E-C5A5-4B37-A9EA-73140CB46384}" destId="{24866BAA-35AD-4E13-A2EC-77BEF84032E8}" srcOrd="5" destOrd="0" presId="urn:microsoft.com/office/officeart/2005/8/layout/vList2"/>
    <dgm:cxn modelId="{5C9117FB-C290-45D3-98E3-2BFEF6D41EEA}" type="presParOf" srcId="{AC3CFF1E-C5A5-4B37-A9EA-73140CB46384}" destId="{7EB8A7EC-EC07-4CAB-BF4D-415F2A16E1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7C771D-EE70-48C7-80C8-83B08D3DA1F2}" type="doc">
      <dgm:prSet loTypeId="urn:microsoft.com/office/officeart/2005/8/layout/matrix3" loCatId="matrix" qsTypeId="urn:microsoft.com/office/officeart/2005/8/quickstyle/simple5" qsCatId="simple" csTypeId="urn:microsoft.com/office/officeart/2005/8/colors/accent2_1" csCatId="accent2" phldr="1"/>
      <dgm:spPr/>
      <dgm:t>
        <a:bodyPr/>
        <a:lstStyle/>
        <a:p>
          <a:endParaRPr lang="tr-TR"/>
        </a:p>
      </dgm:t>
    </dgm:pt>
    <dgm:pt modelId="{CDAA240C-D01F-4C08-B9B3-EA254D831F1E}">
      <dgm:prSet custT="1"/>
      <dgm:spPr/>
      <dgm:t>
        <a:bodyPr/>
        <a:lstStyle/>
        <a:p>
          <a:pPr rtl="0"/>
          <a:r>
            <a:rPr lang="tr-TR" sz="2000" b="1" dirty="0" smtClean="0"/>
            <a:t>Gelirlerin ve alacakların tahsili </a:t>
          </a:r>
          <a:endParaRPr lang="tr-TR" sz="2000" b="1" dirty="0"/>
        </a:p>
      </dgm:t>
    </dgm:pt>
    <dgm:pt modelId="{4E830AC3-18AC-498F-8245-849092E58D1B}" type="parTrans" cxnId="{96FD1E18-2D1C-426D-A138-5305F8BA656F}">
      <dgm:prSet/>
      <dgm:spPr/>
      <dgm:t>
        <a:bodyPr/>
        <a:lstStyle/>
        <a:p>
          <a:endParaRPr lang="tr-TR"/>
        </a:p>
      </dgm:t>
    </dgm:pt>
    <dgm:pt modelId="{B1B3962B-BB2F-44CD-B58A-55B00DFB50F9}" type="sibTrans" cxnId="{96FD1E18-2D1C-426D-A138-5305F8BA656F}">
      <dgm:prSet/>
      <dgm:spPr/>
      <dgm:t>
        <a:bodyPr/>
        <a:lstStyle/>
        <a:p>
          <a:endParaRPr lang="tr-TR"/>
        </a:p>
      </dgm:t>
    </dgm:pt>
    <dgm:pt modelId="{765E47A2-E8D4-4950-92E1-F91E9BCB0AD1}">
      <dgm:prSet custT="1"/>
      <dgm:spPr/>
      <dgm:t>
        <a:bodyPr/>
        <a:lstStyle/>
        <a:p>
          <a:pPr rtl="0"/>
          <a:r>
            <a:rPr lang="tr-TR" sz="2000" b="1" dirty="0" smtClean="0"/>
            <a:t>Giderlerin hak sahiplerine ödenmesi</a:t>
          </a:r>
          <a:endParaRPr lang="tr-TR" sz="1200" b="1" dirty="0"/>
        </a:p>
      </dgm:t>
    </dgm:pt>
    <dgm:pt modelId="{DF62366D-9F66-4FE9-9EE5-288B250FA63B}" type="parTrans" cxnId="{238585AA-A4F4-47EA-BE71-FA3C240C295E}">
      <dgm:prSet/>
      <dgm:spPr/>
      <dgm:t>
        <a:bodyPr/>
        <a:lstStyle/>
        <a:p>
          <a:endParaRPr lang="tr-TR"/>
        </a:p>
      </dgm:t>
    </dgm:pt>
    <dgm:pt modelId="{FC07A8E4-A4A3-4A0A-A6E7-CE69C6CADCAB}" type="sibTrans" cxnId="{238585AA-A4F4-47EA-BE71-FA3C240C295E}">
      <dgm:prSet/>
      <dgm:spPr/>
      <dgm:t>
        <a:bodyPr/>
        <a:lstStyle/>
        <a:p>
          <a:endParaRPr lang="tr-TR"/>
        </a:p>
      </dgm:t>
    </dgm:pt>
    <dgm:pt modelId="{99FA4DF1-6B36-4BF0-BF8A-4274D2EEE14B}">
      <dgm:prSet custT="1"/>
      <dgm:spPr/>
      <dgm:t>
        <a:bodyPr/>
        <a:lstStyle/>
        <a:p>
          <a:pPr rtl="0"/>
          <a:r>
            <a:rPr lang="tr-TR" sz="1400" b="1" dirty="0" smtClean="0"/>
            <a:t>Para ve parayla ifade edilebilen değerler ile emanetlerin alınması, saklanması, ilgililere verilmesi, gönderilmesi </a:t>
          </a:r>
          <a:endParaRPr lang="tr-TR" sz="1400" b="1" dirty="0"/>
        </a:p>
      </dgm:t>
    </dgm:pt>
    <dgm:pt modelId="{8BB519C3-7252-41E7-AA4A-9639FE2B1678}" type="parTrans" cxnId="{D3EF037E-7FBE-4E0F-B027-F90C96C23617}">
      <dgm:prSet/>
      <dgm:spPr/>
      <dgm:t>
        <a:bodyPr/>
        <a:lstStyle/>
        <a:p>
          <a:endParaRPr lang="tr-TR"/>
        </a:p>
      </dgm:t>
    </dgm:pt>
    <dgm:pt modelId="{9DB527D5-B51A-47BE-83EA-46523FA6F9F0}" type="sibTrans" cxnId="{D3EF037E-7FBE-4E0F-B027-F90C96C23617}">
      <dgm:prSet/>
      <dgm:spPr/>
      <dgm:t>
        <a:bodyPr/>
        <a:lstStyle/>
        <a:p>
          <a:endParaRPr lang="tr-TR"/>
        </a:p>
      </dgm:t>
    </dgm:pt>
    <dgm:pt modelId="{C38C71D6-7251-4F5D-8AF6-439D2CEA4B04}">
      <dgm:prSet custT="1"/>
      <dgm:spPr/>
      <dgm:t>
        <a:bodyPr/>
        <a:lstStyle/>
        <a:p>
          <a:pPr algn="l" rtl="0"/>
          <a:r>
            <a:rPr lang="tr-TR" sz="1600" b="1" dirty="0" smtClean="0"/>
            <a:t>Diğer tüm malî işlemlerin kayıtlarının yapılması ve raporlanması işlemleridir.</a:t>
          </a:r>
          <a:endParaRPr lang="tr-TR" sz="1600" b="1" dirty="0"/>
        </a:p>
      </dgm:t>
    </dgm:pt>
    <dgm:pt modelId="{019DE518-6BA0-408A-957E-DEEEBEB905D7}" type="parTrans" cxnId="{B1C40937-B722-45A1-A72B-02328C2B40DC}">
      <dgm:prSet/>
      <dgm:spPr/>
      <dgm:t>
        <a:bodyPr/>
        <a:lstStyle/>
        <a:p>
          <a:endParaRPr lang="tr-TR"/>
        </a:p>
      </dgm:t>
    </dgm:pt>
    <dgm:pt modelId="{7E7F6116-998C-49F7-975C-AB228C72B562}" type="sibTrans" cxnId="{B1C40937-B722-45A1-A72B-02328C2B40DC}">
      <dgm:prSet/>
      <dgm:spPr/>
      <dgm:t>
        <a:bodyPr/>
        <a:lstStyle/>
        <a:p>
          <a:endParaRPr lang="tr-TR"/>
        </a:p>
      </dgm:t>
    </dgm:pt>
    <dgm:pt modelId="{5F4AA4BF-AA80-4948-871F-5E77FDE2B2BC}">
      <dgm:prSet/>
      <dgm:spPr/>
      <dgm:t>
        <a:bodyPr/>
        <a:lstStyle/>
        <a:p>
          <a:pPr algn="l" rtl="0"/>
          <a:r>
            <a:rPr lang="tr-TR" sz="1100" dirty="0" smtClean="0"/>
            <a:t>Bu işlemleri yürütenler muhasebe yetkilisidir.</a:t>
          </a:r>
          <a:endParaRPr lang="tr-TR" sz="1100" dirty="0"/>
        </a:p>
      </dgm:t>
    </dgm:pt>
    <dgm:pt modelId="{5EF20B62-CA3B-4599-968C-0446E711E513}" type="parTrans" cxnId="{B2439D70-0E5A-473B-8EF9-F1CEA758E67E}">
      <dgm:prSet/>
      <dgm:spPr/>
      <dgm:t>
        <a:bodyPr/>
        <a:lstStyle/>
        <a:p>
          <a:endParaRPr lang="tr-TR"/>
        </a:p>
      </dgm:t>
    </dgm:pt>
    <dgm:pt modelId="{875F019E-6AEC-49BD-8DE9-336910A8743C}" type="sibTrans" cxnId="{B2439D70-0E5A-473B-8EF9-F1CEA758E67E}">
      <dgm:prSet/>
      <dgm:spPr/>
      <dgm:t>
        <a:bodyPr/>
        <a:lstStyle/>
        <a:p>
          <a:endParaRPr lang="tr-TR"/>
        </a:p>
      </dgm:t>
    </dgm:pt>
    <dgm:pt modelId="{F81392CA-88F8-44D7-BB31-D8256FFBB135}" type="pres">
      <dgm:prSet presAssocID="{2C7C771D-EE70-48C7-80C8-83B08D3DA1F2}" presName="matrix" presStyleCnt="0">
        <dgm:presLayoutVars>
          <dgm:chMax val="1"/>
          <dgm:dir/>
          <dgm:resizeHandles val="exact"/>
        </dgm:presLayoutVars>
      </dgm:prSet>
      <dgm:spPr/>
      <dgm:t>
        <a:bodyPr/>
        <a:lstStyle/>
        <a:p>
          <a:endParaRPr lang="tr-TR"/>
        </a:p>
      </dgm:t>
    </dgm:pt>
    <dgm:pt modelId="{55C486C2-0FCA-4DB3-AAE8-10F81AE98B1F}" type="pres">
      <dgm:prSet presAssocID="{2C7C771D-EE70-48C7-80C8-83B08D3DA1F2}" presName="diamond" presStyleLbl="bgShp" presStyleIdx="0" presStyleCnt="1" custScaleX="141739"/>
      <dgm:spPr/>
    </dgm:pt>
    <dgm:pt modelId="{74D48A9F-24CA-4AD1-971F-CB4F8311B1ED}" type="pres">
      <dgm:prSet presAssocID="{2C7C771D-EE70-48C7-80C8-83B08D3DA1F2}" presName="quad1" presStyleLbl="node1" presStyleIdx="0" presStyleCnt="4" custScaleX="132825" custLinFactNeighborX="-13979" custLinFactNeighborY="-3291">
        <dgm:presLayoutVars>
          <dgm:chMax val="0"/>
          <dgm:chPref val="0"/>
          <dgm:bulletEnabled val="1"/>
        </dgm:presLayoutVars>
      </dgm:prSet>
      <dgm:spPr/>
      <dgm:t>
        <a:bodyPr/>
        <a:lstStyle/>
        <a:p>
          <a:endParaRPr lang="tr-TR"/>
        </a:p>
      </dgm:t>
    </dgm:pt>
    <dgm:pt modelId="{6B973637-DE6F-4733-9BE7-12C3D9DDCC63}" type="pres">
      <dgm:prSet presAssocID="{2C7C771D-EE70-48C7-80C8-83B08D3DA1F2}" presName="quad2" presStyleLbl="node1" presStyleIdx="1" presStyleCnt="4" custScaleX="138122" custLinFactNeighborX="21191" custLinFactNeighborY="-3291">
        <dgm:presLayoutVars>
          <dgm:chMax val="0"/>
          <dgm:chPref val="0"/>
          <dgm:bulletEnabled val="1"/>
        </dgm:presLayoutVars>
      </dgm:prSet>
      <dgm:spPr/>
      <dgm:t>
        <a:bodyPr/>
        <a:lstStyle/>
        <a:p>
          <a:endParaRPr lang="tr-TR"/>
        </a:p>
      </dgm:t>
    </dgm:pt>
    <dgm:pt modelId="{7B3AE936-8B00-4718-AE06-5B4C7B5469F8}" type="pres">
      <dgm:prSet presAssocID="{2C7C771D-EE70-48C7-80C8-83B08D3DA1F2}" presName="quad3" presStyleLbl="node1" presStyleIdx="2" presStyleCnt="4" custScaleX="132825" custLinFactNeighborX="-9006" custLinFactNeighborY="2649">
        <dgm:presLayoutVars>
          <dgm:chMax val="0"/>
          <dgm:chPref val="0"/>
          <dgm:bulletEnabled val="1"/>
        </dgm:presLayoutVars>
      </dgm:prSet>
      <dgm:spPr/>
      <dgm:t>
        <a:bodyPr/>
        <a:lstStyle/>
        <a:p>
          <a:endParaRPr lang="tr-TR"/>
        </a:p>
      </dgm:t>
    </dgm:pt>
    <dgm:pt modelId="{A7422096-F64E-421C-A211-9B5A515BC4AD}" type="pres">
      <dgm:prSet presAssocID="{2C7C771D-EE70-48C7-80C8-83B08D3DA1F2}" presName="quad4" presStyleLbl="node1" presStyleIdx="3" presStyleCnt="4" custScaleX="146598" custLinFactNeighborX="31724" custLinFactNeighborY="2119">
        <dgm:presLayoutVars>
          <dgm:chMax val="0"/>
          <dgm:chPref val="0"/>
          <dgm:bulletEnabled val="1"/>
        </dgm:presLayoutVars>
      </dgm:prSet>
      <dgm:spPr/>
      <dgm:t>
        <a:bodyPr/>
        <a:lstStyle/>
        <a:p>
          <a:endParaRPr lang="tr-TR"/>
        </a:p>
      </dgm:t>
    </dgm:pt>
  </dgm:ptLst>
  <dgm:cxnLst>
    <dgm:cxn modelId="{6826CDBD-579D-4304-80B0-C8C8002CC5DB}" type="presOf" srcId="{99FA4DF1-6B36-4BF0-BF8A-4274D2EEE14B}" destId="{7B3AE936-8B00-4718-AE06-5B4C7B5469F8}" srcOrd="0" destOrd="0" presId="urn:microsoft.com/office/officeart/2005/8/layout/matrix3"/>
    <dgm:cxn modelId="{D9180696-E007-41FD-8F45-094BC487366C}" type="presOf" srcId="{5F4AA4BF-AA80-4948-871F-5E77FDE2B2BC}" destId="{A7422096-F64E-421C-A211-9B5A515BC4AD}" srcOrd="0" destOrd="1" presId="urn:microsoft.com/office/officeart/2005/8/layout/matrix3"/>
    <dgm:cxn modelId="{B1C40937-B722-45A1-A72B-02328C2B40DC}" srcId="{2C7C771D-EE70-48C7-80C8-83B08D3DA1F2}" destId="{C38C71D6-7251-4F5D-8AF6-439D2CEA4B04}" srcOrd="3" destOrd="0" parTransId="{019DE518-6BA0-408A-957E-DEEEBEB905D7}" sibTransId="{7E7F6116-998C-49F7-975C-AB228C72B562}"/>
    <dgm:cxn modelId="{90579B33-4C32-418A-9DFF-E92FC318B741}" type="presOf" srcId="{2C7C771D-EE70-48C7-80C8-83B08D3DA1F2}" destId="{F81392CA-88F8-44D7-BB31-D8256FFBB135}" srcOrd="0" destOrd="0" presId="urn:microsoft.com/office/officeart/2005/8/layout/matrix3"/>
    <dgm:cxn modelId="{B2439D70-0E5A-473B-8EF9-F1CEA758E67E}" srcId="{C38C71D6-7251-4F5D-8AF6-439D2CEA4B04}" destId="{5F4AA4BF-AA80-4948-871F-5E77FDE2B2BC}" srcOrd="0" destOrd="0" parTransId="{5EF20B62-CA3B-4599-968C-0446E711E513}" sibTransId="{875F019E-6AEC-49BD-8DE9-336910A8743C}"/>
    <dgm:cxn modelId="{BED663F0-E509-43A1-B6BA-F2B2E06C4AB8}" type="presOf" srcId="{CDAA240C-D01F-4C08-B9B3-EA254D831F1E}" destId="{74D48A9F-24CA-4AD1-971F-CB4F8311B1ED}" srcOrd="0" destOrd="0" presId="urn:microsoft.com/office/officeart/2005/8/layout/matrix3"/>
    <dgm:cxn modelId="{238585AA-A4F4-47EA-BE71-FA3C240C295E}" srcId="{2C7C771D-EE70-48C7-80C8-83B08D3DA1F2}" destId="{765E47A2-E8D4-4950-92E1-F91E9BCB0AD1}" srcOrd="1" destOrd="0" parTransId="{DF62366D-9F66-4FE9-9EE5-288B250FA63B}" sibTransId="{FC07A8E4-A4A3-4A0A-A6E7-CE69C6CADCAB}"/>
    <dgm:cxn modelId="{D3EF037E-7FBE-4E0F-B027-F90C96C23617}" srcId="{2C7C771D-EE70-48C7-80C8-83B08D3DA1F2}" destId="{99FA4DF1-6B36-4BF0-BF8A-4274D2EEE14B}" srcOrd="2" destOrd="0" parTransId="{8BB519C3-7252-41E7-AA4A-9639FE2B1678}" sibTransId="{9DB527D5-B51A-47BE-83EA-46523FA6F9F0}"/>
    <dgm:cxn modelId="{96FD1E18-2D1C-426D-A138-5305F8BA656F}" srcId="{2C7C771D-EE70-48C7-80C8-83B08D3DA1F2}" destId="{CDAA240C-D01F-4C08-B9B3-EA254D831F1E}" srcOrd="0" destOrd="0" parTransId="{4E830AC3-18AC-498F-8245-849092E58D1B}" sibTransId="{B1B3962B-BB2F-44CD-B58A-55B00DFB50F9}"/>
    <dgm:cxn modelId="{03347656-E209-4B82-9F1D-45378DB582D0}" type="presOf" srcId="{765E47A2-E8D4-4950-92E1-F91E9BCB0AD1}" destId="{6B973637-DE6F-4733-9BE7-12C3D9DDCC63}" srcOrd="0" destOrd="0" presId="urn:microsoft.com/office/officeart/2005/8/layout/matrix3"/>
    <dgm:cxn modelId="{F049FD16-C535-4252-B5A1-CFF12EA95818}" type="presOf" srcId="{C38C71D6-7251-4F5D-8AF6-439D2CEA4B04}" destId="{A7422096-F64E-421C-A211-9B5A515BC4AD}" srcOrd="0" destOrd="0" presId="urn:microsoft.com/office/officeart/2005/8/layout/matrix3"/>
    <dgm:cxn modelId="{4864039B-6043-4570-9A0E-5A09C50B5A46}" type="presParOf" srcId="{F81392CA-88F8-44D7-BB31-D8256FFBB135}" destId="{55C486C2-0FCA-4DB3-AAE8-10F81AE98B1F}" srcOrd="0" destOrd="0" presId="urn:microsoft.com/office/officeart/2005/8/layout/matrix3"/>
    <dgm:cxn modelId="{3CFA6826-D92A-4D21-B564-9C347B55F8AD}" type="presParOf" srcId="{F81392CA-88F8-44D7-BB31-D8256FFBB135}" destId="{74D48A9F-24CA-4AD1-971F-CB4F8311B1ED}" srcOrd="1" destOrd="0" presId="urn:microsoft.com/office/officeart/2005/8/layout/matrix3"/>
    <dgm:cxn modelId="{644D1DC0-6D32-445E-B28D-D89576CDF641}" type="presParOf" srcId="{F81392CA-88F8-44D7-BB31-D8256FFBB135}" destId="{6B973637-DE6F-4733-9BE7-12C3D9DDCC63}" srcOrd="2" destOrd="0" presId="urn:microsoft.com/office/officeart/2005/8/layout/matrix3"/>
    <dgm:cxn modelId="{136A32D9-0503-4C3A-B61D-349A8C8452D1}" type="presParOf" srcId="{F81392CA-88F8-44D7-BB31-D8256FFBB135}" destId="{7B3AE936-8B00-4718-AE06-5B4C7B5469F8}" srcOrd="3" destOrd="0" presId="urn:microsoft.com/office/officeart/2005/8/layout/matrix3"/>
    <dgm:cxn modelId="{83064146-00D2-474D-B919-926D7E767FF4}" type="presParOf" srcId="{F81392CA-88F8-44D7-BB31-D8256FFBB135}" destId="{A7422096-F64E-421C-A211-9B5A515BC4A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C5167-7224-407C-9736-D7565D24EE32}">
      <dsp:nvSpPr>
        <dsp:cNvPr id="0" name=""/>
        <dsp:cNvSpPr/>
      </dsp:nvSpPr>
      <dsp:spPr>
        <a:xfrm>
          <a:off x="6561" y="18284"/>
          <a:ext cx="3995030" cy="3282367"/>
        </a:xfrm>
        <a:prstGeom prst="roundRect">
          <a:avLst>
            <a:gd name="adj" fmla="val 10000"/>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a:glow rad="228600">
            <a:schemeClr val="accent3">
              <a:satMod val="175000"/>
              <a:alpha val="40000"/>
            </a:schemeClr>
          </a:glow>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u="sng" kern="1200"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HARCAMA BİRİMİ </a:t>
          </a:r>
          <a:endParaRPr lang="tr-TR" sz="2000" b="1" u="sng" kern="1200" dirty="0" smtClean="0">
            <a:solidFill>
              <a:schemeClr val="tx1"/>
            </a:solidFill>
          </a:endParaRPr>
        </a:p>
        <a:p>
          <a:pPr lvl="0" algn="ctr" defTabSz="1244600" rtl="0">
            <a:lnSpc>
              <a:spcPct val="90000"/>
            </a:lnSpc>
            <a:spcBef>
              <a:spcPct val="0"/>
            </a:spcBef>
            <a:spcAft>
              <a:spcPct val="35000"/>
            </a:spcAft>
          </a:pPr>
          <a:r>
            <a:rPr lang="tr-TR" sz="2400" kern="1200" dirty="0" smtClean="0">
              <a:solidFill>
                <a:schemeClr val="tx1"/>
              </a:solidFill>
            </a:rPr>
            <a:t>Kamu idaresi bütçesinde ödenek tahsis edilen ve harcama yetkisi bulunan analitik bütçe sınıflandırmasının 3. ve 4. düzeyinde yer alan birim</a:t>
          </a:r>
          <a:endParaRPr lang="tr-TR" sz="2400" kern="1200" dirty="0">
            <a:solidFill>
              <a:schemeClr val="tx1"/>
            </a:solidFill>
          </a:endParaRPr>
        </a:p>
      </dsp:txBody>
      <dsp:txXfrm>
        <a:off x="102698" y="114421"/>
        <a:ext cx="3802756" cy="3090093"/>
      </dsp:txXfrm>
    </dsp:sp>
    <dsp:sp modelId="{9995F217-F560-4874-AC00-A3B9B8BCF269}">
      <dsp:nvSpPr>
        <dsp:cNvPr id="0" name=""/>
        <dsp:cNvSpPr/>
      </dsp:nvSpPr>
      <dsp:spPr>
        <a:xfrm rot="994">
          <a:off x="4218048" y="1164901"/>
          <a:ext cx="1219797" cy="990767"/>
        </a:xfrm>
        <a:prstGeom prst="rightArrow">
          <a:avLst>
            <a:gd name="adj1" fmla="val 60000"/>
            <a:gd name="adj2" fmla="val 50000"/>
          </a:avLst>
        </a:prstGeom>
        <a:solidFill>
          <a:schemeClr val="tx2">
            <a:lumMod val="25000"/>
            <a:lumOff val="75000"/>
          </a:schemeClr>
        </a:solidFill>
        <a:ln>
          <a:noFill/>
        </a:ln>
        <a:effectLst>
          <a:glow rad="228600">
            <a:schemeClr val="accent3">
              <a:satMod val="175000"/>
              <a:alpha val="40000"/>
            </a:schemeClr>
          </a:glow>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tr-TR" sz="4500" kern="1200"/>
        </a:p>
      </dsp:txBody>
      <dsp:txXfrm>
        <a:off x="4218048" y="1363011"/>
        <a:ext cx="922567" cy="594461"/>
      </dsp:txXfrm>
    </dsp:sp>
    <dsp:sp modelId="{4F1842D6-771F-4BAE-A6C7-86AAC787415B}">
      <dsp:nvSpPr>
        <dsp:cNvPr id="0" name=""/>
        <dsp:cNvSpPr/>
      </dsp:nvSpPr>
      <dsp:spPr>
        <a:xfrm>
          <a:off x="5606165" y="3239"/>
          <a:ext cx="3995030" cy="3315696"/>
        </a:xfrm>
        <a:prstGeom prst="roundRect">
          <a:avLst>
            <a:gd name="adj" fmla="val 10000"/>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a:glow rad="228600">
            <a:schemeClr val="accent3">
              <a:satMod val="175000"/>
              <a:alpha val="40000"/>
            </a:schemeClr>
          </a:glow>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u="sng" kern="1200"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HARCAMA YETKİLİSİ </a:t>
          </a:r>
        </a:p>
        <a:p>
          <a:pPr lvl="0" algn="ctr" defTabSz="1244600" rtl="0">
            <a:lnSpc>
              <a:spcPct val="90000"/>
            </a:lnSpc>
            <a:spcBef>
              <a:spcPct val="0"/>
            </a:spcBef>
            <a:spcAft>
              <a:spcPct val="35000"/>
            </a:spcAft>
          </a:pPr>
          <a:r>
            <a:rPr lang="tr-TR" sz="3200" b="1" kern="1200" dirty="0" smtClean="0">
              <a:solidFill>
                <a:schemeClr val="tx1"/>
              </a:solidFill>
            </a:rPr>
            <a:t>Bu birimlerin en üst yöneticisi</a:t>
          </a:r>
        </a:p>
      </dsp:txBody>
      <dsp:txXfrm>
        <a:off x="5703278" y="100352"/>
        <a:ext cx="3800804" cy="3121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CBE08-E801-417E-9D25-D35461F64DA7}">
      <dsp:nvSpPr>
        <dsp:cNvPr id="0" name=""/>
        <dsp:cNvSpPr/>
      </dsp:nvSpPr>
      <dsp:spPr>
        <a:xfrm>
          <a:off x="0" y="19723"/>
          <a:ext cx="9601196" cy="8236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Hizmetlerin zamanında yapılmasından ve muhasebe kayıtlarının usulüne uygun, saydam ve erişilebilir şekilde tutulmasından, </a:t>
          </a:r>
          <a:endParaRPr lang="tr-TR" sz="2200" kern="1200"/>
        </a:p>
      </dsp:txBody>
      <dsp:txXfrm>
        <a:off x="40209" y="59932"/>
        <a:ext cx="9520778" cy="743262"/>
      </dsp:txXfrm>
    </dsp:sp>
    <dsp:sp modelId="{BF530519-DE1A-4B13-96F2-99A0E54B858A}">
      <dsp:nvSpPr>
        <dsp:cNvPr id="0" name=""/>
        <dsp:cNvSpPr/>
      </dsp:nvSpPr>
      <dsp:spPr>
        <a:xfrm>
          <a:off x="0" y="906763"/>
          <a:ext cx="9601196" cy="8236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Ön ödeme ile kesin ödemelerin yapılması ve ön ödemelerin mahsubu aşamalarında ödeme emri belgesi ve eki belgelerin usulünce incelenmesinden ve kontrolünden,</a:t>
          </a:r>
          <a:endParaRPr lang="tr-TR" sz="2200" kern="1200"/>
        </a:p>
      </dsp:txBody>
      <dsp:txXfrm>
        <a:off x="40209" y="946972"/>
        <a:ext cx="9520778" cy="743262"/>
      </dsp:txXfrm>
    </dsp:sp>
    <dsp:sp modelId="{6E830511-9CCD-4AAC-B29E-BD50E8D2FB52}">
      <dsp:nvSpPr>
        <dsp:cNvPr id="0" name=""/>
        <dsp:cNvSpPr/>
      </dsp:nvSpPr>
      <dsp:spPr>
        <a:xfrm>
          <a:off x="0" y="1793803"/>
          <a:ext cx="9601196" cy="8236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Yersiz ve fazla tahsil edilen tutarların ilgililerine geri verilmesinden</a:t>
          </a:r>
          <a:endParaRPr lang="tr-TR" sz="2200" kern="1200" dirty="0"/>
        </a:p>
      </dsp:txBody>
      <dsp:txXfrm>
        <a:off x="40209" y="1834012"/>
        <a:ext cx="9520778" cy="743262"/>
      </dsp:txXfrm>
    </dsp:sp>
    <dsp:sp modelId="{7BBBF344-99DA-40D2-997E-38E6FBA47092}">
      <dsp:nvSpPr>
        <dsp:cNvPr id="0" name=""/>
        <dsp:cNvSpPr/>
      </dsp:nvSpPr>
      <dsp:spPr>
        <a:xfrm>
          <a:off x="0" y="2680843"/>
          <a:ext cx="9601196" cy="8236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Ödemelerin, muhasebe kayıtlarına alınma sırasına göre yapılmasından, </a:t>
          </a:r>
          <a:endParaRPr lang="tr-TR" sz="2200" kern="1200" dirty="0"/>
        </a:p>
      </dsp:txBody>
      <dsp:txXfrm>
        <a:off x="40209" y="2721052"/>
        <a:ext cx="9520778" cy="743262"/>
      </dsp:txXfrm>
    </dsp:sp>
    <dsp:sp modelId="{2A34FE43-20C2-4851-AE3E-5AEC15C4B7CD}">
      <dsp:nvSpPr>
        <dsp:cNvPr id="0" name=""/>
        <dsp:cNvSpPr/>
      </dsp:nvSpPr>
      <dsp:spPr>
        <a:xfrm>
          <a:off x="0" y="3567883"/>
          <a:ext cx="9601196" cy="82368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SORUMLUDUR.</a:t>
          </a:r>
          <a:endParaRPr lang="tr-TR" sz="2200" kern="1200"/>
        </a:p>
      </dsp:txBody>
      <dsp:txXfrm>
        <a:off x="40209" y="3608092"/>
        <a:ext cx="9520778" cy="7432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2A83C-21AE-4BC5-856A-95AC5AA1841A}">
      <dsp:nvSpPr>
        <dsp:cNvPr id="0" name=""/>
        <dsp:cNvSpPr/>
      </dsp:nvSpPr>
      <dsp:spPr>
        <a:xfrm>
          <a:off x="512922" y="0"/>
          <a:ext cx="8033835" cy="4048299"/>
        </a:xfrm>
        <a:prstGeom prst="rightArrow">
          <a:avLst/>
        </a:prstGeom>
        <a:solidFill>
          <a:schemeClr val="accent4">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1BCB5AD4-6625-458B-A7E0-471091FDFA56}">
      <dsp:nvSpPr>
        <dsp:cNvPr id="0" name=""/>
        <dsp:cNvSpPr/>
      </dsp:nvSpPr>
      <dsp:spPr>
        <a:xfrm>
          <a:off x="121029" y="1138843"/>
          <a:ext cx="4489496" cy="1770612"/>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dirty="0" smtClean="0"/>
            <a:t>-Harcama yetkilisinin uygun görmesi</a:t>
          </a:r>
        </a:p>
        <a:p>
          <a:pPr lvl="0" algn="l" defTabSz="1022350" rtl="0">
            <a:lnSpc>
              <a:spcPct val="90000"/>
            </a:lnSpc>
            <a:spcBef>
              <a:spcPct val="0"/>
            </a:spcBef>
            <a:spcAft>
              <a:spcPct val="35000"/>
            </a:spcAft>
          </a:pPr>
          <a:r>
            <a:rPr lang="tr-TR" sz="2300" kern="1200" dirty="0" smtClean="0"/>
            <a:t> -Karşılığı ödeneğin saklı tutulması kaydıyla;</a:t>
          </a:r>
        </a:p>
        <a:p>
          <a:pPr lvl="0" algn="ctr" defTabSz="1022350" rtl="0">
            <a:lnSpc>
              <a:spcPct val="90000"/>
            </a:lnSpc>
            <a:spcBef>
              <a:spcPct val="0"/>
            </a:spcBef>
            <a:spcAft>
              <a:spcPct val="35000"/>
            </a:spcAft>
          </a:pPr>
          <a:endParaRPr lang="tr-TR" sz="2300" kern="1200" dirty="0"/>
        </a:p>
      </dsp:txBody>
      <dsp:txXfrm>
        <a:off x="207463" y="1225277"/>
        <a:ext cx="4316628" cy="1597744"/>
      </dsp:txXfrm>
    </dsp:sp>
    <dsp:sp modelId="{FD6B9912-4E7D-473B-821D-E76221BEC250}">
      <dsp:nvSpPr>
        <dsp:cNvPr id="0" name=""/>
        <dsp:cNvSpPr/>
      </dsp:nvSpPr>
      <dsp:spPr>
        <a:xfrm>
          <a:off x="4841045" y="1130536"/>
          <a:ext cx="4489496" cy="178722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711200" rtl="0">
            <a:lnSpc>
              <a:spcPct val="90000"/>
            </a:lnSpc>
            <a:spcBef>
              <a:spcPct val="0"/>
            </a:spcBef>
            <a:spcAft>
              <a:spcPct val="35000"/>
            </a:spcAft>
          </a:pPr>
          <a:endParaRPr lang="tr-TR" sz="1600" kern="1200" dirty="0"/>
        </a:p>
        <a:p>
          <a:pPr marL="171450" lvl="1" indent="-171450" algn="l" defTabSz="800100" rtl="0">
            <a:lnSpc>
              <a:spcPct val="90000"/>
            </a:lnSpc>
            <a:spcBef>
              <a:spcPct val="0"/>
            </a:spcBef>
            <a:spcAft>
              <a:spcPct val="15000"/>
            </a:spcAft>
            <a:buChar char="••"/>
          </a:pPr>
          <a:r>
            <a:rPr lang="tr-TR" sz="1800" kern="1200" dirty="0" smtClean="0"/>
            <a:t>Tamamlanması beklenilemeyecek ivedi giderler ve  her yıl MYBK da tutarların altında kalan giderler için avans vermek veya kredi açmak suretiyle ön ödeme yapılabilir. </a:t>
          </a:r>
          <a:endParaRPr lang="tr-TR" sz="1800" kern="1200" dirty="0"/>
        </a:p>
      </dsp:txBody>
      <dsp:txXfrm>
        <a:off x="4928290" y="1217781"/>
        <a:ext cx="4315006" cy="16127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C9341-A54E-477A-B6C8-176EE7BEBBEE}">
      <dsp:nvSpPr>
        <dsp:cNvPr id="0" name=""/>
        <dsp:cNvSpPr/>
      </dsp:nvSpPr>
      <dsp:spPr>
        <a:xfrm>
          <a:off x="141728" y="10506"/>
          <a:ext cx="1377734" cy="696178"/>
        </a:xfrm>
        <a:prstGeom prst="roundRect">
          <a:avLst>
            <a:gd name="adj" fmla="val 10000"/>
          </a:avLst>
        </a:prstGeom>
        <a:gradFill rotWithShape="1">
          <a:gsLst>
            <a:gs pos="0">
              <a:schemeClr val="accent2">
                <a:tint val="60000"/>
                <a:lumMod val="110000"/>
              </a:schemeClr>
            </a:gs>
            <a:gs pos="100000">
              <a:schemeClr val="accent2">
                <a:tint val="82000"/>
              </a:schemeClr>
            </a:gs>
          </a:gsLst>
          <a:lin ang="5400000" scaled="0"/>
        </a:gradFill>
        <a:ln w="9525" cap="flat" cmpd="sng" algn="ctr">
          <a:solidFill>
            <a:schemeClr val="accent2"/>
          </a:solidFill>
          <a:prstDash val="solid"/>
        </a:ln>
        <a:effectLst/>
        <a:scene3d>
          <a:camera prst="orthographicFront"/>
          <a:lightRig rig="threePt" dir="t"/>
        </a:scene3d>
        <a:sp3d>
          <a:bevelT prst="angle"/>
        </a:sp3d>
      </dsp:spPr>
      <dsp:style>
        <a:lnRef idx="1">
          <a:schemeClr val="accent2"/>
        </a:lnRef>
        <a:fillRef idx="2">
          <a:schemeClr val="accent2"/>
        </a:fillRef>
        <a:effectRef idx="1">
          <a:schemeClr val="accent2"/>
        </a:effectRef>
        <a:fontRef idx="minor">
          <a:schemeClr val="dk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AVANS</a:t>
          </a:r>
          <a:endParaRPr lang="tr-TR" sz="2900" kern="1200" dirty="0"/>
        </a:p>
      </dsp:txBody>
      <dsp:txXfrm>
        <a:off x="162118" y="30896"/>
        <a:ext cx="1336954" cy="655398"/>
      </dsp:txXfrm>
    </dsp:sp>
    <dsp:sp modelId="{492AA7C6-2F9A-48CC-8A19-56B01909E78F}">
      <dsp:nvSpPr>
        <dsp:cNvPr id="0" name=""/>
        <dsp:cNvSpPr/>
      </dsp:nvSpPr>
      <dsp:spPr>
        <a:xfrm>
          <a:off x="279501" y="706685"/>
          <a:ext cx="1434840" cy="1242728"/>
        </a:xfrm>
        <a:custGeom>
          <a:avLst/>
          <a:gdLst/>
          <a:ahLst/>
          <a:cxnLst/>
          <a:rect l="0" t="0" r="0" b="0"/>
          <a:pathLst>
            <a:path>
              <a:moveTo>
                <a:pt x="0" y="0"/>
              </a:moveTo>
              <a:lnTo>
                <a:pt x="0" y="1242728"/>
              </a:lnTo>
              <a:lnTo>
                <a:pt x="1434840" y="12427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75D66-0611-485A-85BF-8576E906A752}">
      <dsp:nvSpPr>
        <dsp:cNvPr id="0" name=""/>
        <dsp:cNvSpPr/>
      </dsp:nvSpPr>
      <dsp:spPr>
        <a:xfrm>
          <a:off x="1714341" y="1577382"/>
          <a:ext cx="3187498" cy="744063"/>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u="sng" kern="1200" dirty="0" smtClean="0"/>
            <a:t>MAHSUP SÜRESİ </a:t>
          </a:r>
        </a:p>
        <a:p>
          <a:pPr lvl="0" algn="ctr" defTabSz="711200">
            <a:lnSpc>
              <a:spcPct val="90000"/>
            </a:lnSpc>
            <a:spcBef>
              <a:spcPct val="0"/>
            </a:spcBef>
            <a:spcAft>
              <a:spcPct val="35000"/>
            </a:spcAft>
          </a:pPr>
          <a:r>
            <a:rPr lang="tr-TR" sz="1600" kern="1200" dirty="0" smtClean="0"/>
            <a:t>1 ay</a:t>
          </a:r>
          <a:endParaRPr lang="tr-TR" sz="1600" kern="1200" dirty="0"/>
        </a:p>
      </dsp:txBody>
      <dsp:txXfrm>
        <a:off x="1736134" y="1599175"/>
        <a:ext cx="3143912" cy="700477"/>
      </dsp:txXfrm>
    </dsp:sp>
    <dsp:sp modelId="{44D38CA8-40D3-4EBE-8516-1DB1E84D79DC}">
      <dsp:nvSpPr>
        <dsp:cNvPr id="0" name=""/>
        <dsp:cNvSpPr/>
      </dsp:nvSpPr>
      <dsp:spPr>
        <a:xfrm>
          <a:off x="279501" y="706685"/>
          <a:ext cx="1459709" cy="396684"/>
        </a:xfrm>
        <a:custGeom>
          <a:avLst/>
          <a:gdLst/>
          <a:ahLst/>
          <a:cxnLst/>
          <a:rect l="0" t="0" r="0" b="0"/>
          <a:pathLst>
            <a:path>
              <a:moveTo>
                <a:pt x="0" y="0"/>
              </a:moveTo>
              <a:lnTo>
                <a:pt x="0" y="396684"/>
              </a:lnTo>
              <a:lnTo>
                <a:pt x="1459709" y="396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12031-CD34-4983-87D5-53CECC735B67}">
      <dsp:nvSpPr>
        <dsp:cNvPr id="0" name=""/>
        <dsp:cNvSpPr/>
      </dsp:nvSpPr>
      <dsp:spPr>
        <a:xfrm>
          <a:off x="1739211" y="680372"/>
          <a:ext cx="3168082" cy="845993"/>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u="sng" kern="1200" dirty="0" smtClean="0"/>
            <a:t>LİMİT</a:t>
          </a:r>
        </a:p>
        <a:p>
          <a:pPr lvl="0" algn="ctr" defTabSz="711200">
            <a:lnSpc>
              <a:spcPct val="90000"/>
            </a:lnSpc>
            <a:spcBef>
              <a:spcPct val="0"/>
            </a:spcBef>
            <a:spcAft>
              <a:spcPct val="35000"/>
            </a:spcAft>
          </a:pPr>
          <a:r>
            <a:rPr lang="tr-TR" sz="1600" kern="1200" dirty="0" smtClean="0"/>
            <a:t>İ cetvelinde belirlenen limite kadar</a:t>
          </a:r>
          <a:endParaRPr lang="tr-TR" sz="1600" kern="1200" dirty="0"/>
        </a:p>
      </dsp:txBody>
      <dsp:txXfrm>
        <a:off x="1763989" y="705150"/>
        <a:ext cx="3118526" cy="796437"/>
      </dsp:txXfrm>
    </dsp:sp>
    <dsp:sp modelId="{C781D27D-2B64-473E-8F0E-9710B0B887BA}">
      <dsp:nvSpPr>
        <dsp:cNvPr id="0" name=""/>
        <dsp:cNvSpPr/>
      </dsp:nvSpPr>
      <dsp:spPr>
        <a:xfrm>
          <a:off x="279501" y="706685"/>
          <a:ext cx="1455507" cy="2132399"/>
        </a:xfrm>
        <a:custGeom>
          <a:avLst/>
          <a:gdLst/>
          <a:ahLst/>
          <a:cxnLst/>
          <a:rect l="0" t="0" r="0" b="0"/>
          <a:pathLst>
            <a:path>
              <a:moveTo>
                <a:pt x="0" y="0"/>
              </a:moveTo>
              <a:lnTo>
                <a:pt x="0" y="2132399"/>
              </a:lnTo>
              <a:lnTo>
                <a:pt x="1455507" y="2132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87D95-4785-4D10-83E3-4ADFF930D7A8}">
      <dsp:nvSpPr>
        <dsp:cNvPr id="0" name=""/>
        <dsp:cNvSpPr/>
      </dsp:nvSpPr>
      <dsp:spPr>
        <a:xfrm>
          <a:off x="1735009" y="2477302"/>
          <a:ext cx="3192611" cy="723565"/>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u="sng" kern="1200" dirty="0" smtClean="0"/>
            <a:t>ÖDENME</a:t>
          </a:r>
        </a:p>
        <a:p>
          <a:pPr lvl="0" algn="ctr" defTabSz="711200">
            <a:lnSpc>
              <a:spcPct val="90000"/>
            </a:lnSpc>
            <a:spcBef>
              <a:spcPct val="0"/>
            </a:spcBef>
            <a:spcAft>
              <a:spcPct val="35000"/>
            </a:spcAft>
          </a:pPr>
          <a:r>
            <a:rPr lang="tr-TR" sz="1600" kern="1200" dirty="0" smtClean="0"/>
            <a:t>Nakit</a:t>
          </a:r>
        </a:p>
        <a:p>
          <a:pPr lvl="0" algn="ctr" defTabSz="711200">
            <a:lnSpc>
              <a:spcPct val="90000"/>
            </a:lnSpc>
            <a:spcBef>
              <a:spcPct val="0"/>
            </a:spcBef>
            <a:spcAft>
              <a:spcPct val="35000"/>
            </a:spcAft>
          </a:pPr>
          <a:endParaRPr lang="tr-TR" sz="700" kern="1200" dirty="0"/>
        </a:p>
      </dsp:txBody>
      <dsp:txXfrm>
        <a:off x="1756201" y="2498494"/>
        <a:ext cx="3150227" cy="681181"/>
      </dsp:txXfrm>
    </dsp:sp>
    <dsp:sp modelId="{00524868-E071-4ACC-A4E7-B191421183C4}">
      <dsp:nvSpPr>
        <dsp:cNvPr id="0" name=""/>
        <dsp:cNvSpPr/>
      </dsp:nvSpPr>
      <dsp:spPr>
        <a:xfrm>
          <a:off x="279501" y="706685"/>
          <a:ext cx="1458311" cy="3049855"/>
        </a:xfrm>
        <a:custGeom>
          <a:avLst/>
          <a:gdLst/>
          <a:ahLst/>
          <a:cxnLst/>
          <a:rect l="0" t="0" r="0" b="0"/>
          <a:pathLst>
            <a:path>
              <a:moveTo>
                <a:pt x="0" y="0"/>
              </a:moveTo>
              <a:lnTo>
                <a:pt x="0" y="3049855"/>
              </a:lnTo>
              <a:lnTo>
                <a:pt x="1458311" y="30498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CDD27-4CA6-4196-AB50-BE6A386ADC70}">
      <dsp:nvSpPr>
        <dsp:cNvPr id="0" name=""/>
        <dsp:cNvSpPr/>
      </dsp:nvSpPr>
      <dsp:spPr>
        <a:xfrm>
          <a:off x="1737813" y="3347658"/>
          <a:ext cx="3234584" cy="817765"/>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u="sng" kern="1200" dirty="0" smtClean="0"/>
            <a:t>GEÇ UYARMA</a:t>
          </a:r>
        </a:p>
        <a:p>
          <a:pPr lvl="0" algn="ctr" defTabSz="622300">
            <a:lnSpc>
              <a:spcPct val="90000"/>
            </a:lnSpc>
            <a:spcBef>
              <a:spcPct val="0"/>
            </a:spcBef>
            <a:spcAft>
              <a:spcPct val="35000"/>
            </a:spcAft>
          </a:pPr>
          <a:r>
            <a:rPr lang="tr-TR" sz="1400" kern="1200" dirty="0" smtClean="0"/>
            <a:t>6183sayılı Amme Alacaklarının Tahsil Usulü Hakkında Kanun hükümleri</a:t>
          </a:r>
          <a:endParaRPr lang="tr-TR" sz="1400" kern="1200" dirty="0"/>
        </a:p>
      </dsp:txBody>
      <dsp:txXfrm>
        <a:off x="1761765" y="3371610"/>
        <a:ext cx="3186680" cy="769861"/>
      </dsp:txXfrm>
    </dsp:sp>
    <dsp:sp modelId="{8A8C398F-4EB3-4B76-A5F3-D356F1DAB230}">
      <dsp:nvSpPr>
        <dsp:cNvPr id="0" name=""/>
        <dsp:cNvSpPr/>
      </dsp:nvSpPr>
      <dsp:spPr>
        <a:xfrm>
          <a:off x="5552650" y="0"/>
          <a:ext cx="1340920" cy="667797"/>
        </a:xfrm>
        <a:prstGeom prst="roundRect">
          <a:avLst>
            <a:gd name="adj" fmla="val 10000"/>
          </a:avLst>
        </a:prstGeom>
        <a:gradFill rotWithShape="1">
          <a:gsLst>
            <a:gs pos="0">
              <a:schemeClr val="accent2">
                <a:tint val="60000"/>
                <a:lumMod val="110000"/>
              </a:schemeClr>
            </a:gs>
            <a:gs pos="100000">
              <a:schemeClr val="accent2">
                <a:tint val="82000"/>
              </a:schemeClr>
            </a:gs>
          </a:gsLst>
          <a:lin ang="5400000" scaled="0"/>
        </a:gradFill>
        <a:ln w="9525" cap="flat" cmpd="sng" algn="ctr">
          <a:solidFill>
            <a:schemeClr val="accent2"/>
          </a:solidFill>
          <a:prstDash val="solid"/>
        </a:ln>
        <a:effectLst/>
        <a:scene3d>
          <a:camera prst="orthographicFront"/>
          <a:lightRig rig="threePt" dir="t"/>
        </a:scene3d>
        <a:sp3d>
          <a:bevelT prst="angle"/>
        </a:sp3d>
      </dsp:spPr>
      <dsp:style>
        <a:lnRef idx="1">
          <a:schemeClr val="accent2"/>
        </a:lnRef>
        <a:fillRef idx="2">
          <a:schemeClr val="accent2"/>
        </a:fillRef>
        <a:effectRef idx="1">
          <a:schemeClr val="accent2"/>
        </a:effectRef>
        <a:fontRef idx="minor">
          <a:schemeClr val="dk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KREDİ</a:t>
          </a:r>
          <a:endParaRPr lang="tr-TR" sz="2900" kern="1200" dirty="0"/>
        </a:p>
      </dsp:txBody>
      <dsp:txXfrm>
        <a:off x="5572209" y="19559"/>
        <a:ext cx="1301802" cy="628679"/>
      </dsp:txXfrm>
    </dsp:sp>
    <dsp:sp modelId="{08899EBA-A445-4D0A-9C09-04142B8888BA}">
      <dsp:nvSpPr>
        <dsp:cNvPr id="0" name=""/>
        <dsp:cNvSpPr/>
      </dsp:nvSpPr>
      <dsp:spPr>
        <a:xfrm>
          <a:off x="5686742" y="667797"/>
          <a:ext cx="375681" cy="389520"/>
        </a:xfrm>
        <a:custGeom>
          <a:avLst/>
          <a:gdLst/>
          <a:ahLst/>
          <a:cxnLst/>
          <a:rect l="0" t="0" r="0" b="0"/>
          <a:pathLst>
            <a:path>
              <a:moveTo>
                <a:pt x="0" y="0"/>
              </a:moveTo>
              <a:lnTo>
                <a:pt x="0" y="389520"/>
              </a:lnTo>
              <a:lnTo>
                <a:pt x="375681" y="3895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D1253B-A78A-47EC-88A3-BA92F4FC37A6}">
      <dsp:nvSpPr>
        <dsp:cNvPr id="0" name=""/>
        <dsp:cNvSpPr/>
      </dsp:nvSpPr>
      <dsp:spPr>
        <a:xfrm>
          <a:off x="6062423" y="663225"/>
          <a:ext cx="3414530" cy="788183"/>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u="sng" kern="1200" dirty="0" smtClean="0"/>
            <a:t>LİMİT</a:t>
          </a:r>
        </a:p>
        <a:p>
          <a:pPr lvl="0" algn="ctr" defTabSz="711200">
            <a:lnSpc>
              <a:spcPct val="90000"/>
            </a:lnSpc>
            <a:spcBef>
              <a:spcPct val="0"/>
            </a:spcBef>
            <a:spcAft>
              <a:spcPct val="35000"/>
            </a:spcAft>
          </a:pPr>
          <a:r>
            <a:rPr lang="tr-TR" sz="1600" b="0" u="none" kern="1200" dirty="0" smtClean="0"/>
            <a:t>İ cetvelinde belirlenen limite kadar avans</a:t>
          </a:r>
        </a:p>
        <a:p>
          <a:pPr lvl="0" algn="ctr" defTabSz="711200">
            <a:lnSpc>
              <a:spcPct val="90000"/>
            </a:lnSpc>
            <a:spcBef>
              <a:spcPct val="0"/>
            </a:spcBef>
            <a:spcAft>
              <a:spcPct val="35000"/>
            </a:spcAft>
          </a:pPr>
          <a:r>
            <a:rPr lang="tr-TR" sz="1600" kern="1200" dirty="0" smtClean="0"/>
            <a:t>üzeri kredi</a:t>
          </a:r>
          <a:endParaRPr lang="tr-TR" sz="1600" kern="1200" dirty="0"/>
        </a:p>
      </dsp:txBody>
      <dsp:txXfrm>
        <a:off x="6085508" y="686310"/>
        <a:ext cx="3368360" cy="742013"/>
      </dsp:txXfrm>
    </dsp:sp>
    <dsp:sp modelId="{54293143-9ED3-4F5F-9AA3-BB258AD3053E}">
      <dsp:nvSpPr>
        <dsp:cNvPr id="0" name=""/>
        <dsp:cNvSpPr/>
      </dsp:nvSpPr>
      <dsp:spPr>
        <a:xfrm>
          <a:off x="5686742" y="667797"/>
          <a:ext cx="473131" cy="2210949"/>
        </a:xfrm>
        <a:custGeom>
          <a:avLst/>
          <a:gdLst/>
          <a:ahLst/>
          <a:cxnLst/>
          <a:rect l="0" t="0" r="0" b="0"/>
          <a:pathLst>
            <a:path>
              <a:moveTo>
                <a:pt x="0" y="0"/>
              </a:moveTo>
              <a:lnTo>
                <a:pt x="0" y="2210949"/>
              </a:lnTo>
              <a:lnTo>
                <a:pt x="473131" y="22109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D0CB4-6EB7-43F5-921F-5325247FAABD}">
      <dsp:nvSpPr>
        <dsp:cNvPr id="0" name=""/>
        <dsp:cNvSpPr/>
      </dsp:nvSpPr>
      <dsp:spPr>
        <a:xfrm>
          <a:off x="6159873" y="2350304"/>
          <a:ext cx="3397367" cy="1056883"/>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tr-TR" sz="1200" b="1" u="sng" kern="1200" dirty="0" smtClean="0"/>
            <a:t>ÖDENME</a:t>
          </a:r>
        </a:p>
        <a:p>
          <a:pPr lvl="0" algn="ctr" defTabSz="533400">
            <a:lnSpc>
              <a:spcPct val="90000"/>
            </a:lnSpc>
            <a:spcBef>
              <a:spcPct val="0"/>
            </a:spcBef>
            <a:spcAft>
              <a:spcPct val="35000"/>
            </a:spcAft>
          </a:pPr>
          <a:r>
            <a:rPr lang="tr-TR" sz="1200" kern="1200" dirty="0" smtClean="0"/>
            <a:t>Hesaba aktarma, İhale mevzuatı çerçevesinde mal ve hizmet alımı gerçekleştirilecek kamu idarelerinden Bakanlıkça belirlenenlere yapılacak ön ödemelerde kredi tutarı, doğrudan ilgili kamu idaresinin banka hesabına aktarılabilir.</a:t>
          </a:r>
          <a:endParaRPr lang="tr-TR" sz="1200" kern="1200" dirty="0"/>
        </a:p>
      </dsp:txBody>
      <dsp:txXfrm>
        <a:off x="6190828" y="2381259"/>
        <a:ext cx="3335457" cy="994973"/>
      </dsp:txXfrm>
    </dsp:sp>
    <dsp:sp modelId="{1F6B8C3B-CF59-4612-B496-A1E086AB4016}">
      <dsp:nvSpPr>
        <dsp:cNvPr id="0" name=""/>
        <dsp:cNvSpPr/>
      </dsp:nvSpPr>
      <dsp:spPr>
        <a:xfrm>
          <a:off x="5686742" y="667797"/>
          <a:ext cx="455793" cy="1217348"/>
        </a:xfrm>
        <a:custGeom>
          <a:avLst/>
          <a:gdLst/>
          <a:ahLst/>
          <a:cxnLst/>
          <a:rect l="0" t="0" r="0" b="0"/>
          <a:pathLst>
            <a:path>
              <a:moveTo>
                <a:pt x="0" y="0"/>
              </a:moveTo>
              <a:lnTo>
                <a:pt x="0" y="1217348"/>
              </a:lnTo>
              <a:lnTo>
                <a:pt x="455793" y="12173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89874-F9CA-48CA-9C6E-D9049C3ADE63}">
      <dsp:nvSpPr>
        <dsp:cNvPr id="0" name=""/>
        <dsp:cNvSpPr/>
      </dsp:nvSpPr>
      <dsp:spPr>
        <a:xfrm>
          <a:off x="6142536" y="1526230"/>
          <a:ext cx="3370748" cy="717830"/>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i="0" u="sng" kern="1200" dirty="0" smtClean="0"/>
            <a:t>MAHSUP SÜRESİ </a:t>
          </a:r>
        </a:p>
        <a:p>
          <a:pPr lvl="0" algn="ctr" defTabSz="711200">
            <a:lnSpc>
              <a:spcPct val="90000"/>
            </a:lnSpc>
            <a:spcBef>
              <a:spcPct val="0"/>
            </a:spcBef>
            <a:spcAft>
              <a:spcPct val="35000"/>
            </a:spcAft>
          </a:pPr>
          <a:r>
            <a:rPr lang="tr-TR" sz="1600" kern="1200" dirty="0" smtClean="0"/>
            <a:t>3 ay</a:t>
          </a:r>
          <a:endParaRPr lang="tr-TR" sz="1600" kern="1200" dirty="0"/>
        </a:p>
      </dsp:txBody>
      <dsp:txXfrm>
        <a:off x="6163561" y="1547255"/>
        <a:ext cx="3328698" cy="675780"/>
      </dsp:txXfrm>
    </dsp:sp>
    <dsp:sp modelId="{74CF22B6-568A-4033-A5A9-42A8758FB833}">
      <dsp:nvSpPr>
        <dsp:cNvPr id="0" name=""/>
        <dsp:cNvSpPr/>
      </dsp:nvSpPr>
      <dsp:spPr>
        <a:xfrm>
          <a:off x="5686742" y="667797"/>
          <a:ext cx="570893" cy="3167117"/>
        </a:xfrm>
        <a:custGeom>
          <a:avLst/>
          <a:gdLst/>
          <a:ahLst/>
          <a:cxnLst/>
          <a:rect l="0" t="0" r="0" b="0"/>
          <a:pathLst>
            <a:path>
              <a:moveTo>
                <a:pt x="0" y="0"/>
              </a:moveTo>
              <a:lnTo>
                <a:pt x="0" y="3167117"/>
              </a:lnTo>
              <a:lnTo>
                <a:pt x="570893" y="3167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02F93-71F0-4E34-89DC-596631E1AD22}">
      <dsp:nvSpPr>
        <dsp:cNvPr id="0" name=""/>
        <dsp:cNvSpPr/>
      </dsp:nvSpPr>
      <dsp:spPr>
        <a:xfrm>
          <a:off x="6257636" y="3480214"/>
          <a:ext cx="3294290" cy="709400"/>
        </a:xfrm>
        <a:prstGeom prst="roundRect">
          <a:avLst>
            <a:gd name="adj" fmla="val 10000"/>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scene3d>
        <a:sp3d>
          <a:bevelT prst="angle"/>
        </a:sp3d>
      </dsp:spPr>
      <dsp:style>
        <a:lnRef idx="1">
          <a:schemeClr val="accent6"/>
        </a:lnRef>
        <a:fillRef idx="2">
          <a:schemeClr val="accent6"/>
        </a:fillRef>
        <a:effectRef idx="1">
          <a:schemeClr val="accent6"/>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u="sng" kern="1200" dirty="0" smtClean="0"/>
            <a:t>GEÇ UYARMA</a:t>
          </a:r>
        </a:p>
        <a:p>
          <a:pPr lvl="0" algn="ctr" defTabSz="622300">
            <a:lnSpc>
              <a:spcPct val="90000"/>
            </a:lnSpc>
            <a:spcBef>
              <a:spcPct val="0"/>
            </a:spcBef>
            <a:spcAft>
              <a:spcPct val="35000"/>
            </a:spcAft>
          </a:pPr>
          <a:r>
            <a:rPr lang="tr-TR" sz="1400" kern="1200" dirty="0" smtClean="0"/>
            <a:t>uyarma ve genel hükümler</a:t>
          </a:r>
          <a:endParaRPr lang="tr-TR" sz="1400" kern="1200" dirty="0"/>
        </a:p>
      </dsp:txBody>
      <dsp:txXfrm>
        <a:off x="6278414" y="3500992"/>
        <a:ext cx="3252734" cy="667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0E57A-0BAA-47F5-AE12-E72F320185DD}">
      <dsp:nvSpPr>
        <dsp:cNvPr id="0" name=""/>
        <dsp:cNvSpPr/>
      </dsp:nvSpPr>
      <dsp:spPr>
        <a:xfrm>
          <a:off x="0" y="0"/>
          <a:ext cx="8161016" cy="128182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tr-TR" sz="2000" kern="1200" smtClean="0"/>
            <a:t>Kamu görevlilerinin ;</a:t>
          </a:r>
          <a:endParaRPr lang="tr-TR" sz="2000" kern="1200"/>
        </a:p>
        <a:p>
          <a:pPr marL="228600" lvl="1" indent="-228600" algn="l" defTabSz="889000" rtl="0">
            <a:lnSpc>
              <a:spcPct val="90000"/>
            </a:lnSpc>
            <a:spcBef>
              <a:spcPct val="0"/>
            </a:spcBef>
            <a:spcAft>
              <a:spcPct val="15000"/>
            </a:spcAft>
            <a:buChar char="••"/>
          </a:pPr>
          <a:r>
            <a:rPr kumimoji="1" lang="tr-TR" sz="2000" kern="1200" dirty="0" smtClean="0"/>
            <a:t>Kasıt, </a:t>
          </a:r>
          <a:endParaRPr lang="tr-TR" sz="2000" kern="1200" dirty="0"/>
        </a:p>
        <a:p>
          <a:pPr marL="228600" lvl="1" indent="-228600" algn="l" defTabSz="889000" rtl="0">
            <a:lnSpc>
              <a:spcPct val="90000"/>
            </a:lnSpc>
            <a:spcBef>
              <a:spcPct val="0"/>
            </a:spcBef>
            <a:spcAft>
              <a:spcPct val="15000"/>
            </a:spcAft>
            <a:buChar char="••"/>
          </a:pPr>
          <a:r>
            <a:rPr kumimoji="1" lang="tr-TR" sz="2000" kern="1200" dirty="0" smtClean="0"/>
            <a:t>Kusur veya </a:t>
          </a:r>
          <a:endParaRPr lang="tr-TR" sz="2000" kern="1200" dirty="0"/>
        </a:p>
        <a:p>
          <a:pPr marL="228600" lvl="1" indent="-228600" algn="l" defTabSz="889000" rtl="0">
            <a:lnSpc>
              <a:spcPct val="90000"/>
            </a:lnSpc>
            <a:spcBef>
              <a:spcPct val="0"/>
            </a:spcBef>
            <a:spcAft>
              <a:spcPct val="15000"/>
            </a:spcAft>
            <a:buChar char="••"/>
          </a:pPr>
          <a:r>
            <a:rPr kumimoji="1" lang="tr-TR" sz="2000" kern="1200" dirty="0" smtClean="0"/>
            <a:t>İhmallerinden </a:t>
          </a:r>
          <a:endParaRPr lang="tr-TR" sz="2000" kern="1200" dirty="0"/>
        </a:p>
      </dsp:txBody>
      <dsp:txXfrm>
        <a:off x="37543" y="37543"/>
        <a:ext cx="6777830" cy="1206736"/>
      </dsp:txXfrm>
    </dsp:sp>
    <dsp:sp modelId="{7E1F54D2-6BEA-4DD2-9A58-0F1443000522}">
      <dsp:nvSpPr>
        <dsp:cNvPr id="0" name=""/>
        <dsp:cNvSpPr/>
      </dsp:nvSpPr>
      <dsp:spPr>
        <a:xfrm>
          <a:off x="720089" y="1495459"/>
          <a:ext cx="8161016" cy="128182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tr-TR" sz="2400" kern="1200" dirty="0" smtClean="0"/>
            <a:t>Kaynaklanan mevzuata aykırı karar, işlem veya eylemleri sonucunda </a:t>
          </a:r>
          <a:endParaRPr lang="tr-TR" sz="2400" kern="1200" dirty="0"/>
        </a:p>
      </dsp:txBody>
      <dsp:txXfrm>
        <a:off x="757632" y="1533002"/>
        <a:ext cx="6532656" cy="1206736"/>
      </dsp:txXfrm>
    </dsp:sp>
    <dsp:sp modelId="{C8118C3E-6FE5-4F8F-A821-58B44536F22A}">
      <dsp:nvSpPr>
        <dsp:cNvPr id="0" name=""/>
        <dsp:cNvSpPr/>
      </dsp:nvSpPr>
      <dsp:spPr>
        <a:xfrm>
          <a:off x="1440179" y="2990918"/>
          <a:ext cx="8161016" cy="128182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tr-TR" sz="2800" kern="1200" dirty="0" smtClean="0"/>
            <a:t>Kamu kaynağında artışa engel veya eksilmeye neden olunmasıdır</a:t>
          </a:r>
          <a:endParaRPr lang="tr-TR" sz="2800" kern="1200" dirty="0"/>
        </a:p>
      </dsp:txBody>
      <dsp:txXfrm>
        <a:off x="1477722" y="3028461"/>
        <a:ext cx="6532656" cy="1206736"/>
      </dsp:txXfrm>
    </dsp:sp>
    <dsp:sp modelId="{01DE47C0-D5C9-47E4-AD80-CEEA2513FB61}">
      <dsp:nvSpPr>
        <dsp:cNvPr id="0" name=""/>
        <dsp:cNvSpPr/>
      </dsp:nvSpPr>
      <dsp:spPr>
        <a:xfrm>
          <a:off x="7327832" y="972048"/>
          <a:ext cx="833184" cy="83318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7515298" y="972048"/>
        <a:ext cx="458252" cy="626971"/>
      </dsp:txXfrm>
    </dsp:sp>
    <dsp:sp modelId="{2E71E724-58CD-4E4A-91BF-95C165DF1C32}">
      <dsp:nvSpPr>
        <dsp:cNvPr id="0" name=""/>
        <dsp:cNvSpPr/>
      </dsp:nvSpPr>
      <dsp:spPr>
        <a:xfrm>
          <a:off x="8047921" y="2458962"/>
          <a:ext cx="833184" cy="83318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235387" y="2458962"/>
        <a:ext cx="458252" cy="6269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C273-5C4D-4D11-AFD1-AD387B736DD6}">
      <dsp:nvSpPr>
        <dsp:cNvPr id="0" name=""/>
        <dsp:cNvSpPr/>
      </dsp:nvSpPr>
      <dsp:spPr>
        <a:xfrm>
          <a:off x="2812" y="383821"/>
          <a:ext cx="2822226" cy="2822226"/>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317" tIns="39370" rIns="155317" bIns="39370" numCol="1" spcCol="1270" anchor="ctr" anchorCtr="0">
          <a:noAutofit/>
        </a:bodyPr>
        <a:lstStyle/>
        <a:p>
          <a:pPr lvl="0" algn="ctr" defTabSz="1377950" rtl="0">
            <a:lnSpc>
              <a:spcPct val="90000"/>
            </a:lnSpc>
            <a:spcBef>
              <a:spcPct val="0"/>
            </a:spcBef>
            <a:spcAft>
              <a:spcPct val="35000"/>
            </a:spcAft>
          </a:pPr>
          <a:r>
            <a:rPr lang="tr-TR" sz="3100" kern="1200" smtClean="0"/>
            <a:t>Kontrol, denetim veya inceleme,</a:t>
          </a:r>
          <a:endParaRPr lang="tr-TR" sz="3100" kern="1200"/>
        </a:p>
      </dsp:txBody>
      <dsp:txXfrm>
        <a:off x="416117" y="797126"/>
        <a:ext cx="1995616" cy="1995616"/>
      </dsp:txXfrm>
    </dsp:sp>
    <dsp:sp modelId="{7C338448-1A8C-4635-A7B9-5E8EDE0CB728}">
      <dsp:nvSpPr>
        <dsp:cNvPr id="0" name=""/>
        <dsp:cNvSpPr/>
      </dsp:nvSpPr>
      <dsp:spPr>
        <a:xfrm>
          <a:off x="2260594" y="383821"/>
          <a:ext cx="2822226" cy="2822226"/>
        </a:xfrm>
        <a:prstGeom prst="ellipse">
          <a:avLst/>
        </a:prstGeom>
        <a:solidFill>
          <a:schemeClr val="accent2">
            <a:shade val="80000"/>
            <a:alpha val="50000"/>
            <a:hueOff val="20"/>
            <a:satOff val="-189"/>
            <a:lumOff val="1387"/>
            <a:alphaOff val="-1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317" tIns="39370" rIns="155317" bIns="39370" numCol="1" spcCol="1270" anchor="ctr" anchorCtr="0">
          <a:noAutofit/>
        </a:bodyPr>
        <a:lstStyle/>
        <a:p>
          <a:pPr lvl="0" algn="ctr" defTabSz="1377950" rtl="0">
            <a:lnSpc>
              <a:spcPct val="90000"/>
            </a:lnSpc>
            <a:spcBef>
              <a:spcPct val="0"/>
            </a:spcBef>
            <a:spcAft>
              <a:spcPct val="35000"/>
            </a:spcAft>
          </a:pPr>
          <a:r>
            <a:rPr lang="tr-TR" sz="3100" kern="1200" smtClean="0"/>
            <a:t>Sayıştayca kesin hükme bağlama, </a:t>
          </a:r>
          <a:endParaRPr lang="tr-TR" sz="3100" kern="1200"/>
        </a:p>
      </dsp:txBody>
      <dsp:txXfrm>
        <a:off x="2673899" y="797126"/>
        <a:ext cx="1995616" cy="1995616"/>
      </dsp:txXfrm>
    </dsp:sp>
    <dsp:sp modelId="{76F05E3B-BAFA-4198-A236-4C71262CB4EC}">
      <dsp:nvSpPr>
        <dsp:cNvPr id="0" name=""/>
        <dsp:cNvSpPr/>
      </dsp:nvSpPr>
      <dsp:spPr>
        <a:xfrm>
          <a:off x="4518375" y="383821"/>
          <a:ext cx="2822226" cy="2822226"/>
        </a:xfrm>
        <a:prstGeom prst="ellipse">
          <a:avLst/>
        </a:prstGeom>
        <a:solidFill>
          <a:schemeClr val="accent2">
            <a:shade val="80000"/>
            <a:alpha val="50000"/>
            <a:hueOff val="40"/>
            <a:satOff val="-379"/>
            <a:lumOff val="2775"/>
            <a:alphaOff val="-2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317" tIns="39370" rIns="155317" bIns="39370" numCol="1" spcCol="1270" anchor="ctr" anchorCtr="0">
          <a:noAutofit/>
        </a:bodyPr>
        <a:lstStyle/>
        <a:p>
          <a:pPr lvl="0" algn="ctr" defTabSz="1377950" rtl="0">
            <a:lnSpc>
              <a:spcPct val="90000"/>
            </a:lnSpc>
            <a:spcBef>
              <a:spcPct val="0"/>
            </a:spcBef>
            <a:spcAft>
              <a:spcPct val="35000"/>
            </a:spcAft>
          </a:pPr>
          <a:r>
            <a:rPr lang="tr-TR" sz="3100" kern="1200" smtClean="0"/>
            <a:t>Adlî, idarî veya askerî yargılama,</a:t>
          </a:r>
          <a:endParaRPr lang="tr-TR" sz="3100" kern="1200"/>
        </a:p>
      </dsp:txBody>
      <dsp:txXfrm>
        <a:off x="4931680" y="797126"/>
        <a:ext cx="1995616" cy="1995616"/>
      </dsp:txXfrm>
    </dsp:sp>
    <dsp:sp modelId="{F99FF207-B869-408A-BBCE-409CA89E6439}">
      <dsp:nvSpPr>
        <dsp:cNvPr id="0" name=""/>
        <dsp:cNvSpPr/>
      </dsp:nvSpPr>
      <dsp:spPr>
        <a:xfrm>
          <a:off x="6776156" y="383821"/>
          <a:ext cx="2822226" cy="2822226"/>
        </a:xfrm>
        <a:prstGeom prst="ellipse">
          <a:avLst/>
        </a:prstGeom>
        <a:solidFill>
          <a:schemeClr val="accent2">
            <a:shade val="80000"/>
            <a:alpha val="50000"/>
            <a:hueOff val="60"/>
            <a:satOff val="-568"/>
            <a:lumOff val="4162"/>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5317" tIns="39370" rIns="155317" bIns="39370" numCol="1" spcCol="1270" anchor="ctr" anchorCtr="0">
          <a:noAutofit/>
        </a:bodyPr>
        <a:lstStyle/>
        <a:p>
          <a:pPr lvl="0" algn="ctr" defTabSz="1377950" rtl="0">
            <a:lnSpc>
              <a:spcPct val="90000"/>
            </a:lnSpc>
            <a:spcBef>
              <a:spcPct val="0"/>
            </a:spcBef>
            <a:spcAft>
              <a:spcPct val="35000"/>
            </a:spcAft>
          </a:pPr>
          <a:r>
            <a:rPr lang="tr-TR" sz="3100" kern="1200" smtClean="0"/>
            <a:t>sonucunda tespit edilir.</a:t>
          </a:r>
          <a:endParaRPr lang="tr-TR" sz="3100" kern="1200"/>
        </a:p>
      </dsp:txBody>
      <dsp:txXfrm>
        <a:off x="7189461" y="797126"/>
        <a:ext cx="1995616" cy="1995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3E468-E7E4-4F4E-BF19-57223DD10F4C}">
      <dsp:nvSpPr>
        <dsp:cNvPr id="0" name=""/>
        <dsp:cNvSpPr/>
      </dsp:nvSpPr>
      <dsp:spPr>
        <a:xfrm rot="16200000">
          <a:off x="-134668" y="135840"/>
          <a:ext cx="3318936" cy="3047254"/>
        </a:xfrm>
        <a:prstGeom prst="flowChartManualOperation">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7094" bIns="0" numCol="1" spcCol="1270" anchor="ctr" anchorCtr="0">
          <a:noAutofit/>
        </a:bodyPr>
        <a:lstStyle/>
        <a:p>
          <a:pPr lvl="0" algn="ctr" defTabSz="755650" rtl="0">
            <a:lnSpc>
              <a:spcPct val="90000"/>
            </a:lnSpc>
            <a:spcBef>
              <a:spcPct val="0"/>
            </a:spcBef>
            <a:spcAft>
              <a:spcPct val="35000"/>
            </a:spcAft>
          </a:pPr>
          <a:r>
            <a:rPr lang="tr-TR" sz="1700" b="1" kern="1200" dirty="0" smtClean="0"/>
            <a:t>Teşkilat yapısında üst yönetici ile harcama birimleri arasında yönetim kademesi yer almak şartıyla, bütçeyle ödenek tahsis edilen harcama birimlerinin harcama yetkisi harcama türleri itibarıyla kısmen veya tamamen; </a:t>
          </a:r>
          <a:endParaRPr lang="tr-TR" sz="1700" b="1" kern="1200" dirty="0"/>
        </a:p>
      </dsp:txBody>
      <dsp:txXfrm rot="5400000">
        <a:off x="1173" y="663786"/>
        <a:ext cx="3047254" cy="1991362"/>
      </dsp:txXfrm>
    </dsp:sp>
    <dsp:sp modelId="{C1D7FA81-0BBF-42A0-A65B-0C26E0C144E5}">
      <dsp:nvSpPr>
        <dsp:cNvPr id="0" name=""/>
        <dsp:cNvSpPr/>
      </dsp:nvSpPr>
      <dsp:spPr>
        <a:xfrm rot="16200000">
          <a:off x="3141130" y="135840"/>
          <a:ext cx="3318936" cy="3047254"/>
        </a:xfrm>
        <a:prstGeom prst="flowChartManualOperation">
          <a:avLst/>
        </a:prstGeom>
        <a:blipFill rotWithShape="0">
          <a:blip xmlns:r="http://schemas.openxmlformats.org/officeDocument/2006/relationships" r:embed="rId1">
            <a:duotone>
              <a:schemeClr val="accent4">
                <a:hueOff val="667507"/>
                <a:satOff val="8922"/>
                <a:lumOff val="4314"/>
                <a:alphaOff val="0"/>
                <a:shade val="74000"/>
                <a:satMod val="130000"/>
                <a:lumMod val="90000"/>
              </a:schemeClr>
              <a:schemeClr val="accent4">
                <a:hueOff val="667507"/>
                <a:satOff val="8922"/>
                <a:lumOff val="431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tr-TR" sz="2400" b="1" kern="1200" dirty="0" smtClean="0"/>
            <a:t>Hazine ve Maliye Bakanlığının, uygun görüşü ve</a:t>
          </a:r>
        </a:p>
        <a:p>
          <a:pPr lvl="0" algn="ctr" defTabSz="1066800" rtl="0">
            <a:lnSpc>
              <a:spcPct val="90000"/>
            </a:lnSpc>
            <a:spcBef>
              <a:spcPct val="0"/>
            </a:spcBef>
            <a:spcAft>
              <a:spcPct val="35000"/>
            </a:spcAft>
          </a:pPr>
          <a:r>
            <a:rPr lang="tr-TR" sz="2400" b="1" kern="1200" dirty="0" smtClean="0"/>
            <a:t> üst yöneticinin onayı ile</a:t>
          </a:r>
          <a:endParaRPr lang="tr-TR" sz="2400" b="1" kern="1200" dirty="0"/>
        </a:p>
      </dsp:txBody>
      <dsp:txXfrm rot="5400000">
        <a:off x="3276971" y="663786"/>
        <a:ext cx="3047254" cy="1991362"/>
      </dsp:txXfrm>
    </dsp:sp>
    <dsp:sp modelId="{E81982E1-809C-478E-B149-DF851680A757}">
      <dsp:nvSpPr>
        <dsp:cNvPr id="0" name=""/>
        <dsp:cNvSpPr/>
      </dsp:nvSpPr>
      <dsp:spPr>
        <a:xfrm rot="16200000">
          <a:off x="6416928" y="135840"/>
          <a:ext cx="3318936" cy="3047254"/>
        </a:xfrm>
        <a:prstGeom prst="flowChartManualOperation">
          <a:avLst/>
        </a:prstGeom>
        <a:blipFill rotWithShape="0">
          <a:blip xmlns:r="http://schemas.openxmlformats.org/officeDocument/2006/relationships" r:embed="rId1">
            <a:duotone>
              <a:schemeClr val="accent4">
                <a:hueOff val="1335015"/>
                <a:satOff val="17844"/>
                <a:lumOff val="8628"/>
                <a:alphaOff val="0"/>
                <a:shade val="74000"/>
                <a:satMod val="130000"/>
                <a:lumMod val="90000"/>
              </a:schemeClr>
              <a:schemeClr val="accent4">
                <a:hueOff val="1335015"/>
                <a:satOff val="17844"/>
                <a:lumOff val="862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b="1" kern="1200" dirty="0" smtClean="0"/>
            <a:t>bir üst yönetim kademesinde birleştirilebilir.</a:t>
          </a:r>
          <a:endParaRPr lang="tr-TR" sz="2000" b="1" kern="1200" dirty="0"/>
        </a:p>
      </dsp:txBody>
      <dsp:txXfrm rot="5400000">
        <a:off x="6552769" y="663786"/>
        <a:ext cx="3047254" cy="1991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E328F-74E2-4858-A6E4-17580204E129}">
      <dsp:nvSpPr>
        <dsp:cNvPr id="0" name=""/>
        <dsp:cNvSpPr/>
      </dsp:nvSpPr>
      <dsp:spPr>
        <a:xfrm>
          <a:off x="1838136" y="9696"/>
          <a:ext cx="3545536" cy="3545536"/>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tr-TR" sz="2200" kern="1200" dirty="0" smtClean="0"/>
            <a:t>Uygun görüş talep yazılarında, harcama yetkisinin bir üst yönetim kademesinde birleştirilme gerekçesine ayrıntılı olarak yer verilir.</a:t>
          </a:r>
          <a:endParaRPr lang="tr-TR" sz="2200" kern="1200" dirty="0"/>
        </a:p>
      </dsp:txBody>
      <dsp:txXfrm>
        <a:off x="2333234" y="427791"/>
        <a:ext cx="2044273" cy="2709346"/>
      </dsp:txXfrm>
    </dsp:sp>
    <dsp:sp modelId="{A3045A05-BD5C-454A-AEDB-BA35CFBEFE66}">
      <dsp:nvSpPr>
        <dsp:cNvPr id="0" name=""/>
        <dsp:cNvSpPr/>
      </dsp:nvSpPr>
      <dsp:spPr>
        <a:xfrm>
          <a:off x="4393478" y="9696"/>
          <a:ext cx="3545536" cy="3545536"/>
        </a:xfrm>
        <a:prstGeom prst="ellipse">
          <a:avLst/>
        </a:prstGeom>
        <a:solidFill>
          <a:schemeClr val="accent5">
            <a:alpha val="50000"/>
            <a:hueOff val="993165"/>
            <a:satOff val="576"/>
            <a:lumOff val="568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tr-TR" sz="2200" kern="1200" smtClean="0"/>
            <a:t>Üst yönetici ve yardımcılarına harcama yetkisinin birleştirilmesi suretiyle harcama yetkisi verilemez. </a:t>
          </a:r>
          <a:endParaRPr lang="tr-TR" sz="2200" kern="1200"/>
        </a:p>
      </dsp:txBody>
      <dsp:txXfrm>
        <a:off x="5399644" y="427791"/>
        <a:ext cx="2044273" cy="2709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6F8C6-0A61-408A-AD16-BCC463192BD0}">
      <dsp:nvSpPr>
        <dsp:cNvPr id="0" name=""/>
        <dsp:cNvSpPr/>
      </dsp:nvSpPr>
      <dsp:spPr>
        <a:xfrm>
          <a:off x="2529839" y="99099"/>
          <a:ext cx="3794758" cy="941237"/>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smtClean="0"/>
            <a:t>250.000 TL</a:t>
          </a:r>
          <a:endParaRPr lang="tr-TR" sz="2400" b="1" kern="1200" dirty="0"/>
        </a:p>
      </dsp:txBody>
      <dsp:txXfrm>
        <a:off x="2529839" y="216754"/>
        <a:ext cx="3441794" cy="705927"/>
      </dsp:txXfrm>
    </dsp:sp>
    <dsp:sp modelId="{9D73C49B-EEF9-440D-AA97-E4BD888404C3}">
      <dsp:nvSpPr>
        <dsp:cNvPr id="0" name=""/>
        <dsp:cNvSpPr/>
      </dsp:nvSpPr>
      <dsp:spPr>
        <a:xfrm>
          <a:off x="0" y="86891"/>
          <a:ext cx="2529839" cy="941237"/>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b="1" kern="1200" dirty="0" smtClean="0"/>
            <a:t>Mal ve Hizmet Alımlarında </a:t>
          </a:r>
          <a:endParaRPr lang="tr-TR" sz="2700" b="1" kern="1200" dirty="0"/>
        </a:p>
      </dsp:txBody>
      <dsp:txXfrm>
        <a:off x="45947" y="132838"/>
        <a:ext cx="2437945" cy="849343"/>
      </dsp:txXfrm>
    </dsp:sp>
    <dsp:sp modelId="{F5D961C7-F8A0-4CF1-AE57-16FF67C6B8F0}">
      <dsp:nvSpPr>
        <dsp:cNvPr id="0" name=""/>
        <dsp:cNvSpPr/>
      </dsp:nvSpPr>
      <dsp:spPr>
        <a:xfrm>
          <a:off x="2529839" y="1035602"/>
          <a:ext cx="3794758" cy="941237"/>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smtClean="0"/>
            <a:t>1.000.000 TL</a:t>
          </a:r>
          <a:endParaRPr lang="tr-TR" sz="2400" b="1" kern="1200" dirty="0"/>
        </a:p>
      </dsp:txBody>
      <dsp:txXfrm>
        <a:off x="2529839" y="1153257"/>
        <a:ext cx="3441794" cy="705927"/>
      </dsp:txXfrm>
    </dsp:sp>
    <dsp:sp modelId="{4995A5A9-30F8-45FC-9803-F095A46CF3F9}">
      <dsp:nvSpPr>
        <dsp:cNvPr id="0" name=""/>
        <dsp:cNvSpPr/>
      </dsp:nvSpPr>
      <dsp:spPr>
        <a:xfrm>
          <a:off x="38440" y="1035843"/>
          <a:ext cx="2529839" cy="941237"/>
        </a:xfrm>
        <a:prstGeom prst="roundRect">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b="1" kern="1200" dirty="0" smtClean="0"/>
            <a:t>Yapım İşlerinde</a:t>
          </a:r>
          <a:endParaRPr lang="tr-TR" sz="2700" b="1" kern="1200" dirty="0"/>
        </a:p>
      </dsp:txBody>
      <dsp:txXfrm>
        <a:off x="84387" y="1081790"/>
        <a:ext cx="2437945" cy="849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FA2AC-8A7F-46D2-8123-BACD088B93C6}">
      <dsp:nvSpPr>
        <dsp:cNvPr id="0" name=""/>
        <dsp:cNvSpPr/>
      </dsp:nvSpPr>
      <dsp:spPr>
        <a:xfrm>
          <a:off x="0" y="1867"/>
          <a:ext cx="9601196" cy="0"/>
        </a:xfrm>
        <a:prstGeom prst="line">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w="9525" cap="flat" cmpd="sng" algn="ctr">
          <a:solidFill>
            <a:schemeClr val="accent4">
              <a:shade val="8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427BFAB-68EF-48B4-B763-282064E7CECD}">
      <dsp:nvSpPr>
        <dsp:cNvPr id="0" name=""/>
        <dsp:cNvSpPr/>
      </dsp:nvSpPr>
      <dsp:spPr>
        <a:xfrm>
          <a:off x="0" y="1867"/>
          <a:ext cx="9601196" cy="6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b="1" kern="1200" smtClean="0"/>
            <a:t>İşletme yöneticisi, harcama yetkilisidir. </a:t>
          </a:r>
          <a:endParaRPr lang="tr-TR" sz="1900" kern="1200"/>
        </a:p>
      </dsp:txBody>
      <dsp:txXfrm>
        <a:off x="0" y="1867"/>
        <a:ext cx="9601196" cy="636686"/>
      </dsp:txXfrm>
    </dsp:sp>
    <dsp:sp modelId="{CB8220D8-3BC3-41CE-8949-FD709F7CC544}">
      <dsp:nvSpPr>
        <dsp:cNvPr id="0" name=""/>
        <dsp:cNvSpPr/>
      </dsp:nvSpPr>
      <dsp:spPr>
        <a:xfrm>
          <a:off x="0" y="638554"/>
          <a:ext cx="9601196" cy="0"/>
        </a:xfrm>
        <a:prstGeom prst="line">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w="9525" cap="flat" cmpd="sng" algn="ctr">
          <a:solidFill>
            <a:schemeClr val="accent4">
              <a:shade val="8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AAC952B-1938-4FCB-9B1E-076B5FF99AFA}">
      <dsp:nvSpPr>
        <dsp:cNvPr id="0" name=""/>
        <dsp:cNvSpPr/>
      </dsp:nvSpPr>
      <dsp:spPr>
        <a:xfrm>
          <a:off x="0" y="638554"/>
          <a:ext cx="9601196" cy="6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Harcama yetkilisi, işletme bütçesinde öngörülen ödenek kadar harcama yapmaya yetkilidir.</a:t>
          </a:r>
          <a:endParaRPr lang="tr-TR" sz="1900" kern="1200"/>
        </a:p>
      </dsp:txBody>
      <dsp:txXfrm>
        <a:off x="0" y="638554"/>
        <a:ext cx="9601196" cy="636686"/>
      </dsp:txXfrm>
    </dsp:sp>
    <dsp:sp modelId="{D3D9AD20-F06D-43F1-9541-26AA5FE9EE6F}">
      <dsp:nvSpPr>
        <dsp:cNvPr id="0" name=""/>
        <dsp:cNvSpPr/>
      </dsp:nvSpPr>
      <dsp:spPr>
        <a:xfrm>
          <a:off x="0" y="1275241"/>
          <a:ext cx="9601196" cy="0"/>
        </a:xfrm>
        <a:prstGeom prst="line">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w="9525" cap="flat" cmpd="sng" algn="ctr">
          <a:solidFill>
            <a:schemeClr val="accent4">
              <a:shade val="8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B77AAEF-A459-4864-9D3A-9F6995CDD96B}">
      <dsp:nvSpPr>
        <dsp:cNvPr id="0" name=""/>
        <dsp:cNvSpPr/>
      </dsp:nvSpPr>
      <dsp:spPr>
        <a:xfrm>
          <a:off x="0" y="1275241"/>
          <a:ext cx="9601196" cy="6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Harcama yetkilisi, yetkilerinin bir kısmını veya tamamını yardımcılarına devredebilir.</a:t>
          </a:r>
          <a:endParaRPr lang="tr-TR" sz="1900" kern="1200"/>
        </a:p>
      </dsp:txBody>
      <dsp:txXfrm>
        <a:off x="0" y="1275241"/>
        <a:ext cx="9601196" cy="636686"/>
      </dsp:txXfrm>
    </dsp:sp>
    <dsp:sp modelId="{E6069A2E-98D4-4B69-BDEC-27BDD2E3B38E}">
      <dsp:nvSpPr>
        <dsp:cNvPr id="0" name=""/>
        <dsp:cNvSpPr/>
      </dsp:nvSpPr>
      <dsp:spPr>
        <a:xfrm>
          <a:off x="0" y="1911927"/>
          <a:ext cx="9601196" cy="0"/>
        </a:xfrm>
        <a:prstGeom prst="line">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w="9525" cap="flat" cmpd="sng" algn="ctr">
          <a:solidFill>
            <a:schemeClr val="accent4">
              <a:shade val="8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F7B82B21-3914-4B75-A11C-E140302CA208}">
      <dsp:nvSpPr>
        <dsp:cNvPr id="0" name=""/>
        <dsp:cNvSpPr/>
      </dsp:nvSpPr>
      <dsp:spPr>
        <a:xfrm>
          <a:off x="0" y="1911927"/>
          <a:ext cx="9601196" cy="6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Harcama yetkilisi, işletmenin taşra teşkilatında gerçekleşecek giderler için harcama yetkisinin bir kısmını veya tamamını Bakanlık il müdürlerine devredebilir. </a:t>
          </a:r>
          <a:endParaRPr lang="tr-TR" sz="1900" kern="1200"/>
        </a:p>
      </dsp:txBody>
      <dsp:txXfrm>
        <a:off x="0" y="1911927"/>
        <a:ext cx="9601196" cy="636686"/>
      </dsp:txXfrm>
    </dsp:sp>
    <dsp:sp modelId="{11493C54-1E67-43C4-B494-B772FBF1612A}">
      <dsp:nvSpPr>
        <dsp:cNvPr id="0" name=""/>
        <dsp:cNvSpPr/>
      </dsp:nvSpPr>
      <dsp:spPr>
        <a:xfrm>
          <a:off x="0" y="2548614"/>
          <a:ext cx="9601196" cy="0"/>
        </a:xfrm>
        <a:prstGeom prst="line">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w="9525" cap="flat" cmpd="sng" algn="ctr">
          <a:solidFill>
            <a:schemeClr val="accent4">
              <a:shade val="8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A893825A-2893-4DB4-96A8-D0F1963F1459}">
      <dsp:nvSpPr>
        <dsp:cNvPr id="0" name=""/>
        <dsp:cNvSpPr/>
      </dsp:nvSpPr>
      <dsp:spPr>
        <a:xfrm>
          <a:off x="0" y="2548614"/>
          <a:ext cx="9601196" cy="6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kern="1200" dirty="0" smtClean="0"/>
            <a:t>Ayrıca harcama yetkilisi, Bakanlık merkez ve taşra teşkilatının genel bütçedeki ödenek yetersizliği nedeniyle döner sermaye işletmesinden karşılanması Yönetim Kurulu kararı veya Yönetim Kurulu tarafından yetkilendirilen makam tarafından uygun görülen giderlere ilişkin harcama yetkisinin bir kısmını veya tamamını Bakanlık merkez ve taşra teşkilatı yöneticilerine devredebilir. </a:t>
          </a:r>
          <a:endParaRPr lang="tr-TR" sz="1600" kern="1200" dirty="0"/>
        </a:p>
      </dsp:txBody>
      <dsp:txXfrm>
        <a:off x="0" y="2548614"/>
        <a:ext cx="9601196" cy="636686"/>
      </dsp:txXfrm>
    </dsp:sp>
    <dsp:sp modelId="{8AC799F5-5C3F-4B74-9284-1955B9EEF3FD}">
      <dsp:nvSpPr>
        <dsp:cNvPr id="0" name=""/>
        <dsp:cNvSpPr/>
      </dsp:nvSpPr>
      <dsp:spPr>
        <a:xfrm>
          <a:off x="0" y="3185301"/>
          <a:ext cx="9601196" cy="0"/>
        </a:xfrm>
        <a:prstGeom prst="line">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w="9525" cap="flat" cmpd="sng" algn="ctr">
          <a:solidFill>
            <a:schemeClr val="accent4">
              <a:shade val="8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8BC0A75E-FB00-4214-B374-2A3D5DECEEE9}">
      <dsp:nvSpPr>
        <dsp:cNvPr id="0" name=""/>
        <dsp:cNvSpPr/>
      </dsp:nvSpPr>
      <dsp:spPr>
        <a:xfrm>
          <a:off x="0" y="3185301"/>
          <a:ext cx="9601196" cy="6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endParaRPr lang="tr-TR" sz="1900" kern="1200"/>
        </a:p>
      </dsp:txBody>
      <dsp:txXfrm>
        <a:off x="0" y="3185301"/>
        <a:ext cx="9601196" cy="6366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D2C6D-15CA-4A39-A49D-398111DEE435}">
      <dsp:nvSpPr>
        <dsp:cNvPr id="0" name=""/>
        <dsp:cNvSpPr/>
      </dsp:nvSpPr>
      <dsp:spPr>
        <a:xfrm>
          <a:off x="2" y="0"/>
          <a:ext cx="9976652" cy="3847563"/>
        </a:xfrm>
        <a:prstGeom prst="rightArrow">
          <a:avLst/>
        </a:prstGeom>
        <a:blipFill rotWithShape="0">
          <a:blip xmlns:r="http://schemas.openxmlformats.org/officeDocument/2006/relationships" r:embed="rId1">
            <a:duotone>
              <a:schemeClr val="accent2">
                <a:tint val="40000"/>
                <a:hueOff val="0"/>
                <a:satOff val="0"/>
                <a:lumOff val="0"/>
                <a:alphaOff val="0"/>
                <a:shade val="74000"/>
                <a:satMod val="130000"/>
                <a:lumMod val="90000"/>
              </a:schemeClr>
              <a:schemeClr val="accent2">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8FD742E-6B53-4B96-AF87-3962F20ABB5D}">
      <dsp:nvSpPr>
        <dsp:cNvPr id="0" name=""/>
        <dsp:cNvSpPr/>
      </dsp:nvSpPr>
      <dsp:spPr>
        <a:xfrm>
          <a:off x="127752" y="1154268"/>
          <a:ext cx="4738912" cy="153902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Harcama yetkilisi tarafından yazılı olarak görevlendirilen ve yapacağı harcamalar konusunda harcama yetkilisine karşı sorumlu olan personeldir.</a:t>
          </a:r>
          <a:endParaRPr lang="tr-TR" sz="2000" b="1" kern="1200" dirty="0"/>
        </a:p>
      </dsp:txBody>
      <dsp:txXfrm>
        <a:off x="202881" y="1229397"/>
        <a:ext cx="4588654" cy="1388767"/>
      </dsp:txXfrm>
    </dsp:sp>
    <dsp:sp modelId="{5820205C-2028-4B4D-BBBA-553DD0C61887}">
      <dsp:nvSpPr>
        <dsp:cNvPr id="0" name=""/>
        <dsp:cNvSpPr/>
      </dsp:nvSpPr>
      <dsp:spPr>
        <a:xfrm>
          <a:off x="5109992" y="1154268"/>
          <a:ext cx="4738912" cy="153902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Harcamaların mahsubuna ilişkin belgeleri muhasebe yetkilisine vermek ve artan tutarı iade etmekle yükümlüdür.</a:t>
          </a:r>
          <a:endParaRPr lang="tr-TR" sz="2000" b="1" kern="1200" dirty="0"/>
        </a:p>
      </dsp:txBody>
      <dsp:txXfrm>
        <a:off x="5185121" y="1229397"/>
        <a:ext cx="4588654" cy="13887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21043-F63B-4EFC-8376-980CE184E17D}">
      <dsp:nvSpPr>
        <dsp:cNvPr id="0" name=""/>
        <dsp:cNvSpPr/>
      </dsp:nvSpPr>
      <dsp:spPr>
        <a:xfrm>
          <a:off x="0" y="1037"/>
          <a:ext cx="9601196" cy="1034902"/>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Bir giderin gerçekleştirilmesi;</a:t>
          </a:r>
          <a:endParaRPr lang="tr-TR" sz="2400" kern="1200" dirty="0"/>
        </a:p>
      </dsp:txBody>
      <dsp:txXfrm>
        <a:off x="50520" y="51557"/>
        <a:ext cx="9500156" cy="933862"/>
      </dsp:txXfrm>
    </dsp:sp>
    <dsp:sp modelId="{7E87992C-737D-4496-AF47-CA31DAC1D213}">
      <dsp:nvSpPr>
        <dsp:cNvPr id="0" name=""/>
        <dsp:cNvSpPr/>
      </dsp:nvSpPr>
      <dsp:spPr>
        <a:xfrm>
          <a:off x="0" y="1048793"/>
          <a:ext cx="9601196" cy="931807"/>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İş, mal veya hizmetin belirlenmiş usul ve esaslara uygun olarak alındığının veya gerçekleştirildiğinin, görevlendirilmiş kişi veya komisyonlarca onaylanması ve </a:t>
          </a:r>
          <a:r>
            <a:rPr lang="tr-TR" sz="1800" b="1" kern="1200" dirty="0" smtClean="0"/>
            <a:t>gerçekleştirme belgelerinin</a:t>
          </a:r>
          <a:r>
            <a:rPr lang="tr-TR" sz="1800" kern="1200" dirty="0" smtClean="0"/>
            <a:t> gerçekleştirme görevlilerince düzenlenmiş olması</a:t>
          </a:r>
          <a:r>
            <a:rPr lang="tr-TR" sz="1700" kern="1200" dirty="0" smtClean="0"/>
            <a:t>,</a:t>
          </a:r>
          <a:endParaRPr lang="tr-TR" sz="1700" kern="1200" dirty="0"/>
        </a:p>
      </dsp:txBody>
      <dsp:txXfrm>
        <a:off x="45487" y="1094280"/>
        <a:ext cx="9510222" cy="840833"/>
      </dsp:txXfrm>
    </dsp:sp>
    <dsp:sp modelId="{F2E16B1A-2F1D-4343-83F1-E429C09F8E64}">
      <dsp:nvSpPr>
        <dsp:cNvPr id="0" name=""/>
        <dsp:cNvSpPr/>
      </dsp:nvSpPr>
      <dsp:spPr>
        <a:xfrm>
          <a:off x="0" y="1993454"/>
          <a:ext cx="9601196" cy="931807"/>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Ödeme emri belgesinin </a:t>
          </a:r>
          <a:r>
            <a:rPr lang="tr-TR" sz="2000" kern="1200" dirty="0" smtClean="0"/>
            <a:t>harcama yetkililerince görevlendirilmiş gerçekleştirme görevlisi tarafından düzenlenip ön mali kontrole tabi tutulduktan sonra </a:t>
          </a:r>
          <a:r>
            <a:rPr lang="tr-TR" sz="2000" b="1" kern="1200" dirty="0" smtClean="0"/>
            <a:t>harcama yetkililerince imzalanması,</a:t>
          </a:r>
          <a:endParaRPr lang="tr-TR" sz="2000" b="1" kern="1200" dirty="0"/>
        </a:p>
      </dsp:txBody>
      <dsp:txXfrm>
        <a:off x="45487" y="2038941"/>
        <a:ext cx="9510222" cy="840833"/>
      </dsp:txXfrm>
    </dsp:sp>
    <dsp:sp modelId="{7EB8A7EC-EC07-4CAB-BF4D-415F2A16E1BB}">
      <dsp:nvSpPr>
        <dsp:cNvPr id="0" name=""/>
        <dsp:cNvSpPr/>
      </dsp:nvSpPr>
      <dsp:spPr>
        <a:xfrm>
          <a:off x="0" y="2938114"/>
          <a:ext cx="9601196" cy="931807"/>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Tutarın hak sahibine ödenmesiyle tamamlanmış olur.</a:t>
          </a:r>
        </a:p>
        <a:p>
          <a:pPr lvl="0" algn="l" defTabSz="1066800" rtl="0">
            <a:lnSpc>
              <a:spcPct val="90000"/>
            </a:lnSpc>
            <a:spcBef>
              <a:spcPct val="0"/>
            </a:spcBef>
            <a:spcAft>
              <a:spcPct val="35000"/>
            </a:spcAft>
          </a:pPr>
          <a:r>
            <a:rPr lang="tr-TR" sz="2400" kern="1200" dirty="0" smtClean="0"/>
            <a:t>Ödeme muhasebe birimi tarafından yapılır.</a:t>
          </a:r>
          <a:endParaRPr lang="tr-TR" sz="2400" kern="1200" dirty="0"/>
        </a:p>
      </dsp:txBody>
      <dsp:txXfrm>
        <a:off x="45487" y="2983601"/>
        <a:ext cx="9510222" cy="8408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486C2-0FCA-4DB3-AAE8-10F81AE98B1F}">
      <dsp:nvSpPr>
        <dsp:cNvPr id="0" name=""/>
        <dsp:cNvSpPr/>
      </dsp:nvSpPr>
      <dsp:spPr>
        <a:xfrm>
          <a:off x="2344118" y="0"/>
          <a:ext cx="5702670" cy="4023360"/>
        </a:xfrm>
        <a:prstGeom prst="diamond">
          <a:avLst/>
        </a:prstGeom>
        <a:solidFill>
          <a:schemeClr val="accent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74D48A9F-24CA-4AD1-971F-CB4F8311B1ED}">
      <dsp:nvSpPr>
        <dsp:cNvPr id="0" name=""/>
        <dsp:cNvSpPr/>
      </dsp:nvSpPr>
      <dsp:spPr>
        <a:xfrm>
          <a:off x="3089117" y="330579"/>
          <a:ext cx="2084170" cy="156911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Gelirlerin ve alacakların tahsili </a:t>
          </a:r>
          <a:endParaRPr lang="tr-TR" sz="2000" b="1" kern="1200" dirty="0"/>
        </a:p>
      </dsp:txBody>
      <dsp:txXfrm>
        <a:off x="3165715" y="407177"/>
        <a:ext cx="1930974" cy="1415914"/>
      </dsp:txXfrm>
    </dsp:sp>
    <dsp:sp modelId="{6B973637-DE6F-4733-9BE7-12C3D9DDCC63}">
      <dsp:nvSpPr>
        <dsp:cNvPr id="0" name=""/>
        <dsp:cNvSpPr/>
      </dsp:nvSpPr>
      <dsp:spPr>
        <a:xfrm>
          <a:off x="5289226" y="330579"/>
          <a:ext cx="2167286" cy="156911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Giderlerin hak sahiplerine ödenmesi</a:t>
          </a:r>
          <a:endParaRPr lang="tr-TR" sz="1200" b="1" kern="1200" dirty="0"/>
        </a:p>
      </dsp:txBody>
      <dsp:txXfrm>
        <a:off x="5365824" y="407177"/>
        <a:ext cx="2014090" cy="1415914"/>
      </dsp:txXfrm>
    </dsp:sp>
    <dsp:sp modelId="{7B3AE936-8B00-4718-AE06-5B4C7B5469F8}">
      <dsp:nvSpPr>
        <dsp:cNvPr id="0" name=""/>
        <dsp:cNvSpPr/>
      </dsp:nvSpPr>
      <dsp:spPr>
        <a:xfrm>
          <a:off x="3167148" y="2113596"/>
          <a:ext cx="2084170" cy="156911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t>Para ve parayla ifade edilebilen değerler ile emanetlerin alınması, saklanması, ilgililere verilmesi, gönderilmesi </a:t>
          </a:r>
          <a:endParaRPr lang="tr-TR" sz="1400" b="1" kern="1200" dirty="0"/>
        </a:p>
      </dsp:txBody>
      <dsp:txXfrm>
        <a:off x="3243746" y="2190194"/>
        <a:ext cx="1930974" cy="1415914"/>
      </dsp:txXfrm>
    </dsp:sp>
    <dsp:sp modelId="{A7422096-F64E-421C-A211-9B5A515BC4AD}">
      <dsp:nvSpPr>
        <dsp:cNvPr id="0" name=""/>
        <dsp:cNvSpPr/>
      </dsp:nvSpPr>
      <dsp:spPr>
        <a:xfrm>
          <a:off x="5388001" y="2105279"/>
          <a:ext cx="2300284" cy="156911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1" kern="1200" dirty="0" smtClean="0"/>
            <a:t>Diğer tüm malî işlemlerin kayıtlarının yapılması ve raporlanması işlemleridir.</a:t>
          </a:r>
          <a:endParaRPr lang="tr-TR" sz="1600" b="1" kern="1200" dirty="0"/>
        </a:p>
        <a:p>
          <a:pPr marL="57150" lvl="1" indent="-57150" algn="l" defTabSz="488950" rtl="0">
            <a:lnSpc>
              <a:spcPct val="90000"/>
            </a:lnSpc>
            <a:spcBef>
              <a:spcPct val="0"/>
            </a:spcBef>
            <a:spcAft>
              <a:spcPct val="15000"/>
            </a:spcAft>
            <a:buChar char="••"/>
          </a:pPr>
          <a:r>
            <a:rPr lang="tr-TR" sz="1100" kern="1200" dirty="0" smtClean="0"/>
            <a:t>Bu işlemleri yürütenler muhasebe yetkilisidir.</a:t>
          </a:r>
          <a:endParaRPr lang="tr-TR" sz="1100" kern="1200" dirty="0"/>
        </a:p>
      </dsp:txBody>
      <dsp:txXfrm>
        <a:off x="5464599" y="2181877"/>
        <a:ext cx="2147088" cy="14159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111F3A8-06AB-42E4-ADE4-2BEF0719F5DD}" type="datetimeFigureOut">
              <a:rPr lang="tr-TR" smtClean="0"/>
              <a:pPr/>
              <a:t>10.02.2021</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4ED4405-6788-48E6-9003-C2FBAD522A74}" type="slidenum">
              <a:rPr lang="tr-TR" smtClean="0"/>
              <a:pPr/>
              <a:t>‹#›</a:t>
            </a:fld>
            <a:endParaRPr lang="tr-TR"/>
          </a:p>
        </p:txBody>
      </p:sp>
    </p:spTree>
    <p:extLst>
      <p:ext uri="{BB962C8B-B14F-4D97-AF65-F5344CB8AC3E}">
        <p14:creationId xmlns:p14="http://schemas.microsoft.com/office/powerpoint/2010/main" val="2706132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011A25-C701-4841-81BC-D479966E6728}" type="datetimeFigureOut">
              <a:rPr lang="tr-TR" smtClean="0"/>
              <a:pPr/>
              <a:t>10.02.2021</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B7F1FB-3EFE-49FA-8FFC-742170EABB11}" type="slidenum">
              <a:rPr lang="tr-TR" smtClean="0"/>
              <a:pPr/>
              <a:t>‹#›</a:t>
            </a:fld>
            <a:endParaRPr lang="tr-TR"/>
          </a:p>
        </p:txBody>
      </p:sp>
    </p:spTree>
    <p:extLst>
      <p:ext uri="{BB962C8B-B14F-4D97-AF65-F5344CB8AC3E}">
        <p14:creationId xmlns:p14="http://schemas.microsoft.com/office/powerpoint/2010/main" val="198164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4B7F1FB-3EFE-49FA-8FFC-742170EABB11}" type="slidenum">
              <a:rPr lang="tr-TR" smtClean="0"/>
              <a:pPr/>
              <a:t>1</a:t>
            </a:fld>
            <a:endParaRPr lang="tr-TR"/>
          </a:p>
        </p:txBody>
      </p:sp>
    </p:spTree>
    <p:extLst>
      <p:ext uri="{BB962C8B-B14F-4D97-AF65-F5344CB8AC3E}">
        <p14:creationId xmlns:p14="http://schemas.microsoft.com/office/powerpoint/2010/main" val="266835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C982BA7-88DD-404E-AD1A-11E227ADE4DF}" type="datetime1">
              <a:rPr lang="tr-TR" altLang="tr-TR"/>
              <a:pPr/>
              <a:t>10.02.2021</a:t>
            </a:fld>
            <a:endParaRPr lang="tr-TR" altLang="tr-TR"/>
          </a:p>
        </p:txBody>
      </p:sp>
      <p:sp>
        <p:nvSpPr>
          <p:cNvPr id="7" name="Rectangle 7"/>
          <p:cNvSpPr>
            <a:spLocks noGrp="1" noChangeArrowheads="1"/>
          </p:cNvSpPr>
          <p:nvPr>
            <p:ph type="sldNum" sz="quarter" idx="5"/>
          </p:nvPr>
        </p:nvSpPr>
        <p:spPr>
          <a:ln/>
        </p:spPr>
        <p:txBody>
          <a:bodyPr/>
          <a:lstStyle/>
          <a:p>
            <a:fld id="{C0442DC6-9C7F-4332-A97B-E10ED68B99CF}" type="slidenum">
              <a:rPr lang="tr-TR" altLang="tr-TR"/>
              <a:pPr/>
              <a:t>2</a:t>
            </a:fld>
            <a:endParaRPr lang="tr-TR" altLang="tr-T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52618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898A42-4BF5-4C7F-B8BA-BC731BFDB6AD}" type="datetime1">
              <a:rPr lang="tr-TR" smtClean="0"/>
              <a:pPr/>
              <a:t>10.02.2021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6572DB1-57D4-494A-9773-252C31A059ED}"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29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FDB4B82-D2BC-4AD8-9AAF-FEF54055C825}" type="datetime1">
              <a:rPr lang="tr-TR" smtClean="0"/>
              <a:pPr/>
              <a:t>10.02.2021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572DB1-57D4-494A-9773-252C31A059ED}" type="slidenum">
              <a:rPr lang="tr-TR" smtClean="0"/>
              <a:pPr/>
              <a:t>‹#›</a:t>
            </a:fld>
            <a:endParaRPr lang="tr-TR"/>
          </a:p>
        </p:txBody>
      </p:sp>
    </p:spTree>
    <p:extLst>
      <p:ext uri="{BB962C8B-B14F-4D97-AF65-F5344CB8AC3E}">
        <p14:creationId xmlns:p14="http://schemas.microsoft.com/office/powerpoint/2010/main" val="368903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7CA2A0-89E9-43CF-95A3-013BA3DDD17B}"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98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802CF84-C5A6-401B-94E6-FAECCAB9939B}"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41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2BD6585-0D49-4E35-9513-3CC8D0899DA0}"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spTree>
    <p:extLst>
      <p:ext uri="{BB962C8B-B14F-4D97-AF65-F5344CB8AC3E}">
        <p14:creationId xmlns:p14="http://schemas.microsoft.com/office/powerpoint/2010/main" val="194669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58F7171-B78D-48EE-B5F4-A07A2F732ABD}"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77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E88DDC8-AFEC-4FBF-949F-15950D2C66C8}"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86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527C36-AAEB-4CA1-AD7C-9A08311E8D61}"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7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D9EA87-013E-4D1C-BF87-30502CA0D489}"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56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41F132-94F1-4FE7-9C8B-16C6A73A56BB}"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spTree>
    <p:extLst>
      <p:ext uri="{BB962C8B-B14F-4D97-AF65-F5344CB8AC3E}">
        <p14:creationId xmlns:p14="http://schemas.microsoft.com/office/powerpoint/2010/main" val="230950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7511307-49E8-4380-A568-FFF99489307B}" type="datetime1">
              <a:rPr lang="tr-TR" smtClean="0"/>
              <a:pPr/>
              <a:t>10.02.2021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572DB1-57D4-494A-9773-252C31A059ED}"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91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E3D3FC1-5BE5-4A2F-9C41-4D603920A8C6}" type="datetime1">
              <a:rPr lang="tr-TR" smtClean="0"/>
              <a:pPr/>
              <a:t>10.02.2021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572DB1-57D4-494A-9773-252C31A059ED}" type="slidenum">
              <a:rPr lang="tr-TR" smtClean="0"/>
              <a:pPr/>
              <a:t>‹#›</a:t>
            </a:fld>
            <a:endParaRPr lang="tr-TR"/>
          </a:p>
        </p:txBody>
      </p:sp>
    </p:spTree>
    <p:extLst>
      <p:ext uri="{BB962C8B-B14F-4D97-AF65-F5344CB8AC3E}">
        <p14:creationId xmlns:p14="http://schemas.microsoft.com/office/powerpoint/2010/main" val="344744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461E27F-E98B-4773-935E-69A2704E70DC}" type="datetime1">
              <a:rPr lang="tr-TR" smtClean="0"/>
              <a:pPr/>
              <a:t>10.02.2021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572DB1-57D4-494A-9773-252C31A059ED}"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51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F27A40-609E-49E3-AE4F-B7B41234712C}" type="datetime1">
              <a:rPr lang="tr-TR" smtClean="0"/>
              <a:pPr/>
              <a:t>10.02.2021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572DB1-57D4-494A-9773-252C31A059ED}"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051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C107A-F027-4842-9CE8-E7629FE83BA5}" type="datetime1">
              <a:rPr lang="tr-TR" smtClean="0"/>
              <a:pPr/>
              <a:t>10.02.2021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572DB1-57D4-494A-9773-252C31A059ED}" type="slidenum">
              <a:rPr lang="tr-TR" smtClean="0"/>
              <a:pPr/>
              <a:t>‹#›</a:t>
            </a:fld>
            <a:endParaRPr lang="tr-TR"/>
          </a:p>
        </p:txBody>
      </p:sp>
    </p:spTree>
    <p:extLst>
      <p:ext uri="{BB962C8B-B14F-4D97-AF65-F5344CB8AC3E}">
        <p14:creationId xmlns:p14="http://schemas.microsoft.com/office/powerpoint/2010/main" val="342254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8006844-3652-429F-A305-50C7C0FE106D}" type="datetime1">
              <a:rPr lang="tr-TR" smtClean="0"/>
              <a:pPr/>
              <a:t>10.02.2021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572DB1-57D4-494A-9773-252C31A059ED}"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15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A94921E-3181-41BB-AE7B-E100B5362C05}" type="datetime1">
              <a:rPr lang="tr-TR" smtClean="0"/>
              <a:pPr/>
              <a:t>10.02.2021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572DB1-57D4-494A-9773-252C31A059ED}" type="slidenum">
              <a:rPr lang="tr-TR" smtClean="0"/>
              <a:pPr/>
              <a:t>‹#›</a:t>
            </a:fld>
            <a:endParaRPr lang="tr-TR"/>
          </a:p>
        </p:txBody>
      </p:sp>
    </p:spTree>
    <p:extLst>
      <p:ext uri="{BB962C8B-B14F-4D97-AF65-F5344CB8AC3E}">
        <p14:creationId xmlns:p14="http://schemas.microsoft.com/office/powerpoint/2010/main" val="370278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C941AF-64F6-45A5-A21B-9B49A8A35ABC}" type="datetime1">
              <a:rPr lang="tr-TR" smtClean="0"/>
              <a:pPr/>
              <a:t>10.02.2021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572DB1-57D4-494A-9773-252C31A059ED}" type="slidenum">
              <a:rPr lang="tr-TR" smtClean="0"/>
              <a:pPr/>
              <a:t>‹#›</a:t>
            </a:fld>
            <a:endParaRPr lang="tr-TR"/>
          </a:p>
        </p:txBody>
      </p:sp>
    </p:spTree>
    <p:extLst>
      <p:ext uri="{BB962C8B-B14F-4D97-AF65-F5344CB8AC3E}">
        <p14:creationId xmlns:p14="http://schemas.microsoft.com/office/powerpoint/2010/main" val="265555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9.xml"/><Relationship Id="rId7" Type="http://schemas.openxmlformats.org/officeDocument/2006/relationships/image" Target="../media/image16.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7.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95402" y="789709"/>
            <a:ext cx="9601196" cy="1692233"/>
          </a:xfrm>
        </p:spPr>
        <p:txBody>
          <a:bodyPr>
            <a:normAutofit fontScale="90000"/>
          </a:bodyPr>
          <a:lstStyle/>
          <a:p>
            <a:r>
              <a:rPr lang="tr-TR" sz="3600" b="1" dirty="0" smtClean="0">
                <a:ln/>
                <a:solidFill>
                  <a:srgbClr val="C00000"/>
                </a:solidFill>
                <a:effectLst>
                  <a:outerShdw blurRad="38100" dist="19050" dir="2700000" algn="tl" rotWithShape="0">
                    <a:schemeClr val="dk1">
                      <a:lumMod val="50000"/>
                      <a:alpha val="40000"/>
                    </a:schemeClr>
                  </a:outerShdw>
                </a:effectLst>
              </a:rPr>
              <a:t>Çevre ve Şehircilik Bakanlığı</a:t>
            </a:r>
            <a:r>
              <a:rPr lang="tr-TR"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tr-TR"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tr-TR"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tr-TR"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tr-TR"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HARCAMA SÜRECİ</a:t>
            </a:r>
            <a:endParaRPr lang="tr-TR"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Alt Başlık 2"/>
          <p:cNvSpPr>
            <a:spLocks noGrp="1"/>
          </p:cNvSpPr>
          <p:nvPr>
            <p:ph type="body" idx="1"/>
          </p:nvPr>
        </p:nvSpPr>
        <p:spPr/>
        <p:txBody>
          <a:bodyPr>
            <a:normAutofit fontScale="32500" lnSpcReduction="20000"/>
          </a:bodyPr>
          <a:lstStyle/>
          <a:p>
            <a:endParaRPr lang="tr-TR" dirty="0" smtClean="0"/>
          </a:p>
          <a:p>
            <a:r>
              <a:rPr lang="tr-TR" dirty="0" smtClean="0"/>
              <a:t> </a:t>
            </a:r>
          </a:p>
          <a:p>
            <a:endParaRPr lang="tr-TR" dirty="0" smtClean="0"/>
          </a:p>
          <a:p>
            <a:endParaRPr lang="tr-TR" dirty="0"/>
          </a:p>
          <a:p>
            <a:endParaRPr lang="tr-TR" dirty="0"/>
          </a:p>
        </p:txBody>
      </p:sp>
      <p:sp>
        <p:nvSpPr>
          <p:cNvPr id="8" name="İçerik Yer Tutucusu 7"/>
          <p:cNvSpPr>
            <a:spLocks noGrp="1"/>
          </p:cNvSpPr>
          <p:nvPr>
            <p:ph sz="half" idx="2"/>
          </p:nvPr>
        </p:nvSpPr>
        <p:spPr>
          <a:xfrm>
            <a:off x="1295400" y="2909454"/>
            <a:ext cx="4718304" cy="2966413"/>
          </a:xfrm>
        </p:spPr>
        <p:txBody>
          <a:bodyPr>
            <a:normAutofit fontScale="85000" lnSpcReduction="20000"/>
          </a:bodyPr>
          <a:lstStyle/>
          <a:p>
            <a:r>
              <a:rPr lang="tr-TR" dirty="0" smtClean="0"/>
              <a:t>Harcama Süreci</a:t>
            </a:r>
          </a:p>
          <a:p>
            <a:r>
              <a:rPr lang="tr-TR" dirty="0" smtClean="0"/>
              <a:t>Harcama sürecinde görev </a:t>
            </a:r>
            <a:r>
              <a:rPr lang="tr-TR" smtClean="0"/>
              <a:t>alan görevliler, yetki </a:t>
            </a:r>
            <a:r>
              <a:rPr lang="tr-TR" dirty="0" smtClean="0"/>
              <a:t>ve sorumlulukları</a:t>
            </a:r>
          </a:p>
          <a:p>
            <a:r>
              <a:rPr lang="tr-TR" dirty="0" smtClean="0"/>
              <a:t>Yüklenmeye girişilmesi</a:t>
            </a:r>
          </a:p>
          <a:p>
            <a:r>
              <a:rPr lang="tr-TR" dirty="0" smtClean="0"/>
              <a:t>Ertesi yıla geçen yüklenme</a:t>
            </a:r>
          </a:p>
          <a:p>
            <a:r>
              <a:rPr lang="tr-TR" dirty="0" smtClean="0"/>
              <a:t>Gelecek yıllara yaygın yüklenmeler</a:t>
            </a:r>
          </a:p>
          <a:p>
            <a:r>
              <a:rPr lang="tr-TR" dirty="0" smtClean="0"/>
              <a:t>Ön ödeme</a:t>
            </a:r>
          </a:p>
          <a:p>
            <a:r>
              <a:rPr lang="tr-TR" dirty="0" smtClean="0"/>
              <a:t>Kamu zararı</a:t>
            </a:r>
          </a:p>
          <a:p>
            <a:endParaRPr lang="tr-TR" dirty="0" smtClean="0"/>
          </a:p>
          <a:p>
            <a:endParaRPr lang="tr-TR" dirty="0" smtClean="0"/>
          </a:p>
          <a:p>
            <a:endParaRPr lang="tr-TR" dirty="0" smtClean="0"/>
          </a:p>
          <a:p>
            <a:endParaRPr lang="tr-TR" dirty="0"/>
          </a:p>
        </p:txBody>
      </p:sp>
      <p:sp>
        <p:nvSpPr>
          <p:cNvPr id="9" name="Metin Yer Tutucusu 8"/>
          <p:cNvSpPr>
            <a:spLocks noGrp="1"/>
          </p:cNvSpPr>
          <p:nvPr>
            <p:ph type="body" sz="quarter" idx="3"/>
          </p:nvPr>
        </p:nvSpPr>
        <p:spPr>
          <a:xfrm>
            <a:off x="6359236" y="2658533"/>
            <a:ext cx="4539738" cy="576262"/>
          </a:xfrm>
        </p:spPr>
        <p:txBody>
          <a:bodyPr>
            <a:scene3d>
              <a:camera prst="orthographicFront"/>
              <a:lightRig rig="soft" dir="t">
                <a:rot lat="0" lon="0" rev="15600000"/>
              </a:lightRig>
            </a:scene3d>
            <a:sp3d extrusionH="57150" prstMaterial="softEdge">
              <a:bevelT w="25400" h="38100"/>
            </a:sp3d>
          </a:bodyPr>
          <a:lstStyle/>
          <a:p>
            <a:r>
              <a:rPr lang="tr-TR" b="1" dirty="0" smtClean="0">
                <a:ln/>
                <a:solidFill>
                  <a:schemeClr val="accent4"/>
                </a:solidFill>
              </a:rPr>
              <a:t>İLGİLİ MEVZUAT</a:t>
            </a:r>
            <a:endParaRPr lang="tr-TR" b="1" dirty="0">
              <a:ln/>
              <a:solidFill>
                <a:schemeClr val="accent4"/>
              </a:solidFill>
            </a:endParaRPr>
          </a:p>
        </p:txBody>
      </p:sp>
      <p:sp>
        <p:nvSpPr>
          <p:cNvPr id="10" name="İçerik Yer Tutucusu 9"/>
          <p:cNvSpPr>
            <a:spLocks noGrp="1"/>
          </p:cNvSpPr>
          <p:nvPr>
            <p:ph sz="quarter" idx="4"/>
          </p:nvPr>
        </p:nvSpPr>
        <p:spPr/>
        <p:txBody>
          <a:bodyPr>
            <a:normAutofit fontScale="92500" lnSpcReduction="20000"/>
          </a:bodyPr>
          <a:lstStyle/>
          <a:p>
            <a:r>
              <a:rPr lang="tr-TR" dirty="0"/>
              <a:t>Harcama Yetkilileri Hakkında Genel Tebliğ</a:t>
            </a:r>
          </a:p>
          <a:p>
            <a:r>
              <a:rPr lang="tr-TR" dirty="0"/>
              <a:t>5018 sayılı Kamu Mali Yönetimi ve Kontrol Kanunu</a:t>
            </a:r>
          </a:p>
          <a:p>
            <a:r>
              <a:rPr lang="tr-TR" dirty="0"/>
              <a:t>Döner Sermaye İşletmesi Yönetmeliği</a:t>
            </a:r>
          </a:p>
          <a:p>
            <a:r>
              <a:rPr lang="tr-TR" dirty="0"/>
              <a:t>Ön Ödeme Usul ve Esasları Hakkında Yönetmelik</a:t>
            </a:r>
          </a:p>
        </p:txBody>
      </p:sp>
      <p:sp>
        <p:nvSpPr>
          <p:cNvPr id="4" name="Veri Yer Tutucusu 3"/>
          <p:cNvSpPr>
            <a:spLocks noGrp="1"/>
          </p:cNvSpPr>
          <p:nvPr>
            <p:ph type="dt" sz="half" idx="10"/>
          </p:nvPr>
        </p:nvSpPr>
        <p:spPr/>
        <p:txBody>
          <a:bodyPr/>
          <a:lstStyle/>
          <a:p>
            <a:fld id="{355808C6-78BD-4B7D-8C58-1AB43A2FEB27}" type="datetime1">
              <a:rPr lang="tr-TR" sz="2000" b="1" smtClean="0"/>
              <a:pPr/>
              <a:t>10.02.2021</a:t>
            </a:fld>
            <a:endParaRPr lang="tr-TR" sz="2000" b="1" dirty="0"/>
          </a:p>
        </p:txBody>
      </p:sp>
      <p:sp>
        <p:nvSpPr>
          <p:cNvPr id="5" name="Slayt Numarası Yer Tutucusu 4"/>
          <p:cNvSpPr>
            <a:spLocks noGrp="1"/>
          </p:cNvSpPr>
          <p:nvPr>
            <p:ph type="sldNum" sz="quarter" idx="12"/>
          </p:nvPr>
        </p:nvSpPr>
        <p:spPr/>
        <p:txBody>
          <a:bodyPr/>
          <a:lstStyle/>
          <a:p>
            <a:fld id="{E6572DB1-57D4-494A-9773-252C31A059ED}" type="slidenum">
              <a:rPr lang="tr-TR" sz="1200" b="1" smtClean="0"/>
              <a:pPr/>
              <a:t>1</a:t>
            </a:fld>
            <a:endParaRPr lang="tr-TR" sz="1200" b="1" dirty="0"/>
          </a:p>
        </p:txBody>
      </p:sp>
      <p:pic>
        <p:nvPicPr>
          <p:cNvPr id="6" name="Resim 5"/>
          <p:cNvPicPr>
            <a:picLocks noChangeAspect="1"/>
          </p:cNvPicPr>
          <p:nvPr/>
        </p:nvPicPr>
        <p:blipFill>
          <a:blip r:embed="rId3"/>
          <a:stretch>
            <a:fillRect/>
          </a:stretch>
        </p:blipFill>
        <p:spPr>
          <a:xfrm>
            <a:off x="512805" y="557519"/>
            <a:ext cx="1066613" cy="1002704"/>
          </a:xfrm>
          <a:prstGeom prst="rect">
            <a:avLst/>
          </a:prstGeom>
        </p:spPr>
      </p:pic>
    </p:spTree>
    <p:extLst>
      <p:ext uri="{BB962C8B-B14F-4D97-AF65-F5344CB8AC3E}">
        <p14:creationId xmlns:p14="http://schemas.microsoft.com/office/powerpoint/2010/main" val="381715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806336"/>
            <a:ext cx="9601196" cy="1479664"/>
          </a:xfrm>
        </p:spPr>
        <p:txBody>
          <a:bodyPr>
            <a:normAutofit/>
          </a:bodyPr>
          <a:lstStyle/>
          <a:p>
            <a:r>
              <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YETKİ DEVRİNİN SINIRI</a:t>
            </a:r>
          </a:p>
        </p:txBody>
      </p:sp>
      <p:sp>
        <p:nvSpPr>
          <p:cNvPr id="3" name="İçerik Yer Tutucusu 2"/>
          <p:cNvSpPr>
            <a:spLocks noGrp="1"/>
          </p:cNvSpPr>
          <p:nvPr>
            <p:ph idx="1"/>
          </p:nvPr>
        </p:nvSpPr>
        <p:spPr>
          <a:xfrm>
            <a:off x="1204784" y="1953491"/>
            <a:ext cx="9601196" cy="4015509"/>
          </a:xfrm>
        </p:spPr>
        <p:txBody>
          <a:bodyPr>
            <a:normAutofit/>
          </a:bodyPr>
          <a:lstStyle/>
          <a:p>
            <a:pPr marL="0" indent="0">
              <a:buNone/>
            </a:pPr>
            <a:r>
              <a:rPr lang="tr-TR" sz="2800" b="1" dirty="0" smtClean="0"/>
              <a:t>Her </a:t>
            </a:r>
            <a:r>
              <a:rPr lang="tr-TR" sz="2800" b="1" dirty="0"/>
              <a:t>bir harcama işlemi itibarıyla</a:t>
            </a:r>
            <a:r>
              <a:rPr lang="tr-TR" dirty="0"/>
              <a:t>, </a:t>
            </a:r>
            <a:endParaRPr lang="tr-TR" dirty="0" smtClean="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b="1" dirty="0" smtClean="0"/>
          </a:p>
          <a:p>
            <a:pPr marL="0" indent="0">
              <a:buNone/>
            </a:pPr>
            <a:r>
              <a:rPr lang="tr-TR" b="1" dirty="0" smtClean="0"/>
              <a:t>Aşan harcamalara </a:t>
            </a:r>
            <a:r>
              <a:rPr lang="tr-TR" b="1" dirty="0"/>
              <a:t>ilişkin harcama yetkisi hiçbir şekilde devredilemez.</a:t>
            </a:r>
          </a:p>
          <a:p>
            <a:endParaRPr lang="tr-TR" dirty="0"/>
          </a:p>
        </p:txBody>
      </p:sp>
      <p:graphicFrame>
        <p:nvGraphicFramePr>
          <p:cNvPr id="4" name="Diyagram 3"/>
          <p:cNvGraphicFramePr/>
          <p:nvPr>
            <p:extLst>
              <p:ext uri="{D42A27DB-BD31-4B8C-83A1-F6EECF244321}">
                <p14:modId xmlns:p14="http://schemas.microsoft.com/office/powerpoint/2010/main" val="3881442345"/>
              </p:ext>
            </p:extLst>
          </p:nvPr>
        </p:nvGraphicFramePr>
        <p:xfrm>
          <a:off x="1295403" y="2866768"/>
          <a:ext cx="6324598" cy="197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Veri Yer Tutucusu 4"/>
          <p:cNvSpPr>
            <a:spLocks noGrp="1"/>
          </p:cNvSpPr>
          <p:nvPr>
            <p:ph type="dt" sz="half" idx="10"/>
          </p:nvPr>
        </p:nvSpPr>
        <p:spPr/>
        <p:txBody>
          <a:bodyPr/>
          <a:lstStyle/>
          <a:p>
            <a:fld id="{F201E77F-84F4-48A4-A09D-D60ECFBAA6E5}" type="datetime1">
              <a:rPr lang="tr-TR" smtClean="0"/>
              <a:pPr/>
              <a:t>10.02.2021</a:t>
            </a:fld>
            <a:endParaRPr lang="tr-TR"/>
          </a:p>
        </p:txBody>
      </p:sp>
      <p:sp>
        <p:nvSpPr>
          <p:cNvPr id="6" name="Slayt Numarası Yer Tutucusu 5"/>
          <p:cNvSpPr>
            <a:spLocks noGrp="1"/>
          </p:cNvSpPr>
          <p:nvPr>
            <p:ph type="sldNum" sz="quarter" idx="12"/>
          </p:nvPr>
        </p:nvSpPr>
        <p:spPr/>
        <p:txBody>
          <a:bodyPr/>
          <a:lstStyle/>
          <a:p>
            <a:fld id="{E6572DB1-57D4-494A-9773-252C31A059ED}" type="slidenum">
              <a:rPr lang="tr-TR" smtClean="0"/>
              <a:pPr/>
              <a:t>10</a:t>
            </a:fld>
            <a:endParaRPr lang="tr-TR"/>
          </a:p>
        </p:txBody>
      </p:sp>
      <p:pic>
        <p:nvPicPr>
          <p:cNvPr id="7" name="Resim 6"/>
          <p:cNvPicPr>
            <a:picLocks noChangeAspect="1"/>
          </p:cNvPicPr>
          <p:nvPr/>
        </p:nvPicPr>
        <p:blipFill>
          <a:blip r:embed="rId7" cstate="print"/>
          <a:stretch>
            <a:fillRect/>
          </a:stretch>
        </p:blipFill>
        <p:spPr>
          <a:xfrm>
            <a:off x="511999" y="526937"/>
            <a:ext cx="783404" cy="734632"/>
          </a:xfrm>
          <a:prstGeom prst="rect">
            <a:avLst/>
          </a:prstGeom>
        </p:spPr>
      </p:pic>
    </p:spTree>
    <p:extLst>
      <p:ext uri="{BB962C8B-B14F-4D97-AF65-F5344CB8AC3E}">
        <p14:creationId xmlns:p14="http://schemas.microsoft.com/office/powerpoint/2010/main" val="266641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1029548"/>
          </a:xfrm>
        </p:spPr>
        <p:txBody>
          <a:bodyPr>
            <a:normAutofit/>
          </a:bodyPr>
          <a:lstStyle/>
          <a:p>
            <a:r>
              <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YETKİ DEVRİNİN ŞARTLARI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443895393"/>
              </p:ext>
            </p:extLst>
          </p:nvPr>
        </p:nvGraphicFramePr>
        <p:xfrm>
          <a:off x="964276" y="2011681"/>
          <a:ext cx="9932321" cy="3957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784C7368-B4C0-455A-BFB4-15C4E8D86180}"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11</a:t>
            </a:fld>
            <a:endParaRPr lang="tr-TR"/>
          </a:p>
        </p:txBody>
      </p:sp>
      <p:pic>
        <p:nvPicPr>
          <p:cNvPr id="3" name="Resim 2"/>
          <p:cNvPicPr>
            <a:picLocks noChangeAspect="1"/>
          </p:cNvPicPr>
          <p:nvPr/>
        </p:nvPicPr>
        <p:blipFill>
          <a:blip r:embed="rId7" cstate="print"/>
          <a:stretch>
            <a:fillRect/>
          </a:stretch>
        </p:blipFill>
        <p:spPr>
          <a:xfrm>
            <a:off x="516152" y="559044"/>
            <a:ext cx="838823" cy="786600"/>
          </a:xfrm>
          <a:prstGeom prst="rect">
            <a:avLst/>
          </a:prstGeom>
        </p:spPr>
      </p:pic>
    </p:spTree>
    <p:extLst>
      <p:ext uri="{BB962C8B-B14F-4D97-AF65-F5344CB8AC3E}">
        <p14:creationId xmlns:p14="http://schemas.microsoft.com/office/powerpoint/2010/main" val="333696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053" y="831272"/>
            <a:ext cx="9601196" cy="1521229"/>
          </a:xfrm>
        </p:spPr>
        <p:txBody>
          <a:bodyPr>
            <a:normAutofit fontScale="90000"/>
          </a:bodyPr>
          <a:lstStyle/>
          <a:p>
            <a:r>
              <a:rPr lang="tr-TR" sz="40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YETKİLİSİNİN SORUMLULUĞU </a:t>
            </a:r>
            <a:r>
              <a:rPr lang="tr-TR" sz="53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
            </a:r>
            <a:br>
              <a:rPr lang="tr-TR" sz="53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1600" b="1" dirty="0" smtClean="0"/>
              <a:t>5018/md.31</a:t>
            </a:r>
            <a:r>
              <a:rPr lang="tr-TR" sz="1600" b="1" dirty="0"/>
              <a:t/>
            </a:r>
            <a:br>
              <a:rPr lang="tr-TR" sz="1600" b="1" dirty="0"/>
            </a:br>
            <a:endParaRPr lang="tr-TR" sz="1600" b="1" dirty="0"/>
          </a:p>
        </p:txBody>
      </p:sp>
      <p:sp>
        <p:nvSpPr>
          <p:cNvPr id="3" name="İçerik Yer Tutucusu 2"/>
          <p:cNvSpPr>
            <a:spLocks noGrp="1"/>
          </p:cNvSpPr>
          <p:nvPr>
            <p:ph idx="1"/>
          </p:nvPr>
        </p:nvSpPr>
        <p:spPr/>
        <p:txBody>
          <a:bodyPr/>
          <a:lstStyle/>
          <a:p>
            <a:pPr marL="0" indent="0" algn="ctr">
              <a:buNone/>
            </a:pPr>
            <a:r>
              <a:rPr lang="tr-TR" b="1" dirty="0"/>
              <a:t>Harcama yetkilileri bütçede öngörülen ödenekleri </a:t>
            </a:r>
            <a:r>
              <a:rPr lang="tr-TR" b="1" dirty="0" smtClean="0"/>
              <a:t>kadar harcama </a:t>
            </a:r>
            <a:r>
              <a:rPr lang="tr-TR" b="1" dirty="0"/>
              <a:t>yapabilir. </a:t>
            </a:r>
            <a:endParaRPr lang="tr-TR" b="1" dirty="0" smtClean="0"/>
          </a:p>
          <a:p>
            <a:r>
              <a:rPr lang="tr-TR" dirty="0"/>
              <a:t>Harcama talimatlarının bütçe ilke ve esaslarına, kanun, tüzük ve yönetmelikler ile diğer mevzuata uygun olmasından,</a:t>
            </a:r>
          </a:p>
          <a:p>
            <a:r>
              <a:rPr lang="tr-TR" dirty="0"/>
              <a:t>Ö</a:t>
            </a:r>
            <a:r>
              <a:rPr lang="tr-TR" dirty="0" smtClean="0"/>
              <a:t>deneklerin </a:t>
            </a:r>
            <a:r>
              <a:rPr lang="tr-TR" dirty="0"/>
              <a:t>etkili, ekonomik ve verimli </a:t>
            </a:r>
            <a:r>
              <a:rPr lang="tr-TR" dirty="0" smtClean="0"/>
              <a:t>kullanılmasından, </a:t>
            </a:r>
          </a:p>
          <a:p>
            <a:pPr marL="0" indent="0">
              <a:buNone/>
            </a:pPr>
            <a:r>
              <a:rPr lang="tr-TR" b="1" dirty="0" smtClean="0"/>
              <a:t>                      ÜST YÖNETİCİYE </a:t>
            </a:r>
            <a:r>
              <a:rPr lang="tr-TR" dirty="0" smtClean="0"/>
              <a:t>karşı sorumludurlar</a:t>
            </a:r>
            <a:r>
              <a:rPr lang="tr-TR" dirty="0"/>
              <a:t>.</a:t>
            </a:r>
          </a:p>
          <a:p>
            <a:endParaRPr lang="tr-TR" dirty="0"/>
          </a:p>
          <a:p>
            <a:endParaRPr lang="tr-TR" dirty="0"/>
          </a:p>
        </p:txBody>
      </p:sp>
      <p:sp>
        <p:nvSpPr>
          <p:cNvPr id="4" name="Veri Yer Tutucusu 3"/>
          <p:cNvSpPr>
            <a:spLocks noGrp="1"/>
          </p:cNvSpPr>
          <p:nvPr>
            <p:ph type="dt" sz="half" idx="10"/>
          </p:nvPr>
        </p:nvSpPr>
        <p:spPr/>
        <p:txBody>
          <a:bodyPr/>
          <a:lstStyle/>
          <a:p>
            <a:fld id="{B87D2595-1E99-4D45-B3CE-9920CFECD55E}"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12</a:t>
            </a:fld>
            <a:endParaRPr lang="tr-TR"/>
          </a:p>
        </p:txBody>
      </p:sp>
      <p:pic>
        <p:nvPicPr>
          <p:cNvPr id="6" name="Resim 5"/>
          <p:cNvPicPr>
            <a:picLocks noChangeAspect="1"/>
          </p:cNvPicPr>
          <p:nvPr/>
        </p:nvPicPr>
        <p:blipFill>
          <a:blip r:embed="rId2"/>
          <a:stretch>
            <a:fillRect/>
          </a:stretch>
        </p:blipFill>
        <p:spPr>
          <a:xfrm>
            <a:off x="511997" y="474871"/>
            <a:ext cx="1150548" cy="1078918"/>
          </a:xfrm>
          <a:prstGeom prst="rect">
            <a:avLst/>
          </a:prstGeom>
        </p:spPr>
      </p:pic>
    </p:spTree>
    <p:extLst>
      <p:ext uri="{BB962C8B-B14F-4D97-AF65-F5344CB8AC3E}">
        <p14:creationId xmlns:p14="http://schemas.microsoft.com/office/powerpoint/2010/main" val="303445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2217" y="648393"/>
            <a:ext cx="9950335" cy="5320607"/>
          </a:xfrm>
          <a:prstGeom prst="rect">
            <a:avLst/>
          </a:prstGeom>
          <a:ln w="88900" cap="sq" cmpd="thickThin">
            <a:solidFill>
              <a:srgbClr val="000000"/>
            </a:solidFill>
            <a:prstDash val="solid"/>
            <a:miter lim="800000"/>
          </a:ln>
          <a:effectLst>
            <a:innerShdw blurRad="76200">
              <a:srgbClr val="000000"/>
            </a:innerShdw>
          </a:effectLst>
        </p:spPr>
      </p:pic>
      <p:sp>
        <p:nvSpPr>
          <p:cNvPr id="3" name="Veri Yer Tutucusu 2"/>
          <p:cNvSpPr>
            <a:spLocks noGrp="1"/>
          </p:cNvSpPr>
          <p:nvPr>
            <p:ph type="dt" sz="half" idx="10"/>
          </p:nvPr>
        </p:nvSpPr>
        <p:spPr/>
        <p:txBody>
          <a:bodyPr/>
          <a:lstStyle/>
          <a:p>
            <a:fld id="{06E5CD21-7B9A-40DE-8180-59DF2872A6C5}"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13</a:t>
            </a:fld>
            <a:endParaRPr lang="tr-TR"/>
          </a:p>
        </p:txBody>
      </p:sp>
      <p:sp>
        <p:nvSpPr>
          <p:cNvPr id="6" name="Oval 5"/>
          <p:cNvSpPr/>
          <p:nvPr/>
        </p:nvSpPr>
        <p:spPr>
          <a:xfrm>
            <a:off x="2468880" y="2285999"/>
            <a:ext cx="3034145" cy="773085"/>
          </a:xfrm>
          <a:prstGeom prst="ellipse">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CUMHURBAŞKANI</a:t>
            </a:r>
            <a:endParaRPr lang="tr-TR" dirty="0">
              <a:solidFill>
                <a:schemeClr val="tx1"/>
              </a:solidFill>
            </a:endParaRPr>
          </a:p>
        </p:txBody>
      </p:sp>
    </p:spTree>
    <p:extLst>
      <p:ext uri="{BB962C8B-B14F-4D97-AF65-F5344CB8AC3E}">
        <p14:creationId xmlns:p14="http://schemas.microsoft.com/office/powerpoint/2010/main" val="31139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TALİMATI</a:t>
            </a:r>
            <a:br>
              <a:rPr lang="tr-TR" sz="4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1600" b="1" dirty="0" smtClean="0">
                <a:solidFill>
                  <a:prstClr val="black">
                    <a:lumMod val="85000"/>
                    <a:lumOff val="15000"/>
                  </a:prstClr>
                </a:solidFill>
              </a:rPr>
              <a:t>5018/md.32</a:t>
            </a:r>
            <a:endPar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endParaRPr>
          </a:p>
        </p:txBody>
      </p:sp>
      <p:sp>
        <p:nvSpPr>
          <p:cNvPr id="3" name="İçerik Yer Tutucusu 2"/>
          <p:cNvSpPr>
            <a:spLocks noGrp="1"/>
          </p:cNvSpPr>
          <p:nvPr>
            <p:ph idx="1"/>
          </p:nvPr>
        </p:nvSpPr>
        <p:spPr>
          <a:xfrm>
            <a:off x="1295401" y="2477193"/>
            <a:ext cx="9601196" cy="3649287"/>
          </a:xfrm>
        </p:spPr>
        <p:txBody>
          <a:bodyPr>
            <a:normAutofit fontScale="62500" lnSpcReduction="20000"/>
          </a:bodyPr>
          <a:lstStyle/>
          <a:p>
            <a:pPr marL="0" indent="0" algn="ctr">
              <a:buNone/>
            </a:pPr>
            <a:r>
              <a:rPr lang="tr-TR" sz="3600" b="1" dirty="0"/>
              <a:t>Bütçelerden harcama yapılabilmesi, harcama yetkilisinin harcama talimatı vermesiyle mümkündür. </a:t>
            </a:r>
          </a:p>
          <a:p>
            <a:pPr marL="0" indent="0">
              <a:buNone/>
            </a:pPr>
            <a:r>
              <a:rPr lang="tr-TR" sz="3600" b="1" u="sng" dirty="0" smtClean="0">
                <a:solidFill>
                  <a:srgbClr val="C00000"/>
                </a:solidFill>
              </a:rPr>
              <a:t>HARCAMA TALİMATLARINDA:</a:t>
            </a:r>
          </a:p>
          <a:p>
            <a:pPr>
              <a:buFont typeface="Arial" panose="020B0604020202020204" pitchFamily="34" charset="0"/>
              <a:buChar char="•"/>
            </a:pPr>
            <a:r>
              <a:rPr lang="tr-TR" sz="3200" dirty="0" smtClean="0"/>
              <a:t>Hizmet </a:t>
            </a:r>
            <a:r>
              <a:rPr lang="tr-TR" sz="3200" dirty="0"/>
              <a:t>gerekçesi, </a:t>
            </a:r>
          </a:p>
          <a:p>
            <a:pPr>
              <a:buFont typeface="Arial" panose="020B0604020202020204" pitchFamily="34" charset="0"/>
              <a:buChar char="•"/>
            </a:pPr>
            <a:r>
              <a:rPr lang="tr-TR" sz="3200" dirty="0" smtClean="0"/>
              <a:t>Yapılacak </a:t>
            </a:r>
            <a:r>
              <a:rPr lang="tr-TR" sz="3200" dirty="0"/>
              <a:t>işin konusu ve tutarı/süresi,</a:t>
            </a:r>
          </a:p>
          <a:p>
            <a:pPr>
              <a:buFont typeface="Arial" panose="020B0604020202020204" pitchFamily="34" charset="0"/>
              <a:buChar char="•"/>
            </a:pPr>
            <a:r>
              <a:rPr lang="tr-TR" sz="3200" dirty="0" smtClean="0"/>
              <a:t>Kullanılabilir </a:t>
            </a:r>
            <a:r>
              <a:rPr lang="tr-TR" sz="3200" dirty="0"/>
              <a:t>ödeneği, </a:t>
            </a:r>
            <a:endParaRPr lang="tr-TR" sz="3200" dirty="0" smtClean="0"/>
          </a:p>
          <a:p>
            <a:pPr>
              <a:buFont typeface="Arial" panose="020B0604020202020204" pitchFamily="34" charset="0"/>
              <a:buChar char="•"/>
            </a:pPr>
            <a:r>
              <a:rPr lang="tr-TR" sz="3200" dirty="0"/>
              <a:t>G</a:t>
            </a:r>
            <a:r>
              <a:rPr lang="tr-TR" sz="3200" dirty="0" smtClean="0"/>
              <a:t>erçekleştirme </a:t>
            </a:r>
            <a:r>
              <a:rPr lang="tr-TR" sz="3200" dirty="0"/>
              <a:t>usulü</a:t>
            </a:r>
            <a:r>
              <a:rPr lang="tr-TR" sz="3200" dirty="0" smtClean="0"/>
              <a:t>,</a:t>
            </a:r>
          </a:p>
          <a:p>
            <a:pPr>
              <a:buFont typeface="Arial" panose="020B0604020202020204" pitchFamily="34" charset="0"/>
              <a:buChar char="•"/>
            </a:pPr>
            <a:r>
              <a:rPr lang="tr-TR" sz="3200" dirty="0" smtClean="0"/>
              <a:t>Bütçe tertibi</a:t>
            </a:r>
          </a:p>
          <a:p>
            <a:pPr>
              <a:buFont typeface="Arial" panose="020B0604020202020204" pitchFamily="34" charset="0"/>
              <a:buChar char="•"/>
            </a:pPr>
            <a:r>
              <a:rPr lang="tr-TR" sz="3200" dirty="0" smtClean="0"/>
              <a:t>Gerçekleştirmeyle </a:t>
            </a:r>
            <a:r>
              <a:rPr lang="tr-TR" sz="3200" dirty="0"/>
              <a:t>görevli olanlara ilişkin bilgiler yer alır.</a:t>
            </a:r>
          </a:p>
          <a:p>
            <a:endParaRPr lang="tr-TR" dirty="0"/>
          </a:p>
        </p:txBody>
      </p:sp>
      <p:sp>
        <p:nvSpPr>
          <p:cNvPr id="4" name="Veri Yer Tutucusu 3"/>
          <p:cNvSpPr>
            <a:spLocks noGrp="1"/>
          </p:cNvSpPr>
          <p:nvPr>
            <p:ph type="dt" sz="half" idx="10"/>
          </p:nvPr>
        </p:nvSpPr>
        <p:spPr/>
        <p:txBody>
          <a:bodyPr/>
          <a:lstStyle/>
          <a:p>
            <a:fld id="{5A7FA349-253F-42F1-93CE-84271E02985B}"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14</a:t>
            </a:fld>
            <a:endParaRPr lang="tr-TR"/>
          </a:p>
        </p:txBody>
      </p:sp>
      <p:pic>
        <p:nvPicPr>
          <p:cNvPr id="6" name="Resim 5"/>
          <p:cNvPicPr>
            <a:picLocks noChangeAspect="1"/>
          </p:cNvPicPr>
          <p:nvPr/>
        </p:nvPicPr>
        <p:blipFill>
          <a:blip r:embed="rId2"/>
          <a:stretch>
            <a:fillRect/>
          </a:stretch>
        </p:blipFill>
        <p:spPr>
          <a:xfrm>
            <a:off x="512807" y="592844"/>
            <a:ext cx="1066612" cy="1002703"/>
          </a:xfrm>
          <a:prstGeom prst="rect">
            <a:avLst/>
          </a:prstGeom>
        </p:spPr>
      </p:pic>
    </p:spTree>
    <p:extLst>
      <p:ext uri="{BB962C8B-B14F-4D97-AF65-F5344CB8AC3E}">
        <p14:creationId xmlns:p14="http://schemas.microsoft.com/office/powerpoint/2010/main" val="219956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YETKİLİSİ </a:t>
            </a:r>
            <a:br>
              <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1600" b="1" dirty="0"/>
              <a:t>Döner Sermaye İşletmesi Yönetmeliği (</a:t>
            </a:r>
            <a:r>
              <a:rPr lang="tr-TR" sz="1600" b="1" dirty="0" smtClean="0"/>
              <a:t>md.15)</a:t>
            </a:r>
            <a:r>
              <a:rPr lang="tr-TR" sz="1600" b="1" dirty="0"/>
              <a:t/>
            </a:r>
            <a:br>
              <a:rPr lang="tr-TR" sz="1600" b="1" dirty="0"/>
            </a:br>
            <a:r>
              <a:rPr lang="tr-TR" sz="1600" b="1" dirty="0"/>
              <a:t>(2011/28156 )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63663806"/>
              </p:ext>
            </p:extLst>
          </p:nvPr>
        </p:nvGraphicFramePr>
        <p:xfrm>
          <a:off x="1295401" y="2285999"/>
          <a:ext cx="9601196" cy="382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p:cNvSpPr>
            <a:spLocks noGrp="1"/>
          </p:cNvSpPr>
          <p:nvPr>
            <p:ph type="dt" sz="half" idx="10"/>
          </p:nvPr>
        </p:nvSpPr>
        <p:spPr/>
        <p:txBody>
          <a:bodyPr/>
          <a:lstStyle/>
          <a:p>
            <a:fld id="{B030ABB4-4C6C-4374-B9A8-A1615642ACFE}"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15</a:t>
            </a:fld>
            <a:endParaRPr lang="tr-TR"/>
          </a:p>
        </p:txBody>
      </p:sp>
      <p:pic>
        <p:nvPicPr>
          <p:cNvPr id="6" name="Resim 5"/>
          <p:cNvPicPr>
            <a:picLocks noChangeAspect="1"/>
          </p:cNvPicPr>
          <p:nvPr/>
        </p:nvPicPr>
        <p:blipFill>
          <a:blip r:embed="rId7"/>
          <a:stretch>
            <a:fillRect/>
          </a:stretch>
        </p:blipFill>
        <p:spPr>
          <a:xfrm>
            <a:off x="512807" y="576218"/>
            <a:ext cx="1116488" cy="1049591"/>
          </a:xfrm>
          <a:prstGeom prst="rect">
            <a:avLst/>
          </a:prstGeom>
        </p:spPr>
      </p:pic>
    </p:spTree>
    <p:extLst>
      <p:ext uri="{BB962C8B-B14F-4D97-AF65-F5344CB8AC3E}">
        <p14:creationId xmlns:p14="http://schemas.microsoft.com/office/powerpoint/2010/main" val="14078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3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YETKİLİSİ MUTEMEDİ</a:t>
            </a:r>
            <a:endParaRPr lang="tr-TR" sz="43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3672801"/>
              </p:ext>
            </p:extLst>
          </p:nvPr>
        </p:nvGraphicFramePr>
        <p:xfrm>
          <a:off x="1295400" y="2028305"/>
          <a:ext cx="9976657" cy="384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3D060A6D-E169-4C4F-B5F7-11DBCECB775D}"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16</a:t>
            </a:fld>
            <a:endParaRPr lang="tr-TR"/>
          </a:p>
        </p:txBody>
      </p:sp>
      <p:pic>
        <p:nvPicPr>
          <p:cNvPr id="7" name="Resim 6"/>
          <p:cNvPicPr>
            <a:picLocks noChangeAspect="1"/>
          </p:cNvPicPr>
          <p:nvPr/>
        </p:nvPicPr>
        <p:blipFill>
          <a:blip r:embed="rId7"/>
          <a:stretch>
            <a:fillRect/>
          </a:stretch>
        </p:blipFill>
        <p:spPr>
          <a:xfrm>
            <a:off x="528645" y="505329"/>
            <a:ext cx="782595" cy="735704"/>
          </a:xfrm>
          <a:prstGeom prst="rect">
            <a:avLst/>
          </a:prstGeom>
        </p:spPr>
      </p:pic>
    </p:spTree>
    <p:extLst>
      <p:ext uri="{BB962C8B-B14F-4D97-AF65-F5344CB8AC3E}">
        <p14:creationId xmlns:p14="http://schemas.microsoft.com/office/powerpoint/2010/main" val="233440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6718" y="710508"/>
            <a:ext cx="9601196" cy="1303867"/>
          </a:xfrm>
        </p:spPr>
        <p:txBody>
          <a:bodyPr>
            <a:normAutofit/>
          </a:bodyPr>
          <a:lstStyle/>
          <a:p>
            <a:r>
              <a:rPr lang="tr-TR" sz="39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GİDERİN GERÇEKLEŞTİRİLMESİ</a:t>
            </a:r>
            <a:r>
              <a:rPr lang="tr-TR" dirty="0" smtClean="0"/>
              <a:t/>
            </a:r>
            <a:br>
              <a:rPr lang="tr-TR" dirty="0" smtClean="0"/>
            </a:br>
            <a:r>
              <a:rPr lang="tr-TR" sz="2700" dirty="0" smtClean="0"/>
              <a:t>5018/</a:t>
            </a:r>
            <a:r>
              <a:rPr lang="tr-TR" sz="2700" dirty="0" err="1" smtClean="0"/>
              <a:t>md.</a:t>
            </a:r>
            <a:r>
              <a:rPr lang="tr-TR" sz="2700" dirty="0" smtClean="0"/>
              <a:t> 33</a:t>
            </a:r>
            <a:endParaRPr lang="tr-TR" sz="27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25569300"/>
              </p:ext>
            </p:extLst>
          </p:nvPr>
        </p:nvGraphicFramePr>
        <p:xfrm>
          <a:off x="1295401" y="2377440"/>
          <a:ext cx="9601196" cy="387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474408C1-5FB9-4DE4-99BF-1C6C277A338F}"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17</a:t>
            </a:fld>
            <a:endParaRPr lang="tr-TR"/>
          </a:p>
        </p:txBody>
      </p:sp>
      <p:pic>
        <p:nvPicPr>
          <p:cNvPr id="7" name="Resim 6"/>
          <p:cNvPicPr>
            <a:picLocks noChangeAspect="1"/>
          </p:cNvPicPr>
          <p:nvPr/>
        </p:nvPicPr>
        <p:blipFill>
          <a:blip r:embed="rId7"/>
          <a:stretch>
            <a:fillRect/>
          </a:stretch>
        </p:blipFill>
        <p:spPr>
          <a:xfrm>
            <a:off x="512806" y="542967"/>
            <a:ext cx="782595" cy="735704"/>
          </a:xfrm>
          <a:prstGeom prst="rect">
            <a:avLst/>
          </a:prstGeom>
        </p:spPr>
      </p:pic>
    </p:spTree>
    <p:extLst>
      <p:ext uri="{BB962C8B-B14F-4D97-AF65-F5344CB8AC3E}">
        <p14:creationId xmlns:p14="http://schemas.microsoft.com/office/powerpoint/2010/main" val="391833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3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GERÇEKLEŞTİRME GÖREVLİSİ</a:t>
            </a:r>
            <a:r>
              <a:rPr lang="tr-TR" dirty="0"/>
              <a:t/>
            </a:r>
            <a:br>
              <a:rPr lang="tr-TR" dirty="0"/>
            </a:br>
            <a:r>
              <a:rPr lang="tr-TR" sz="1600" dirty="0" smtClean="0"/>
              <a:t>(5018/md</a:t>
            </a:r>
            <a:r>
              <a:rPr lang="tr-TR" sz="1600" dirty="0"/>
              <a:t>. </a:t>
            </a:r>
            <a:r>
              <a:rPr lang="tr-TR" sz="1600" dirty="0" smtClean="0"/>
              <a:t>33) Döner Sermaye İşletmesi Yönetmeliği (md.16)</a:t>
            </a:r>
            <a:br>
              <a:rPr lang="tr-TR" sz="1600" dirty="0" smtClean="0"/>
            </a:br>
            <a:r>
              <a:rPr lang="tr-TR" sz="1600" dirty="0" smtClean="0"/>
              <a:t>(2011/28156 )</a:t>
            </a:r>
            <a:endParaRPr lang="tr-TR" sz="1600" dirty="0"/>
          </a:p>
        </p:txBody>
      </p:sp>
      <p:sp>
        <p:nvSpPr>
          <p:cNvPr id="3" name="İçerik Yer Tutucusu 2"/>
          <p:cNvSpPr>
            <a:spLocks noGrp="1"/>
          </p:cNvSpPr>
          <p:nvPr>
            <p:ph idx="1"/>
          </p:nvPr>
        </p:nvSpPr>
        <p:spPr>
          <a:xfrm>
            <a:off x="1295401" y="2402378"/>
            <a:ext cx="9601196" cy="3674226"/>
          </a:xfrm>
        </p:spPr>
        <p:txBody>
          <a:bodyPr numCol="2">
            <a:normAutofit fontScale="62500" lnSpcReduction="20000"/>
          </a:bodyPr>
          <a:lstStyle/>
          <a:p>
            <a:pPr marL="0" indent="0" algn="ctr">
              <a:buNone/>
            </a:pPr>
            <a:r>
              <a:rPr lang="tr-TR" sz="4500" b="1" u="sng" dirty="0"/>
              <a:t>Harcama talimatı üzerine;</a:t>
            </a:r>
          </a:p>
          <a:p>
            <a:endParaRPr lang="tr-TR" dirty="0"/>
          </a:p>
          <a:p>
            <a:r>
              <a:rPr lang="tr-TR" sz="3400" dirty="0"/>
              <a:t> İşin yaptırılması</a:t>
            </a:r>
          </a:p>
          <a:p>
            <a:r>
              <a:rPr lang="tr-TR" sz="3400" dirty="0"/>
              <a:t> Mal veya hizmetin alınması</a:t>
            </a:r>
          </a:p>
          <a:p>
            <a:r>
              <a:rPr lang="tr-TR" sz="3400" dirty="0"/>
              <a:t> Teslim almaya ilişkin işlemlerin </a:t>
            </a:r>
            <a:r>
              <a:rPr lang="tr-TR" sz="3400" dirty="0" smtClean="0"/>
              <a:t>yapılması</a:t>
            </a:r>
            <a:endParaRPr lang="tr-TR" sz="3400" dirty="0"/>
          </a:p>
          <a:p>
            <a:r>
              <a:rPr lang="tr-TR" sz="3400" dirty="0"/>
              <a:t> Ödeme için gerekli belgelerin</a:t>
            </a:r>
          </a:p>
          <a:p>
            <a:endParaRPr lang="tr-TR" sz="3400" dirty="0"/>
          </a:p>
          <a:p>
            <a:pPr marL="0" indent="0">
              <a:buNone/>
            </a:pPr>
            <a:r>
              <a:rPr lang="tr-TR" sz="3400" dirty="0"/>
              <a:t>hazırlanması görevlerini yürüten görevlilerdir</a:t>
            </a:r>
            <a:r>
              <a:rPr lang="tr-TR" sz="3400" dirty="0" smtClean="0"/>
              <a:t>.</a:t>
            </a:r>
          </a:p>
          <a:p>
            <a:pPr marL="0" indent="0" algn="ctr">
              <a:buNone/>
            </a:pPr>
            <a:endParaRPr lang="tr-TR" sz="3400" dirty="0" smtClean="0"/>
          </a:p>
          <a:p>
            <a:pPr marL="0" indent="0" algn="ctr">
              <a:buNone/>
            </a:pPr>
            <a:endParaRPr lang="tr-TR" sz="3400" i="1" dirty="0" smtClean="0">
              <a:solidFill>
                <a:srgbClr val="C00000"/>
              </a:solidFill>
            </a:endParaRPr>
          </a:p>
          <a:p>
            <a:pPr marL="0" indent="0" algn="ctr">
              <a:buNone/>
            </a:pPr>
            <a:endParaRPr lang="tr-TR" sz="3400" i="1" dirty="0" smtClean="0">
              <a:solidFill>
                <a:srgbClr val="C00000"/>
              </a:solidFill>
            </a:endParaRPr>
          </a:p>
          <a:p>
            <a:pPr marL="0" indent="0" algn="ctr">
              <a:buNone/>
            </a:pPr>
            <a:r>
              <a:rPr lang="tr-TR" sz="3400" i="1" dirty="0" smtClean="0">
                <a:solidFill>
                  <a:srgbClr val="C00000"/>
                </a:solidFill>
              </a:rPr>
              <a:t>Ödeme </a:t>
            </a:r>
            <a:r>
              <a:rPr lang="tr-TR" sz="3400" i="1" dirty="0">
                <a:solidFill>
                  <a:srgbClr val="C00000"/>
                </a:solidFill>
              </a:rPr>
              <a:t>emri belgesinin ve harcama sürecindeki diğer belgelerin doğruluğundan ve mevzuata uygunluğundan </a:t>
            </a:r>
            <a:r>
              <a:rPr lang="tr-TR" sz="3400" b="1" i="1" dirty="0">
                <a:solidFill>
                  <a:srgbClr val="C00000"/>
                </a:solidFill>
              </a:rPr>
              <a:t>harcama yetkilisi ile birlikte sorumludur.</a:t>
            </a:r>
          </a:p>
          <a:p>
            <a:pPr marL="0" indent="0">
              <a:buNone/>
            </a:pPr>
            <a:endParaRPr lang="tr-TR" sz="3400" dirty="0"/>
          </a:p>
          <a:p>
            <a:endParaRPr lang="tr-TR" dirty="0"/>
          </a:p>
          <a:p>
            <a:endParaRPr lang="tr-TR" dirty="0"/>
          </a:p>
        </p:txBody>
      </p:sp>
      <p:sp>
        <p:nvSpPr>
          <p:cNvPr id="4" name="Veri Yer Tutucusu 3"/>
          <p:cNvSpPr>
            <a:spLocks noGrp="1"/>
          </p:cNvSpPr>
          <p:nvPr>
            <p:ph type="dt" sz="half" idx="10"/>
          </p:nvPr>
        </p:nvSpPr>
        <p:spPr/>
        <p:txBody>
          <a:bodyPr/>
          <a:lstStyle/>
          <a:p>
            <a:fld id="{8653BAF8-2E97-48A2-B4C3-8532C6F474D0}"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18</a:t>
            </a:fld>
            <a:endParaRPr lang="tr-TR"/>
          </a:p>
        </p:txBody>
      </p:sp>
      <p:pic>
        <p:nvPicPr>
          <p:cNvPr id="6" name="Resim 5"/>
          <p:cNvPicPr>
            <a:picLocks noChangeAspect="1"/>
          </p:cNvPicPr>
          <p:nvPr/>
        </p:nvPicPr>
        <p:blipFill>
          <a:blip r:embed="rId2"/>
          <a:stretch>
            <a:fillRect/>
          </a:stretch>
        </p:blipFill>
        <p:spPr>
          <a:xfrm>
            <a:off x="512806" y="542968"/>
            <a:ext cx="717478" cy="674489"/>
          </a:xfrm>
          <a:prstGeom prst="rect">
            <a:avLst/>
          </a:prstGeom>
        </p:spPr>
      </p:pic>
    </p:spTree>
    <p:extLst>
      <p:ext uri="{BB962C8B-B14F-4D97-AF65-F5344CB8AC3E}">
        <p14:creationId xmlns:p14="http://schemas.microsoft.com/office/powerpoint/2010/main" val="163047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1071112"/>
          </a:xfrm>
        </p:spPr>
        <p:txBody>
          <a:bodyPr>
            <a:normAutofit/>
          </a:bodyPr>
          <a:lstStyle/>
          <a:p>
            <a:r>
              <a:rPr lang="tr-TR" sz="32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GERÇEKLEŞTİRME GÖREVLİSİ</a:t>
            </a:r>
            <a:endParaRPr lang="tr-TR" sz="3200" dirty="0"/>
          </a:p>
        </p:txBody>
      </p:sp>
      <p:sp>
        <p:nvSpPr>
          <p:cNvPr id="3" name="İçerik Yer Tutucusu 2"/>
          <p:cNvSpPr>
            <a:spLocks noGrp="1"/>
          </p:cNvSpPr>
          <p:nvPr>
            <p:ph idx="1"/>
          </p:nvPr>
        </p:nvSpPr>
        <p:spPr>
          <a:xfrm>
            <a:off x="1295400" y="2360815"/>
            <a:ext cx="9901843" cy="3515053"/>
          </a:xfrm>
        </p:spPr>
        <p:txBody>
          <a:bodyPr>
            <a:normAutofit/>
          </a:bodyPr>
          <a:lstStyle/>
          <a:p>
            <a:r>
              <a:rPr lang="tr-TR" b="1" dirty="0"/>
              <a:t>Harcama yetkilileri</a:t>
            </a:r>
            <a:r>
              <a:rPr lang="tr-TR" dirty="0"/>
              <a:t>, yardımcıları veya hiyerarşik olarak kendisine en yakın üst kademe yöneticileri arasından bir veya daha fazla sayıda </a:t>
            </a:r>
            <a:r>
              <a:rPr lang="tr-TR" b="1" dirty="0"/>
              <a:t>gerçekleştirme görevlisini ödeme emri belgesi düzenlemekle görevlendirir. </a:t>
            </a:r>
          </a:p>
          <a:p>
            <a:r>
              <a:rPr lang="tr-TR" dirty="0"/>
              <a:t>G</a:t>
            </a:r>
            <a:r>
              <a:rPr lang="tr-TR" dirty="0" smtClean="0"/>
              <a:t>erçekleştirme </a:t>
            </a:r>
            <a:r>
              <a:rPr lang="tr-TR" dirty="0"/>
              <a:t>görevlileri, ödeme emri belgesi ve eki belgeler üzerinde </a:t>
            </a:r>
            <a:r>
              <a:rPr lang="tr-TR" i="1" dirty="0">
                <a:solidFill>
                  <a:srgbClr val="C00000"/>
                </a:solidFill>
              </a:rPr>
              <a:t>ön malî kontrol</a:t>
            </a:r>
            <a:r>
              <a:rPr lang="tr-TR" dirty="0"/>
              <a:t> yaparlar. </a:t>
            </a:r>
          </a:p>
          <a:p>
            <a:r>
              <a:rPr lang="tr-TR" dirty="0"/>
              <a:t>Bu gerçekleştirme görevlileri tarafından yapılan kontrol sonucunda, ödeme emri belgesi üzerine </a:t>
            </a:r>
            <a:r>
              <a:rPr lang="tr-TR" i="1" dirty="0"/>
              <a:t>“Kontrol edilmiş ve uygun görülmüştür” </a:t>
            </a:r>
            <a:r>
              <a:rPr lang="tr-TR" dirty="0"/>
              <a:t>şerhi düşülerek imzalanır.</a:t>
            </a:r>
          </a:p>
          <a:p>
            <a:endParaRPr lang="tr-TR" dirty="0"/>
          </a:p>
        </p:txBody>
      </p:sp>
      <p:sp>
        <p:nvSpPr>
          <p:cNvPr id="4" name="Veri Yer Tutucusu 3"/>
          <p:cNvSpPr>
            <a:spLocks noGrp="1"/>
          </p:cNvSpPr>
          <p:nvPr>
            <p:ph type="dt" sz="half" idx="10"/>
          </p:nvPr>
        </p:nvSpPr>
        <p:spPr/>
        <p:txBody>
          <a:bodyPr/>
          <a:lstStyle/>
          <a:p>
            <a:fld id="{CBF2E9EF-7C84-4953-AA8D-5361FC9D33C9}"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19</a:t>
            </a:fld>
            <a:endParaRPr lang="tr-TR"/>
          </a:p>
        </p:txBody>
      </p:sp>
      <p:pic>
        <p:nvPicPr>
          <p:cNvPr id="6" name="Resim 5"/>
          <p:cNvPicPr>
            <a:picLocks noChangeAspect="1"/>
          </p:cNvPicPr>
          <p:nvPr/>
        </p:nvPicPr>
        <p:blipFill>
          <a:blip r:embed="rId2"/>
          <a:stretch>
            <a:fillRect/>
          </a:stretch>
        </p:blipFill>
        <p:spPr>
          <a:xfrm>
            <a:off x="512805" y="574755"/>
            <a:ext cx="933610" cy="877671"/>
          </a:xfrm>
          <a:prstGeom prst="rect">
            <a:avLst/>
          </a:prstGeom>
        </p:spPr>
      </p:pic>
    </p:spTree>
    <p:extLst>
      <p:ext uri="{BB962C8B-B14F-4D97-AF65-F5344CB8AC3E}">
        <p14:creationId xmlns:p14="http://schemas.microsoft.com/office/powerpoint/2010/main" val="376329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728788" y="613953"/>
            <a:ext cx="8015287" cy="862150"/>
          </a:xfrm>
        </p:spPr>
        <p:txBody>
          <a:bodyPr>
            <a:normAutofit/>
          </a:bodyPr>
          <a:lstStyle/>
          <a:p>
            <a:r>
              <a:rPr lang="tr-TR" alt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a:t>
            </a:r>
            <a:r>
              <a:rPr lang="tr-TR" altLang="tr-TR" sz="4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SÜRECİ</a:t>
            </a:r>
            <a:endParaRPr lang="tr-TR" altLang="tr-TR" sz="2900" dirty="0">
              <a:solidFill>
                <a:srgbClr val="FF0000"/>
              </a:solidFill>
              <a:latin typeface="Times New Roman" panose="02020603050405020304" pitchFamily="18" charset="0"/>
            </a:endParaRPr>
          </a:p>
        </p:txBody>
      </p:sp>
      <p:sp>
        <p:nvSpPr>
          <p:cNvPr id="309251" name="Rectangle 3"/>
          <p:cNvSpPr>
            <a:spLocks noChangeArrowheads="1"/>
          </p:cNvSpPr>
          <p:nvPr/>
        </p:nvSpPr>
        <p:spPr bwMode="auto">
          <a:xfrm>
            <a:off x="2063751" y="3068638"/>
            <a:ext cx="2016125"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dirty="0"/>
              <a:t>Harcama Talimatı</a:t>
            </a:r>
          </a:p>
          <a:p>
            <a:pPr algn="ctr"/>
            <a:r>
              <a:rPr lang="tr-TR" altLang="tr-TR" dirty="0"/>
              <a:t>(Harcama Yetkilisi)</a:t>
            </a:r>
          </a:p>
        </p:txBody>
      </p:sp>
      <p:sp>
        <p:nvSpPr>
          <p:cNvPr id="309252" name="Rectangle 4"/>
          <p:cNvSpPr>
            <a:spLocks noChangeArrowheads="1"/>
          </p:cNvSpPr>
          <p:nvPr/>
        </p:nvSpPr>
        <p:spPr bwMode="auto">
          <a:xfrm>
            <a:off x="2063750" y="1557338"/>
            <a:ext cx="1873250"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dirty="0"/>
              <a:t>Bütçe Kanunu</a:t>
            </a:r>
          </a:p>
          <a:p>
            <a:pPr algn="ctr"/>
            <a:r>
              <a:rPr lang="tr-TR" altLang="tr-TR" dirty="0"/>
              <a:t>(Ödenekler)</a:t>
            </a:r>
          </a:p>
        </p:txBody>
      </p:sp>
      <p:sp>
        <p:nvSpPr>
          <p:cNvPr id="309253" name="Rectangle 5"/>
          <p:cNvSpPr>
            <a:spLocks noChangeArrowheads="1"/>
          </p:cNvSpPr>
          <p:nvPr/>
        </p:nvSpPr>
        <p:spPr bwMode="auto">
          <a:xfrm>
            <a:off x="4656139" y="1557338"/>
            <a:ext cx="1944687"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dirty="0"/>
              <a:t>AHP/AFP</a:t>
            </a:r>
          </a:p>
          <a:p>
            <a:pPr algn="ctr"/>
            <a:r>
              <a:rPr lang="tr-TR" altLang="tr-TR" dirty="0"/>
              <a:t>(Ödeneklerin </a:t>
            </a:r>
          </a:p>
          <a:p>
            <a:pPr algn="ctr"/>
            <a:r>
              <a:rPr lang="tr-TR" altLang="tr-TR" dirty="0"/>
              <a:t>Serbest Bırakılması)</a:t>
            </a:r>
          </a:p>
        </p:txBody>
      </p:sp>
      <p:sp>
        <p:nvSpPr>
          <p:cNvPr id="309254" name="Rectangle 6"/>
          <p:cNvSpPr>
            <a:spLocks noChangeArrowheads="1"/>
          </p:cNvSpPr>
          <p:nvPr/>
        </p:nvSpPr>
        <p:spPr bwMode="auto">
          <a:xfrm>
            <a:off x="7391400" y="1557338"/>
            <a:ext cx="2159000"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a:t>Ödenek Gönderilmesi</a:t>
            </a:r>
          </a:p>
          <a:p>
            <a:pPr algn="ctr"/>
            <a:r>
              <a:rPr lang="tr-TR" altLang="tr-TR"/>
              <a:t>(Taşra ve Yurtdışı)</a:t>
            </a:r>
          </a:p>
        </p:txBody>
      </p:sp>
      <p:sp>
        <p:nvSpPr>
          <p:cNvPr id="309255" name="Rectangle 7"/>
          <p:cNvSpPr>
            <a:spLocks noChangeArrowheads="1"/>
          </p:cNvSpPr>
          <p:nvPr/>
        </p:nvSpPr>
        <p:spPr bwMode="auto">
          <a:xfrm>
            <a:off x="4727576" y="3068638"/>
            <a:ext cx="2303463"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a:t>Gerçekleştirme İşlemleri</a:t>
            </a:r>
          </a:p>
          <a:p>
            <a:pPr algn="ctr"/>
            <a:r>
              <a:rPr lang="tr-TR" altLang="tr-TR" sz="1200"/>
              <a:t>(Fiyat araştırması, İhale, Maaş </a:t>
            </a:r>
          </a:p>
          <a:p>
            <a:pPr algn="ctr"/>
            <a:r>
              <a:rPr lang="tr-TR" altLang="tr-TR" sz="1200"/>
              <a:t>Bordrolarının Düzenlenmesi v.s.)</a:t>
            </a:r>
          </a:p>
        </p:txBody>
      </p:sp>
      <p:sp>
        <p:nvSpPr>
          <p:cNvPr id="309256" name="Rectangle 8"/>
          <p:cNvSpPr>
            <a:spLocks noChangeArrowheads="1"/>
          </p:cNvSpPr>
          <p:nvPr/>
        </p:nvSpPr>
        <p:spPr bwMode="auto">
          <a:xfrm>
            <a:off x="7464425" y="3068638"/>
            <a:ext cx="2160588"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500"/>
              <a:t>Ödeme Emri Belgesinin</a:t>
            </a:r>
          </a:p>
          <a:p>
            <a:pPr algn="ctr"/>
            <a:r>
              <a:rPr lang="tr-TR" altLang="tr-TR" sz="1500"/>
              <a:t>Düzenlenmesi</a:t>
            </a:r>
          </a:p>
          <a:p>
            <a:pPr algn="ctr"/>
            <a:r>
              <a:rPr lang="tr-TR" altLang="tr-TR" sz="1400"/>
              <a:t>(Ön Mali Kontrol)</a:t>
            </a:r>
          </a:p>
        </p:txBody>
      </p:sp>
      <p:sp>
        <p:nvSpPr>
          <p:cNvPr id="309257" name="Rectangle 9"/>
          <p:cNvSpPr>
            <a:spLocks noChangeArrowheads="1"/>
          </p:cNvSpPr>
          <p:nvPr/>
        </p:nvSpPr>
        <p:spPr bwMode="auto">
          <a:xfrm>
            <a:off x="1992313" y="4581525"/>
            <a:ext cx="2519362"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a:t>Mali Hizmetler Biriminde </a:t>
            </a:r>
          </a:p>
          <a:p>
            <a:pPr algn="ctr"/>
            <a:r>
              <a:rPr lang="tr-TR" altLang="tr-TR"/>
              <a:t>Ön Mali Kontrol</a:t>
            </a:r>
          </a:p>
          <a:p>
            <a:pPr algn="ctr"/>
            <a:r>
              <a:rPr lang="tr-TR" altLang="tr-TR"/>
              <a:t>(öngörülmüş ise)</a:t>
            </a:r>
          </a:p>
        </p:txBody>
      </p:sp>
      <p:sp>
        <p:nvSpPr>
          <p:cNvPr id="309258" name="Rectangle 10"/>
          <p:cNvSpPr>
            <a:spLocks noChangeArrowheads="1"/>
          </p:cNvSpPr>
          <p:nvPr/>
        </p:nvSpPr>
        <p:spPr bwMode="auto">
          <a:xfrm>
            <a:off x="5016501" y="4581525"/>
            <a:ext cx="2232025"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a:t>Harcama Yetkilisinin </a:t>
            </a:r>
          </a:p>
          <a:p>
            <a:pPr algn="ctr"/>
            <a:r>
              <a:rPr lang="tr-TR" altLang="tr-TR"/>
              <a:t>Onayı</a:t>
            </a:r>
          </a:p>
        </p:txBody>
      </p:sp>
      <p:sp>
        <p:nvSpPr>
          <p:cNvPr id="309259" name="Rectangle 11"/>
          <p:cNvSpPr>
            <a:spLocks noChangeArrowheads="1"/>
          </p:cNvSpPr>
          <p:nvPr/>
        </p:nvSpPr>
        <p:spPr bwMode="auto">
          <a:xfrm>
            <a:off x="7608888" y="4581525"/>
            <a:ext cx="2305050"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a:t>Muhasebe Yetkilisince </a:t>
            </a:r>
          </a:p>
          <a:p>
            <a:pPr algn="ctr"/>
            <a:r>
              <a:rPr lang="tr-TR" altLang="tr-TR"/>
              <a:t>Ödeme</a:t>
            </a:r>
          </a:p>
        </p:txBody>
      </p:sp>
      <p:sp>
        <p:nvSpPr>
          <p:cNvPr id="309260" name="Line 12"/>
          <p:cNvSpPr>
            <a:spLocks noChangeShapeType="1"/>
          </p:cNvSpPr>
          <p:nvPr/>
        </p:nvSpPr>
        <p:spPr bwMode="auto">
          <a:xfrm>
            <a:off x="3935413" y="19891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1" name="Line 13"/>
          <p:cNvSpPr>
            <a:spLocks noChangeShapeType="1"/>
          </p:cNvSpPr>
          <p:nvPr/>
        </p:nvSpPr>
        <p:spPr bwMode="auto">
          <a:xfrm>
            <a:off x="6600825" y="198913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2" name="Line 14"/>
          <p:cNvSpPr>
            <a:spLocks noChangeShapeType="1"/>
          </p:cNvSpPr>
          <p:nvPr/>
        </p:nvSpPr>
        <p:spPr bwMode="auto">
          <a:xfrm flipH="1">
            <a:off x="3071814" y="2492376"/>
            <a:ext cx="5329237"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3" name="Line 15"/>
          <p:cNvSpPr>
            <a:spLocks noChangeShapeType="1"/>
          </p:cNvSpPr>
          <p:nvPr/>
        </p:nvSpPr>
        <p:spPr bwMode="auto">
          <a:xfrm>
            <a:off x="4079876" y="3500438"/>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4" name="Line 16"/>
          <p:cNvSpPr>
            <a:spLocks noChangeShapeType="1"/>
          </p:cNvSpPr>
          <p:nvPr/>
        </p:nvSpPr>
        <p:spPr bwMode="auto">
          <a:xfrm>
            <a:off x="7032626" y="3500438"/>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5" name="Line 17"/>
          <p:cNvSpPr>
            <a:spLocks noChangeShapeType="1"/>
          </p:cNvSpPr>
          <p:nvPr/>
        </p:nvSpPr>
        <p:spPr bwMode="auto">
          <a:xfrm flipH="1">
            <a:off x="2855914" y="4005264"/>
            <a:ext cx="5545137"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6" name="Line 18"/>
          <p:cNvSpPr>
            <a:spLocks noChangeShapeType="1"/>
          </p:cNvSpPr>
          <p:nvPr/>
        </p:nvSpPr>
        <p:spPr bwMode="auto">
          <a:xfrm>
            <a:off x="4511675" y="50133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7" name="Line 19"/>
          <p:cNvSpPr>
            <a:spLocks noChangeShapeType="1"/>
          </p:cNvSpPr>
          <p:nvPr/>
        </p:nvSpPr>
        <p:spPr bwMode="auto">
          <a:xfrm>
            <a:off x="7248525" y="508476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9268" name="Rectangle 20"/>
          <p:cNvSpPr>
            <a:spLocks noChangeArrowheads="1"/>
          </p:cNvSpPr>
          <p:nvPr/>
        </p:nvSpPr>
        <p:spPr bwMode="auto">
          <a:xfrm>
            <a:off x="5232400" y="5661026"/>
            <a:ext cx="1873250"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a:t>Denetim</a:t>
            </a:r>
          </a:p>
        </p:txBody>
      </p:sp>
      <p:sp>
        <p:nvSpPr>
          <p:cNvPr id="309269" name="Line 21"/>
          <p:cNvSpPr>
            <a:spLocks noChangeShapeType="1"/>
          </p:cNvSpPr>
          <p:nvPr/>
        </p:nvSpPr>
        <p:spPr bwMode="auto">
          <a:xfrm flipH="1">
            <a:off x="7175500" y="5516564"/>
            <a:ext cx="1512888" cy="217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 name="Veri Yer Tutucusu 1"/>
          <p:cNvSpPr>
            <a:spLocks noGrp="1"/>
          </p:cNvSpPr>
          <p:nvPr>
            <p:ph type="dt" sz="half" idx="10"/>
          </p:nvPr>
        </p:nvSpPr>
        <p:spPr/>
        <p:txBody>
          <a:bodyPr/>
          <a:lstStyle/>
          <a:p>
            <a:fld id="{94F47A3B-8329-4B94-9514-FF1703066EEF}" type="datetime1">
              <a:rPr lang="tr-TR" smtClean="0"/>
              <a:pPr/>
              <a:t>10.02.2021</a:t>
            </a:fld>
            <a:endParaRPr lang="tr-TR"/>
          </a:p>
        </p:txBody>
      </p:sp>
      <p:sp>
        <p:nvSpPr>
          <p:cNvPr id="3" name="Slayt Numarası Yer Tutucusu 2"/>
          <p:cNvSpPr>
            <a:spLocks noGrp="1"/>
          </p:cNvSpPr>
          <p:nvPr>
            <p:ph type="sldNum" sz="quarter" idx="12"/>
          </p:nvPr>
        </p:nvSpPr>
        <p:spPr/>
        <p:txBody>
          <a:bodyPr/>
          <a:lstStyle/>
          <a:p>
            <a:fld id="{E6572DB1-57D4-494A-9773-252C31A059ED}" type="slidenum">
              <a:rPr lang="tr-TR" smtClean="0"/>
              <a:pPr/>
              <a:t>2</a:t>
            </a:fld>
            <a:endParaRPr lang="tr-TR"/>
          </a:p>
        </p:txBody>
      </p:sp>
      <p:pic>
        <p:nvPicPr>
          <p:cNvPr id="4" name="Resim 3"/>
          <p:cNvPicPr>
            <a:picLocks noChangeAspect="1"/>
          </p:cNvPicPr>
          <p:nvPr/>
        </p:nvPicPr>
        <p:blipFill>
          <a:blip r:embed="rId3" cstate="print"/>
          <a:stretch>
            <a:fillRect/>
          </a:stretch>
        </p:blipFill>
        <p:spPr>
          <a:xfrm>
            <a:off x="496942" y="498064"/>
            <a:ext cx="774905" cy="726662"/>
          </a:xfrm>
          <a:prstGeom prst="rect">
            <a:avLst/>
          </a:prstGeom>
        </p:spPr>
      </p:pic>
    </p:spTree>
    <p:extLst>
      <p:ext uri="{BB962C8B-B14F-4D97-AF65-F5344CB8AC3E}">
        <p14:creationId xmlns:p14="http://schemas.microsoft.com/office/powerpoint/2010/main" val="3022945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069383"/>
            <a:ext cx="9601196" cy="542441"/>
          </a:xfrm>
        </p:spPr>
        <p:txBody>
          <a:bodyPr>
            <a:normAutofit fontScale="90000"/>
          </a:bodyPr>
          <a:lstStyle/>
          <a:p>
            <a:r>
              <a:rPr lang="tr-TR" sz="32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MUHASEBE HİZMETİ VE</a:t>
            </a:r>
            <a:br>
              <a:rPr lang="tr-TR" sz="32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br>
            <a:r>
              <a:rPr lang="tr-TR" sz="32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 </a:t>
            </a:r>
            <a:br>
              <a:rPr lang="tr-TR" sz="32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br>
            <a:r>
              <a:rPr lang="tr-TR" sz="2700" dirty="0">
                <a:solidFill>
                  <a:prstClr val="black">
                    <a:lumMod val="85000"/>
                    <a:lumOff val="15000"/>
                  </a:prstClr>
                </a:solidFill>
              </a:rPr>
              <a:t>5018/</a:t>
            </a:r>
            <a:r>
              <a:rPr lang="tr-TR" sz="2700" dirty="0" err="1">
                <a:solidFill>
                  <a:prstClr val="black">
                    <a:lumMod val="85000"/>
                    <a:lumOff val="15000"/>
                  </a:prstClr>
                </a:solidFill>
              </a:rPr>
              <a:t>md.</a:t>
            </a:r>
            <a:r>
              <a:rPr lang="tr-TR" sz="2700" dirty="0">
                <a:solidFill>
                  <a:prstClr val="black">
                    <a:lumMod val="85000"/>
                    <a:lumOff val="15000"/>
                  </a:prstClr>
                </a:solidFill>
              </a:rPr>
              <a:t> </a:t>
            </a:r>
            <a:r>
              <a:rPr lang="tr-TR" sz="2700" dirty="0" smtClean="0">
                <a:solidFill>
                  <a:prstClr val="black">
                    <a:lumMod val="85000"/>
                    <a:lumOff val="15000"/>
                  </a:prstClr>
                </a:solidFill>
              </a:rPr>
              <a:t>61</a:t>
            </a:r>
            <a:endParaRPr lang="tr-TR" sz="32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312313975"/>
              </p:ext>
            </p:extLst>
          </p:nvPr>
        </p:nvGraphicFramePr>
        <p:xfrm>
          <a:off x="922714" y="2103120"/>
          <a:ext cx="10390908"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4136" y="4879571"/>
            <a:ext cx="2597602" cy="1466388"/>
          </a:xfrm>
          <a:prstGeom prst="rect">
            <a:avLst/>
          </a:prstGeom>
        </p:spPr>
      </p:pic>
      <p:sp>
        <p:nvSpPr>
          <p:cNvPr id="5" name="Veri Yer Tutucusu 4"/>
          <p:cNvSpPr>
            <a:spLocks noGrp="1"/>
          </p:cNvSpPr>
          <p:nvPr>
            <p:ph type="dt" sz="half" idx="10"/>
          </p:nvPr>
        </p:nvSpPr>
        <p:spPr/>
        <p:txBody>
          <a:bodyPr/>
          <a:lstStyle/>
          <a:p>
            <a:fld id="{D0E71B06-3BC5-4CC5-B9D8-5EFC967BA63D}" type="datetime1">
              <a:rPr lang="tr-TR" smtClean="0"/>
              <a:pPr/>
              <a:t>10.02.2021</a:t>
            </a:fld>
            <a:endParaRPr lang="tr-TR"/>
          </a:p>
        </p:txBody>
      </p:sp>
      <p:sp>
        <p:nvSpPr>
          <p:cNvPr id="6" name="Slayt Numarası Yer Tutucusu 5"/>
          <p:cNvSpPr>
            <a:spLocks noGrp="1"/>
          </p:cNvSpPr>
          <p:nvPr>
            <p:ph type="sldNum" sz="quarter" idx="12"/>
          </p:nvPr>
        </p:nvSpPr>
        <p:spPr/>
        <p:txBody>
          <a:bodyPr/>
          <a:lstStyle/>
          <a:p>
            <a:fld id="{E6572DB1-57D4-494A-9773-252C31A059ED}" type="slidenum">
              <a:rPr lang="tr-TR" smtClean="0"/>
              <a:pPr/>
              <a:t>20</a:t>
            </a:fld>
            <a:endParaRPr lang="tr-TR"/>
          </a:p>
        </p:txBody>
      </p:sp>
      <p:pic>
        <p:nvPicPr>
          <p:cNvPr id="8" name="Resim 7"/>
          <p:cNvPicPr>
            <a:picLocks noChangeAspect="1"/>
          </p:cNvPicPr>
          <p:nvPr/>
        </p:nvPicPr>
        <p:blipFill>
          <a:blip r:embed="rId8"/>
          <a:stretch>
            <a:fillRect/>
          </a:stretch>
        </p:blipFill>
        <p:spPr>
          <a:xfrm>
            <a:off x="512807" y="509792"/>
            <a:ext cx="828311" cy="778681"/>
          </a:xfrm>
          <a:prstGeom prst="rect">
            <a:avLst/>
          </a:prstGeom>
        </p:spPr>
      </p:pic>
    </p:spTree>
    <p:extLst>
      <p:ext uri="{BB962C8B-B14F-4D97-AF65-F5344CB8AC3E}">
        <p14:creationId xmlns:p14="http://schemas.microsoft.com/office/powerpoint/2010/main" val="61866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831274"/>
            <a:ext cx="9601196" cy="1180406"/>
          </a:xfrm>
        </p:spPr>
        <p:txBody>
          <a:bodyPr>
            <a:normAutofit/>
          </a:bodyPr>
          <a:lstStyle/>
          <a:p>
            <a:r>
              <a:rPr lang="tr-TR" sz="36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MUHASEBE YETKİLİSİ</a:t>
            </a:r>
            <a:br>
              <a:rPr lang="tr-TR" sz="36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br>
            <a:r>
              <a:rPr lang="tr-TR" sz="1600" dirty="0" smtClean="0">
                <a:solidFill>
                  <a:prstClr val="black">
                    <a:lumMod val="85000"/>
                    <a:lumOff val="15000"/>
                  </a:prstClr>
                </a:solidFill>
              </a:rPr>
              <a:t>(5018/</a:t>
            </a:r>
            <a:r>
              <a:rPr lang="tr-TR" sz="1600" dirty="0" err="1" smtClean="0">
                <a:solidFill>
                  <a:prstClr val="black">
                    <a:lumMod val="85000"/>
                    <a:lumOff val="15000"/>
                  </a:prstClr>
                </a:solidFill>
              </a:rPr>
              <a:t>md</a:t>
            </a:r>
            <a:r>
              <a:rPr lang="tr-TR" sz="1600" dirty="0" err="1">
                <a:solidFill>
                  <a:prstClr val="black">
                    <a:lumMod val="85000"/>
                    <a:lumOff val="15000"/>
                  </a:prstClr>
                </a:solidFill>
              </a:rPr>
              <a:t>.</a:t>
            </a:r>
            <a:r>
              <a:rPr lang="tr-TR" sz="1600" dirty="0">
                <a:solidFill>
                  <a:prstClr val="black">
                    <a:lumMod val="85000"/>
                    <a:lumOff val="15000"/>
                  </a:prstClr>
                </a:solidFill>
              </a:rPr>
              <a:t> </a:t>
            </a:r>
            <a:r>
              <a:rPr lang="tr-TR" sz="1600" dirty="0" smtClean="0">
                <a:solidFill>
                  <a:prstClr val="black">
                    <a:lumMod val="85000"/>
                    <a:lumOff val="15000"/>
                  </a:prstClr>
                </a:solidFill>
              </a:rPr>
              <a:t>61) (Döner </a:t>
            </a:r>
            <a:r>
              <a:rPr lang="tr-TR" sz="1600" dirty="0">
                <a:solidFill>
                  <a:prstClr val="black">
                    <a:lumMod val="85000"/>
                    <a:lumOff val="15000"/>
                  </a:prstClr>
                </a:solidFill>
              </a:rPr>
              <a:t>Sermaye İşletmesi Yönetmeliği (md.18-21)</a:t>
            </a:r>
            <a:br>
              <a:rPr lang="tr-TR" sz="1600" dirty="0">
                <a:solidFill>
                  <a:prstClr val="black">
                    <a:lumMod val="85000"/>
                    <a:lumOff val="15000"/>
                  </a:prstClr>
                </a:solidFill>
              </a:rPr>
            </a:br>
            <a:r>
              <a:rPr lang="tr-TR" sz="1600" dirty="0">
                <a:solidFill>
                  <a:prstClr val="black">
                    <a:lumMod val="85000"/>
                    <a:lumOff val="15000"/>
                  </a:prstClr>
                </a:solidFill>
              </a:rPr>
              <a:t>(2011/28156 )</a:t>
            </a:r>
            <a:endParaRPr lang="tr-TR" sz="3600" dirty="0"/>
          </a:p>
        </p:txBody>
      </p:sp>
      <p:sp>
        <p:nvSpPr>
          <p:cNvPr id="3" name="İçerik Yer Tutucusu 2"/>
          <p:cNvSpPr>
            <a:spLocks noGrp="1"/>
          </p:cNvSpPr>
          <p:nvPr>
            <p:ph idx="1"/>
          </p:nvPr>
        </p:nvSpPr>
        <p:spPr>
          <a:xfrm>
            <a:off x="1370215" y="2086495"/>
            <a:ext cx="9601196" cy="3882505"/>
          </a:xfr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tr-TR" b="1" dirty="0" smtClean="0"/>
              <a:t>ÖDEME BELGELERİNDE</a:t>
            </a:r>
            <a:endParaRPr lang="tr-TR" dirty="0"/>
          </a:p>
          <a:p>
            <a:r>
              <a:rPr lang="tr-TR" dirty="0"/>
              <a:t> </a:t>
            </a:r>
            <a:r>
              <a:rPr lang="tr-TR" sz="2800" dirty="0"/>
              <a:t>Yetkililerin imzası</a:t>
            </a:r>
          </a:p>
          <a:p>
            <a:r>
              <a:rPr lang="tr-TR" sz="2800" dirty="0"/>
              <a:t> İlgili mevzuatında sayılan belgelerin tamam olması </a:t>
            </a:r>
          </a:p>
          <a:p>
            <a:r>
              <a:rPr lang="tr-TR" sz="2800" dirty="0"/>
              <a:t> Maddi hata bulunup bulunmadığı  </a:t>
            </a:r>
          </a:p>
          <a:p>
            <a:r>
              <a:rPr lang="tr-TR" sz="2800" dirty="0"/>
              <a:t> Hak sahibinin kimliği yönlerinden </a:t>
            </a:r>
          </a:p>
          <a:p>
            <a:pPr marL="0" indent="0">
              <a:buNone/>
            </a:pPr>
            <a:r>
              <a:rPr lang="tr-TR" dirty="0" smtClean="0"/>
              <a:t>kontrol </a:t>
            </a:r>
            <a:r>
              <a:rPr lang="tr-TR" dirty="0"/>
              <a:t>yapan, ödemeyi gerçekleştiren ve muhasebe kayıtlarını tutan kişidir.</a:t>
            </a:r>
          </a:p>
          <a:p>
            <a:endParaRPr lang="tr-TR" dirty="0"/>
          </a:p>
        </p:txBody>
      </p:sp>
      <p:sp>
        <p:nvSpPr>
          <p:cNvPr id="4" name="Veri Yer Tutucusu 3"/>
          <p:cNvSpPr>
            <a:spLocks noGrp="1"/>
          </p:cNvSpPr>
          <p:nvPr>
            <p:ph type="dt" sz="half" idx="10"/>
          </p:nvPr>
        </p:nvSpPr>
        <p:spPr/>
        <p:txBody>
          <a:bodyPr/>
          <a:lstStyle/>
          <a:p>
            <a:fld id="{76434327-197D-473D-8DC2-C7F772006A01}"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21</a:t>
            </a:fld>
            <a:endParaRPr lang="tr-TR"/>
          </a:p>
        </p:txBody>
      </p:sp>
      <p:pic>
        <p:nvPicPr>
          <p:cNvPr id="6" name="Resim 5"/>
          <p:cNvPicPr>
            <a:picLocks noChangeAspect="1"/>
          </p:cNvPicPr>
          <p:nvPr/>
        </p:nvPicPr>
        <p:blipFill>
          <a:blip r:embed="rId2"/>
          <a:stretch>
            <a:fillRect/>
          </a:stretch>
        </p:blipFill>
        <p:spPr>
          <a:xfrm>
            <a:off x="512807" y="540273"/>
            <a:ext cx="937369" cy="881204"/>
          </a:xfrm>
          <a:prstGeom prst="rect">
            <a:avLst/>
          </a:prstGeom>
        </p:spPr>
      </p:pic>
    </p:spTree>
    <p:extLst>
      <p:ext uri="{BB962C8B-B14F-4D97-AF65-F5344CB8AC3E}">
        <p14:creationId xmlns:p14="http://schemas.microsoft.com/office/powerpoint/2010/main" val="138059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MUHASEBE YETKİLİSİ</a:t>
            </a:r>
            <a:endParaRPr lang="tr-TR" dirty="0"/>
          </a:p>
        </p:txBody>
      </p:sp>
      <p:sp>
        <p:nvSpPr>
          <p:cNvPr id="6" name="Beşgen 5"/>
          <p:cNvSpPr/>
          <p:nvPr/>
        </p:nvSpPr>
        <p:spPr>
          <a:xfrm>
            <a:off x="1720736" y="2556932"/>
            <a:ext cx="3524596" cy="1167170"/>
          </a:xfrm>
          <a:prstGeom prst="homePlate">
            <a:avLst/>
          </a:prstGeom>
          <a:solidFill>
            <a:schemeClr val="accent2">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t>GENEL BÜTÇE KAPSAMINDAKİ KAMU İDARELERİNDE </a:t>
            </a:r>
          </a:p>
        </p:txBody>
      </p:sp>
      <p:sp>
        <p:nvSpPr>
          <p:cNvPr id="9" name="Yuvarlatılmış Çapraz Köşeli Dikdörtgen 8"/>
          <p:cNvSpPr/>
          <p:nvPr/>
        </p:nvSpPr>
        <p:spPr>
          <a:xfrm>
            <a:off x="6208912" y="2467803"/>
            <a:ext cx="3183775" cy="1346045"/>
          </a:xfrm>
          <a:prstGeom prst="round2DiagRect">
            <a:avLst/>
          </a:prstGeom>
          <a:solidFill>
            <a:schemeClr val="accent2">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t>HAZİNE VE MALİYE </a:t>
            </a:r>
            <a:r>
              <a:rPr lang="tr-TR" sz="2000" b="1" dirty="0" smtClean="0"/>
              <a:t>BAKANLIĞI </a:t>
            </a:r>
            <a:endParaRPr lang="tr-TR" sz="2000" b="1" dirty="0"/>
          </a:p>
        </p:txBody>
      </p:sp>
      <p:sp>
        <p:nvSpPr>
          <p:cNvPr id="10" name="Beşgen 9"/>
          <p:cNvSpPr/>
          <p:nvPr/>
        </p:nvSpPr>
        <p:spPr>
          <a:xfrm>
            <a:off x="1720736" y="3886277"/>
            <a:ext cx="3524596" cy="1152391"/>
          </a:xfrm>
          <a:prstGeom prst="homePlate">
            <a:avLst/>
          </a:prstGeom>
          <a:solidFill>
            <a:schemeClr val="accent2">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b="1" dirty="0"/>
              <a:t>DİĞER KAMU İDARELERİNDE </a:t>
            </a:r>
          </a:p>
        </p:txBody>
      </p:sp>
      <p:sp>
        <p:nvSpPr>
          <p:cNvPr id="11" name="Aynı Yanın Köşesi Yuvarlatılmış Dikdörtgen 10"/>
          <p:cNvSpPr/>
          <p:nvPr/>
        </p:nvSpPr>
        <p:spPr>
          <a:xfrm>
            <a:off x="6250476" y="3984953"/>
            <a:ext cx="3142211" cy="1126144"/>
          </a:xfrm>
          <a:prstGeom prst="round2SameRect">
            <a:avLst/>
          </a:prstGeom>
          <a:solidFill>
            <a:schemeClr val="accent2">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tr-TR" sz="2400" b="1" dirty="0"/>
              <a:t>ÜST YÖNETİCİLER </a:t>
            </a:r>
          </a:p>
        </p:txBody>
      </p:sp>
      <p:sp>
        <p:nvSpPr>
          <p:cNvPr id="12" name="Akış Çizelgesi: Sonlandırıcı 11"/>
          <p:cNvSpPr/>
          <p:nvPr/>
        </p:nvSpPr>
        <p:spPr>
          <a:xfrm>
            <a:off x="3823853" y="5282202"/>
            <a:ext cx="4114801" cy="593666"/>
          </a:xfrm>
          <a:prstGeom prst="flowChartTerminator">
            <a:avLst/>
          </a:prstGeom>
          <a:solidFill>
            <a:schemeClr val="accent2">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t>TARAFINDAN ATANIR</a:t>
            </a:r>
            <a:r>
              <a:rPr lang="tr-TR" dirty="0"/>
              <a:t>. </a:t>
            </a:r>
          </a:p>
        </p:txBody>
      </p:sp>
      <p:sp>
        <p:nvSpPr>
          <p:cNvPr id="3" name="Veri Yer Tutucusu 2"/>
          <p:cNvSpPr>
            <a:spLocks noGrp="1"/>
          </p:cNvSpPr>
          <p:nvPr>
            <p:ph type="dt" sz="half" idx="10"/>
          </p:nvPr>
        </p:nvSpPr>
        <p:spPr/>
        <p:txBody>
          <a:bodyPr/>
          <a:lstStyle/>
          <a:p>
            <a:fld id="{1F65D5E2-C416-4CBD-B72C-6D6C7DAD630F}" type="datetime1">
              <a:rPr lang="tr-TR" smtClean="0"/>
              <a:pPr/>
              <a:t>10.02.2021</a:t>
            </a:fld>
            <a:endParaRPr lang="tr-TR"/>
          </a:p>
        </p:txBody>
      </p:sp>
      <p:sp>
        <p:nvSpPr>
          <p:cNvPr id="4" name="Slayt Numarası Yer Tutucusu 3"/>
          <p:cNvSpPr>
            <a:spLocks noGrp="1"/>
          </p:cNvSpPr>
          <p:nvPr>
            <p:ph type="sldNum" sz="quarter" idx="12"/>
          </p:nvPr>
        </p:nvSpPr>
        <p:spPr/>
        <p:txBody>
          <a:bodyPr/>
          <a:lstStyle/>
          <a:p>
            <a:fld id="{E6572DB1-57D4-494A-9773-252C31A059ED}" type="slidenum">
              <a:rPr lang="tr-TR" smtClean="0"/>
              <a:pPr/>
              <a:t>22</a:t>
            </a:fld>
            <a:endParaRPr lang="tr-TR"/>
          </a:p>
        </p:txBody>
      </p:sp>
      <p:pic>
        <p:nvPicPr>
          <p:cNvPr id="13" name="Resim 12"/>
          <p:cNvPicPr>
            <a:picLocks noChangeAspect="1"/>
          </p:cNvPicPr>
          <p:nvPr/>
        </p:nvPicPr>
        <p:blipFill>
          <a:blip r:embed="rId2"/>
          <a:stretch>
            <a:fillRect/>
          </a:stretch>
        </p:blipFill>
        <p:spPr>
          <a:xfrm>
            <a:off x="512807" y="493091"/>
            <a:ext cx="782595" cy="735704"/>
          </a:xfrm>
          <a:prstGeom prst="rect">
            <a:avLst/>
          </a:prstGeom>
        </p:spPr>
      </p:pic>
    </p:spTree>
    <p:extLst>
      <p:ext uri="{BB962C8B-B14F-4D97-AF65-F5344CB8AC3E}">
        <p14:creationId xmlns:p14="http://schemas.microsoft.com/office/powerpoint/2010/main" val="191087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29795"/>
          </a:xfrm>
        </p:spPr>
        <p:txBody>
          <a:bodyPr>
            <a:normAutofit fontScale="90000"/>
          </a:bodyPr>
          <a:lstStyle/>
          <a:p>
            <a:r>
              <a:rPr lang="tr-TR" sz="36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MUHASEBE </a:t>
            </a:r>
            <a:r>
              <a:rPr lang="tr-TR" sz="36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YETKİLİSİ SORUMLULUKLARI</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603691532"/>
              </p:ext>
            </p:extLst>
          </p:nvPr>
        </p:nvGraphicFramePr>
        <p:xfrm>
          <a:off x="1295401" y="1837113"/>
          <a:ext cx="9601196" cy="441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02441F3F-B996-445F-84F6-7026E73FC9C5}"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23</a:t>
            </a:fld>
            <a:endParaRPr lang="tr-TR"/>
          </a:p>
        </p:txBody>
      </p:sp>
      <p:pic>
        <p:nvPicPr>
          <p:cNvPr id="6" name="Resim 5"/>
          <p:cNvPicPr>
            <a:picLocks noChangeAspect="1"/>
          </p:cNvPicPr>
          <p:nvPr/>
        </p:nvPicPr>
        <p:blipFill>
          <a:blip r:embed="rId7"/>
          <a:stretch>
            <a:fillRect/>
          </a:stretch>
        </p:blipFill>
        <p:spPr>
          <a:xfrm>
            <a:off x="545569" y="555346"/>
            <a:ext cx="907974" cy="853571"/>
          </a:xfrm>
          <a:prstGeom prst="rect">
            <a:avLst/>
          </a:prstGeom>
        </p:spPr>
      </p:pic>
    </p:spTree>
    <p:extLst>
      <p:ext uri="{BB962C8B-B14F-4D97-AF65-F5344CB8AC3E}">
        <p14:creationId xmlns:p14="http://schemas.microsoft.com/office/powerpoint/2010/main" val="302823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MUHASEBE YETKİLİSİ</a:t>
            </a:r>
            <a:endParaRPr lang="tr-TR" dirty="0"/>
          </a:p>
        </p:txBody>
      </p:sp>
      <p:sp>
        <p:nvSpPr>
          <p:cNvPr id="3" name="İçerik Yer Tutucusu 2"/>
          <p:cNvSpPr>
            <a:spLocks noGrp="1"/>
          </p:cNvSpPr>
          <p:nvPr>
            <p:ph idx="1"/>
          </p:nvPr>
        </p:nvSpPr>
        <p:spPr>
          <a:xfrm>
            <a:off x="1295401" y="2285999"/>
            <a:ext cx="9601196" cy="3589869"/>
          </a:xfrm>
        </p:spPr>
        <p:txBody>
          <a:bodyPr/>
          <a:lstStyle/>
          <a:p>
            <a:r>
              <a:rPr lang="tr-TR" sz="2800" dirty="0"/>
              <a:t>Muhasebe yetkilileri, ilgili mevzuatında düzenlenmiş belgeler dışında belge arayamaz. </a:t>
            </a:r>
          </a:p>
          <a:p>
            <a:r>
              <a:rPr lang="tr-TR" sz="2800" dirty="0"/>
              <a:t>Yukarıda sayılan konulara ilişkin hata veya eksiklik bulunması halinde ödeme yapamaz. </a:t>
            </a:r>
          </a:p>
          <a:p>
            <a:endParaRPr lang="tr-TR" dirty="0"/>
          </a:p>
        </p:txBody>
      </p:sp>
      <p:sp>
        <p:nvSpPr>
          <p:cNvPr id="4" name="Veri Yer Tutucusu 3"/>
          <p:cNvSpPr>
            <a:spLocks noGrp="1"/>
          </p:cNvSpPr>
          <p:nvPr>
            <p:ph type="dt" sz="half" idx="10"/>
          </p:nvPr>
        </p:nvSpPr>
        <p:spPr/>
        <p:txBody>
          <a:bodyPr/>
          <a:lstStyle/>
          <a:p>
            <a:fld id="{D0B5A82F-13C8-4649-901A-FC84810C7917}"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24</a:t>
            </a:fld>
            <a:endParaRPr lang="tr-TR"/>
          </a:p>
        </p:txBody>
      </p:sp>
      <p:pic>
        <p:nvPicPr>
          <p:cNvPr id="6" name="Resim 5"/>
          <p:cNvPicPr>
            <a:picLocks noChangeAspect="1"/>
          </p:cNvPicPr>
          <p:nvPr/>
        </p:nvPicPr>
        <p:blipFill>
          <a:blip r:embed="rId2"/>
          <a:stretch>
            <a:fillRect/>
          </a:stretch>
        </p:blipFill>
        <p:spPr>
          <a:xfrm>
            <a:off x="512807" y="493091"/>
            <a:ext cx="775336" cy="728880"/>
          </a:xfrm>
          <a:prstGeom prst="rect">
            <a:avLst/>
          </a:prstGeom>
        </p:spPr>
      </p:pic>
    </p:spTree>
    <p:extLst>
      <p:ext uri="{BB962C8B-B14F-4D97-AF65-F5344CB8AC3E}">
        <p14:creationId xmlns:p14="http://schemas.microsoft.com/office/powerpoint/2010/main" val="127738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9722" y="1263535"/>
            <a:ext cx="9601196" cy="457200"/>
          </a:xfrm>
        </p:spPr>
        <p:txBody>
          <a:bodyPr>
            <a:normAutofit fontScale="90000"/>
          </a:bodyPr>
          <a:lstStyle/>
          <a:p>
            <a:r>
              <a:rPr lang="tr-TR" sz="40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BİRLEŞEMEYECEK GÖREVLER </a:t>
            </a:r>
            <a:r>
              <a:rPr lang="tr-TR" sz="40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
            </a:r>
            <a:br>
              <a:rPr lang="tr-TR" sz="40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br>
            <a:r>
              <a:rPr lang="tr-TR" sz="2000" dirty="0" smtClean="0"/>
              <a:t>5018/md.60</a:t>
            </a:r>
            <a:r>
              <a:rPr lang="tr-TR" dirty="0" smtClean="0"/>
              <a:t/>
            </a:r>
            <a:br>
              <a:rPr lang="tr-TR" dirty="0" smtClean="0"/>
            </a:br>
            <a:endParaRPr lang="tr-TR" dirty="0"/>
          </a:p>
        </p:txBody>
      </p:sp>
      <p:sp>
        <p:nvSpPr>
          <p:cNvPr id="3" name="İçerik Yer Tutucusu 2"/>
          <p:cNvSpPr>
            <a:spLocks noGrp="1"/>
          </p:cNvSpPr>
          <p:nvPr>
            <p:ph idx="1"/>
          </p:nvPr>
        </p:nvSpPr>
        <p:spPr>
          <a:xfrm>
            <a:off x="1295401" y="2011680"/>
            <a:ext cx="10026534" cy="4081549"/>
          </a:xfrm>
        </p:spPr>
        <p:txBody>
          <a:bodyPr>
            <a:normAutofit/>
          </a:bodyPr>
          <a:lstStyle/>
          <a:p>
            <a:endParaRPr lang="tr-TR" sz="2800" b="1" dirty="0" smtClean="0">
              <a:solidFill>
                <a:schemeClr val="accent4">
                  <a:lumMod val="75000"/>
                </a:schemeClr>
              </a:solidFill>
            </a:endParaRPr>
          </a:p>
          <a:p>
            <a:r>
              <a:rPr lang="tr-TR" sz="2800" b="1" dirty="0" smtClean="0">
                <a:solidFill>
                  <a:schemeClr val="accent4">
                    <a:lumMod val="75000"/>
                  </a:schemeClr>
                </a:solidFill>
              </a:rPr>
              <a:t>Harcama Yetkilisi</a:t>
            </a:r>
            <a:r>
              <a:rPr lang="tr-TR" sz="2800" b="1" dirty="0" smtClean="0"/>
              <a:t>                 Muhasebe Yetkilisi </a:t>
            </a:r>
            <a:r>
              <a:rPr lang="tr-TR" sz="2800" dirty="0" smtClean="0"/>
              <a:t>aynı kişi olamaz</a:t>
            </a:r>
          </a:p>
          <a:p>
            <a:pPr algn="just"/>
            <a:r>
              <a:rPr lang="tr-TR" sz="2800" b="1" dirty="0">
                <a:solidFill>
                  <a:schemeClr val="accent4">
                    <a:lumMod val="75000"/>
                  </a:schemeClr>
                </a:solidFill>
              </a:rPr>
              <a:t>Ö</a:t>
            </a:r>
            <a:r>
              <a:rPr lang="tr-TR" sz="2800" b="1" dirty="0" smtClean="0">
                <a:solidFill>
                  <a:schemeClr val="accent4">
                    <a:lumMod val="75000"/>
                  </a:schemeClr>
                </a:solidFill>
              </a:rPr>
              <a:t>n mali kontrol görevi yapan</a:t>
            </a:r>
            <a:r>
              <a:rPr lang="tr-TR" sz="2800" dirty="0" smtClean="0"/>
              <a:t>       mali karar ve işlemlerin hazırlanması ve uygulanması aşamalarında görevlendirilemezler.</a:t>
            </a:r>
          </a:p>
          <a:p>
            <a:r>
              <a:rPr lang="tr-TR" sz="2800" b="1" dirty="0" smtClean="0">
                <a:solidFill>
                  <a:schemeClr val="accent4">
                    <a:lumMod val="75000"/>
                  </a:schemeClr>
                </a:solidFill>
              </a:rPr>
              <a:t>İhale Komisyonu              </a:t>
            </a:r>
            <a:r>
              <a:rPr lang="tr-TR" sz="2800" dirty="0"/>
              <a:t>M</a:t>
            </a:r>
            <a:r>
              <a:rPr lang="tr-TR" sz="2800" dirty="0" smtClean="0"/>
              <a:t>uayene ve kabul komisyonunda görev alamaz.</a:t>
            </a:r>
            <a:endParaRPr lang="tr-TR" sz="2800" dirty="0"/>
          </a:p>
        </p:txBody>
      </p:sp>
      <p:sp>
        <p:nvSpPr>
          <p:cNvPr id="4" name="Veri Yer Tutucusu 3"/>
          <p:cNvSpPr>
            <a:spLocks noGrp="1"/>
          </p:cNvSpPr>
          <p:nvPr>
            <p:ph type="dt" sz="half" idx="10"/>
          </p:nvPr>
        </p:nvSpPr>
        <p:spPr/>
        <p:txBody>
          <a:bodyPr/>
          <a:lstStyle/>
          <a:p>
            <a:fld id="{D7013FD7-07A5-47D0-AD7B-E6D18ADF315D}"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25</a:t>
            </a:fld>
            <a:endParaRPr lang="tr-TR"/>
          </a:p>
        </p:txBody>
      </p:sp>
      <p:sp>
        <p:nvSpPr>
          <p:cNvPr id="10" name="Sağ Ok 9"/>
          <p:cNvSpPr/>
          <p:nvPr/>
        </p:nvSpPr>
        <p:spPr>
          <a:xfrm>
            <a:off x="4572001" y="2709947"/>
            <a:ext cx="1122217" cy="224444"/>
          </a:xfrm>
          <a:prstGeom prst="rightArrow">
            <a:avLst/>
          </a:prstGeom>
          <a:solidFill>
            <a:schemeClr val="bg1">
              <a:lumMod val="65000"/>
            </a:schemeClr>
          </a:solidFill>
          <a:ln>
            <a:solidFill>
              <a:schemeClr val="bg1">
                <a:lumMod val="9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2"/>
          <a:stretch>
            <a:fillRect/>
          </a:stretch>
        </p:blipFill>
        <p:spPr>
          <a:xfrm>
            <a:off x="6677892" y="3288886"/>
            <a:ext cx="969817" cy="292633"/>
          </a:xfrm>
          <a:prstGeom prst="rect">
            <a:avLst/>
          </a:prstGeom>
        </p:spPr>
      </p:pic>
      <p:pic>
        <p:nvPicPr>
          <p:cNvPr id="12" name="Resim 11"/>
          <p:cNvPicPr>
            <a:picLocks noChangeAspect="1"/>
          </p:cNvPicPr>
          <p:nvPr/>
        </p:nvPicPr>
        <p:blipFill>
          <a:blip r:embed="rId3"/>
          <a:stretch>
            <a:fillRect/>
          </a:stretch>
        </p:blipFill>
        <p:spPr>
          <a:xfrm>
            <a:off x="4400126" y="4368088"/>
            <a:ext cx="981771" cy="292633"/>
          </a:xfrm>
          <a:prstGeom prst="rect">
            <a:avLst/>
          </a:prstGeom>
        </p:spPr>
      </p:pic>
      <p:pic>
        <p:nvPicPr>
          <p:cNvPr id="9" name="Resim 8"/>
          <p:cNvPicPr>
            <a:picLocks noChangeAspect="1"/>
          </p:cNvPicPr>
          <p:nvPr/>
        </p:nvPicPr>
        <p:blipFill>
          <a:blip r:embed="rId4"/>
          <a:stretch>
            <a:fillRect/>
          </a:stretch>
        </p:blipFill>
        <p:spPr>
          <a:xfrm>
            <a:off x="512806" y="527831"/>
            <a:ext cx="782595" cy="735704"/>
          </a:xfrm>
          <a:prstGeom prst="rect">
            <a:avLst/>
          </a:prstGeom>
        </p:spPr>
      </p:pic>
    </p:spTree>
    <p:extLst>
      <p:ext uri="{BB962C8B-B14F-4D97-AF65-F5344CB8AC3E}">
        <p14:creationId xmlns:p14="http://schemas.microsoft.com/office/powerpoint/2010/main" val="391654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147156" y="698269"/>
            <a:ext cx="9401695" cy="5176388"/>
          </a:xfrm>
          <a:prstGeom prst="rect">
            <a:avLst/>
          </a:prstGeom>
        </p:spPr>
      </p:pic>
      <p:sp>
        <p:nvSpPr>
          <p:cNvPr id="3" name="Veri Yer Tutucusu 2"/>
          <p:cNvSpPr>
            <a:spLocks noGrp="1"/>
          </p:cNvSpPr>
          <p:nvPr>
            <p:ph type="dt" sz="half" idx="10"/>
          </p:nvPr>
        </p:nvSpPr>
        <p:spPr/>
        <p:txBody>
          <a:bodyPr/>
          <a:lstStyle/>
          <a:p>
            <a:fld id="{2AFBA730-232E-4D57-8F27-55D61D842000}"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26</a:t>
            </a:fld>
            <a:endParaRPr lang="tr-TR"/>
          </a:p>
        </p:txBody>
      </p:sp>
    </p:spTree>
    <p:extLst>
      <p:ext uri="{BB962C8B-B14F-4D97-AF65-F5344CB8AC3E}">
        <p14:creationId xmlns:p14="http://schemas.microsoft.com/office/powerpoint/2010/main" val="877993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77297"/>
          </a:xfrm>
        </p:spPr>
        <p:txBody>
          <a:bodyPr>
            <a:normAutofit fontScale="90000"/>
          </a:bodyPr>
          <a:lstStyle/>
          <a:p>
            <a:r>
              <a:rPr lang="tr-TR"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YÜKLENMEYE GİRİŞİLMESİ</a:t>
            </a:r>
            <a:br>
              <a:rPr lang="tr-TR"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br>
            <a:r>
              <a:rPr lang="tr-TR" sz="1800" dirty="0" smtClean="0"/>
              <a:t>(50018/md.26</a:t>
            </a:r>
            <a:r>
              <a:rPr lang="tr-TR" sz="1800" dirty="0"/>
              <a:t>)</a:t>
            </a:r>
          </a:p>
        </p:txBody>
      </p:sp>
      <p:sp>
        <p:nvSpPr>
          <p:cNvPr id="3" name="İçerik Yer Tutucusu 2"/>
          <p:cNvSpPr>
            <a:spLocks noGrp="1"/>
          </p:cNvSpPr>
          <p:nvPr>
            <p:ph idx="1"/>
          </p:nvPr>
        </p:nvSpPr>
        <p:spPr>
          <a:xfrm>
            <a:off x="1295401" y="2168434"/>
            <a:ext cx="9601196" cy="3905795"/>
          </a:xfrm>
        </p:spPr>
        <p:txBody>
          <a:bodyPr>
            <a:noAutofit/>
          </a:bodyPr>
          <a:lstStyle/>
          <a:p>
            <a:pPr marL="0" indent="0" algn="ctr">
              <a:buNone/>
            </a:pPr>
            <a:r>
              <a:rPr lang="tr-TR" sz="2600" b="1" dirty="0"/>
              <a:t>Yüklenme; Sözleşme esaslarına veya kanun hükmüne dayanılarak iş yaptırılması, mal veya hizmet alınması karşılığında geleceğe yönelik bir ödeme yükümlülüğüne girilmesidir.</a:t>
            </a:r>
          </a:p>
          <a:p>
            <a:r>
              <a:rPr lang="tr-TR" sz="2600" dirty="0"/>
              <a:t>Bütçede yeterli ödeneği bulunmayan işler için yüklenmeye girişilemez.</a:t>
            </a:r>
          </a:p>
          <a:p>
            <a:r>
              <a:rPr lang="tr-TR" sz="2600" dirty="0"/>
              <a:t>Yüklenme süresi mali yılla sınırlıdır. </a:t>
            </a:r>
          </a:p>
          <a:p>
            <a:r>
              <a:rPr lang="tr-TR" sz="2600" dirty="0" smtClean="0"/>
              <a:t>Yüklenmeye </a:t>
            </a:r>
            <a:r>
              <a:rPr lang="tr-TR" sz="2600" dirty="0"/>
              <a:t>girişilen tutara ait ödenekler saklı tutulur; başka iş yaptırılması, mal veya hizmet alınması için kullanılamaz. </a:t>
            </a:r>
          </a:p>
        </p:txBody>
      </p:sp>
      <p:sp>
        <p:nvSpPr>
          <p:cNvPr id="4" name="Veri Yer Tutucusu 3"/>
          <p:cNvSpPr>
            <a:spLocks noGrp="1"/>
          </p:cNvSpPr>
          <p:nvPr>
            <p:ph type="dt" sz="half" idx="10"/>
          </p:nvPr>
        </p:nvSpPr>
        <p:spPr/>
        <p:txBody>
          <a:bodyPr/>
          <a:lstStyle/>
          <a:p>
            <a:fld id="{46639359-28AC-4401-B534-0C4FA1A192F2}"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27</a:t>
            </a:fld>
            <a:endParaRPr lang="tr-TR"/>
          </a:p>
        </p:txBody>
      </p:sp>
      <p:pic>
        <p:nvPicPr>
          <p:cNvPr id="6" name="Resim 5"/>
          <p:cNvPicPr>
            <a:picLocks noChangeAspect="1"/>
          </p:cNvPicPr>
          <p:nvPr/>
        </p:nvPicPr>
        <p:blipFill>
          <a:blip r:embed="rId2"/>
          <a:stretch>
            <a:fillRect/>
          </a:stretch>
        </p:blipFill>
        <p:spPr>
          <a:xfrm>
            <a:off x="487868" y="534655"/>
            <a:ext cx="1014084" cy="953323"/>
          </a:xfrm>
          <a:prstGeom prst="rect">
            <a:avLst/>
          </a:prstGeom>
        </p:spPr>
      </p:pic>
    </p:spTree>
    <p:extLst>
      <p:ext uri="{BB962C8B-B14F-4D97-AF65-F5344CB8AC3E}">
        <p14:creationId xmlns:p14="http://schemas.microsoft.com/office/powerpoint/2010/main" val="163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9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Ertesi Yıla Geçen </a:t>
            </a:r>
            <a:r>
              <a:rPr lang="tr-TR" sz="49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Yüklenme</a:t>
            </a:r>
            <a:br>
              <a:rPr lang="tr-TR" sz="4900"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br>
            <a:r>
              <a:rPr lang="tr-TR" sz="2200" dirty="0" smtClean="0"/>
              <a:t>(5018/md </a:t>
            </a:r>
            <a:r>
              <a:rPr lang="tr-TR" sz="2200" dirty="0"/>
              <a:t>27) </a:t>
            </a:r>
            <a:r>
              <a:rPr lang="tr-TR" sz="2200" dirty="0" smtClean="0"/>
              <a:t>(Döner Sermaye Yönetmeliği </a:t>
            </a:r>
            <a:r>
              <a:rPr lang="tr-TR" sz="2200" dirty="0" err="1" smtClean="0"/>
              <a:t>md.</a:t>
            </a:r>
            <a:r>
              <a:rPr lang="tr-TR" sz="2200" dirty="0" smtClean="0"/>
              <a:t> 35) </a:t>
            </a:r>
            <a:endParaRPr lang="tr-TR" sz="2200" dirty="0"/>
          </a:p>
        </p:txBody>
      </p:sp>
      <p:sp>
        <p:nvSpPr>
          <p:cNvPr id="3" name="İçerik Yer Tutucusu 2"/>
          <p:cNvSpPr>
            <a:spLocks noGrp="1"/>
          </p:cNvSpPr>
          <p:nvPr>
            <p:ph idx="1"/>
          </p:nvPr>
        </p:nvSpPr>
        <p:spPr>
          <a:xfrm>
            <a:off x="1295401" y="2419004"/>
            <a:ext cx="9601196" cy="3890356"/>
          </a:xfrm>
        </p:spPr>
        <p:txBody>
          <a:bodyPr>
            <a:normAutofit fontScale="77500" lnSpcReduction="20000"/>
          </a:bodyPr>
          <a:lstStyle/>
          <a:p>
            <a:pPr marL="0" indent="0">
              <a:buNone/>
            </a:pPr>
            <a:r>
              <a:rPr lang="tr-TR" sz="3200" dirty="0"/>
              <a:t>Şartları; </a:t>
            </a:r>
            <a:r>
              <a:rPr lang="tr-TR" sz="3200" dirty="0" smtClean="0"/>
              <a:t>niteliğinden </a:t>
            </a:r>
            <a:r>
              <a:rPr lang="tr-TR" sz="3200" dirty="0"/>
              <a:t>dolayı mali yılla sınırlı tutulamayan ve sürekliliği bulunan</a:t>
            </a:r>
            <a:r>
              <a:rPr lang="tr-TR" sz="3200" dirty="0" smtClean="0"/>
              <a:t>, iş </a:t>
            </a:r>
            <a:r>
              <a:rPr lang="tr-TR" sz="3200" dirty="0"/>
              <a:t>ve hizmetler için, </a:t>
            </a:r>
          </a:p>
          <a:p>
            <a:r>
              <a:rPr lang="tr-TR" sz="3200" dirty="0"/>
              <a:t>    - her iş itibarıyla, bütçelerinde öngörülen ödeneklerin yüzde ellisini,</a:t>
            </a:r>
          </a:p>
          <a:p>
            <a:r>
              <a:rPr lang="tr-TR" sz="3200" dirty="0"/>
              <a:t>    - izleyen yılın Haziran ayını geçmemek ve </a:t>
            </a:r>
          </a:p>
          <a:p>
            <a:r>
              <a:rPr lang="tr-TR" sz="3200" dirty="0"/>
              <a:t>    - </a:t>
            </a:r>
            <a:r>
              <a:rPr lang="tr-TR" sz="3200" dirty="0" smtClean="0"/>
              <a:t>süresi 12 ayı </a:t>
            </a:r>
            <a:r>
              <a:rPr lang="tr-TR" sz="3200" dirty="0"/>
              <a:t>aşmamak üzere, </a:t>
            </a:r>
          </a:p>
          <a:p>
            <a:r>
              <a:rPr lang="tr-TR" sz="3200" dirty="0"/>
              <a:t>    - ilgili üst yöneticinin onayıyla, </a:t>
            </a:r>
          </a:p>
          <a:p>
            <a:pPr marL="0" indent="0">
              <a:buNone/>
            </a:pPr>
            <a:r>
              <a:rPr lang="tr-TR" sz="3200" dirty="0"/>
              <a:t>ertesi yıla geçen yüklenmelere girişilebilir. </a:t>
            </a:r>
            <a:endParaRPr lang="tr-TR" sz="3200" dirty="0" smtClean="0"/>
          </a:p>
          <a:p>
            <a:pPr marL="0" indent="0">
              <a:buNone/>
            </a:pPr>
            <a:r>
              <a:rPr lang="tr-TR" b="1" dirty="0" smtClean="0"/>
              <a:t>Örnek:</a:t>
            </a:r>
            <a:r>
              <a:rPr lang="tr-TR" dirty="0" smtClean="0"/>
              <a:t> (Yiyecek</a:t>
            </a:r>
            <a:r>
              <a:rPr lang="tr-TR" dirty="0"/>
              <a:t>, yakacak, akaryakıt ve madeni yağ ihtiyaçları temini </a:t>
            </a:r>
            <a:r>
              <a:rPr lang="tr-TR" dirty="0" smtClean="0"/>
              <a:t>,süreli </a:t>
            </a:r>
            <a:r>
              <a:rPr lang="tr-TR" dirty="0"/>
              <a:t>yayın alımı, taşıma, koruma ve güvenlik, temizlik ve yemek hizmetleri </a:t>
            </a:r>
            <a:r>
              <a:rPr lang="tr-TR" dirty="0" smtClean="0"/>
              <a:t>…)</a:t>
            </a:r>
            <a:endParaRPr lang="tr-TR" dirty="0"/>
          </a:p>
          <a:p>
            <a:endParaRPr lang="tr-TR" dirty="0"/>
          </a:p>
        </p:txBody>
      </p:sp>
      <p:sp>
        <p:nvSpPr>
          <p:cNvPr id="4" name="Veri Yer Tutucusu 3"/>
          <p:cNvSpPr>
            <a:spLocks noGrp="1"/>
          </p:cNvSpPr>
          <p:nvPr>
            <p:ph type="dt" sz="half" idx="10"/>
          </p:nvPr>
        </p:nvSpPr>
        <p:spPr/>
        <p:txBody>
          <a:bodyPr/>
          <a:lstStyle/>
          <a:p>
            <a:fld id="{1315EAAD-7A4D-469F-B990-F781FA68E5A2}"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28</a:t>
            </a:fld>
            <a:endParaRPr lang="tr-TR"/>
          </a:p>
        </p:txBody>
      </p:sp>
      <p:pic>
        <p:nvPicPr>
          <p:cNvPr id="6" name="Resim 5"/>
          <p:cNvPicPr>
            <a:picLocks noChangeAspect="1"/>
          </p:cNvPicPr>
          <p:nvPr/>
        </p:nvPicPr>
        <p:blipFill>
          <a:blip r:embed="rId2" cstate="print"/>
          <a:stretch>
            <a:fillRect/>
          </a:stretch>
        </p:blipFill>
        <p:spPr>
          <a:xfrm>
            <a:off x="512806" y="501403"/>
            <a:ext cx="686911" cy="645753"/>
          </a:xfrm>
          <a:prstGeom prst="rect">
            <a:avLst/>
          </a:prstGeom>
        </p:spPr>
      </p:pic>
    </p:spTree>
    <p:extLst>
      <p:ext uri="{BB962C8B-B14F-4D97-AF65-F5344CB8AC3E}">
        <p14:creationId xmlns:p14="http://schemas.microsoft.com/office/powerpoint/2010/main" val="368586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982132"/>
            <a:ext cx="9777151" cy="1303867"/>
          </a:xfrm>
        </p:spPr>
        <p:txBody>
          <a:bodyPr>
            <a:normAutofit/>
          </a:bodyPr>
          <a:lstStyle/>
          <a:p>
            <a:r>
              <a:rPr lang="tr-TR" sz="40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Gelecek Yıllara Yaygın Yüklenmeler </a:t>
            </a:r>
            <a:r>
              <a:rPr lang="tr-TR" dirty="0" smtClean="0"/>
              <a:t/>
            </a:r>
            <a:br>
              <a:rPr lang="tr-TR" dirty="0" smtClean="0"/>
            </a:br>
            <a:r>
              <a:rPr lang="tr-TR" sz="1600" dirty="0" smtClean="0"/>
              <a:t>(5018/md.28)  (Döner </a:t>
            </a:r>
            <a:r>
              <a:rPr lang="tr-TR" sz="1600" dirty="0"/>
              <a:t>Sermaye İşletmesi Yönetmeliği </a:t>
            </a:r>
            <a:r>
              <a:rPr lang="tr-TR" sz="1600" dirty="0" err="1"/>
              <a:t>md.</a:t>
            </a:r>
            <a:r>
              <a:rPr lang="tr-TR" sz="1600" dirty="0"/>
              <a:t> </a:t>
            </a:r>
            <a:r>
              <a:rPr lang="tr-TR" sz="1600" dirty="0" smtClean="0"/>
              <a:t>36)</a:t>
            </a:r>
            <a:endParaRPr lang="tr-TR" sz="1600" dirty="0"/>
          </a:p>
        </p:txBody>
      </p:sp>
      <p:sp>
        <p:nvSpPr>
          <p:cNvPr id="3" name="İçerik Yer Tutucusu 2"/>
          <p:cNvSpPr>
            <a:spLocks noGrp="1"/>
          </p:cNvSpPr>
          <p:nvPr>
            <p:ph idx="1"/>
          </p:nvPr>
        </p:nvSpPr>
        <p:spPr>
          <a:xfrm>
            <a:off x="1295401" y="2419004"/>
            <a:ext cx="9601196" cy="3732414"/>
          </a:xfrm>
        </p:spPr>
        <p:txBody>
          <a:bodyPr>
            <a:normAutofit fontScale="85000" lnSpcReduction="20000"/>
          </a:bodyPr>
          <a:lstStyle/>
          <a:p>
            <a:r>
              <a:rPr lang="tr-TR" dirty="0"/>
              <a:t>B</a:t>
            </a:r>
            <a:r>
              <a:rPr lang="tr-TR" dirty="0" smtClean="0"/>
              <a:t>ir </a:t>
            </a:r>
            <a:r>
              <a:rPr lang="tr-TR" dirty="0"/>
              <a:t>malî yıl içinde tamamlanması mümkün olmayan yatırım projeleri için gelecek yıllara yaygın yüklenmeye girişebilir. </a:t>
            </a:r>
          </a:p>
          <a:p>
            <a:r>
              <a:rPr lang="tr-TR" dirty="0"/>
              <a:t>Yılı bütçesinde ödeneği </a:t>
            </a:r>
            <a:r>
              <a:rPr lang="tr-TR" dirty="0" smtClean="0"/>
              <a:t>bulunması</a:t>
            </a:r>
          </a:p>
          <a:p>
            <a:r>
              <a:rPr lang="tr-TR" dirty="0" smtClean="0"/>
              <a:t> Hazine ve Maliye </a:t>
            </a:r>
            <a:r>
              <a:rPr lang="tr-TR" dirty="0"/>
              <a:t>Bakanlığının uygun görüşünün alınması kaydıyla; </a:t>
            </a:r>
            <a:endParaRPr lang="tr-TR" dirty="0" smtClean="0"/>
          </a:p>
          <a:p>
            <a:r>
              <a:rPr lang="tr-TR" dirty="0"/>
              <a:t>S</a:t>
            </a:r>
            <a:r>
              <a:rPr lang="tr-TR" dirty="0" smtClean="0"/>
              <a:t>atın </a:t>
            </a:r>
            <a:r>
              <a:rPr lang="tr-TR" dirty="0"/>
              <a:t>alma suretiyle edinilmesi ekonomik olmayan her türlü </a:t>
            </a:r>
            <a:r>
              <a:rPr lang="tr-TR" i="1" dirty="0">
                <a:solidFill>
                  <a:srgbClr val="C00000"/>
                </a:solidFill>
              </a:rPr>
              <a:t>makine-teçhizat, cihazlar ve taşıtlar ile hava ambulansı ve yangınla mücadele amacıyla hava ve deniz araçlarının </a:t>
            </a:r>
            <a:r>
              <a:rPr lang="tr-TR" dirty="0"/>
              <a:t>kiralanması veya finansal kiralama suretiyle temini; </a:t>
            </a:r>
            <a:r>
              <a:rPr lang="tr-TR" i="1" dirty="0">
                <a:solidFill>
                  <a:srgbClr val="C00000"/>
                </a:solidFill>
              </a:rPr>
              <a:t>temizlik, yemek, koruma ve güvenlik ile personel taşıma hizmetleri </a:t>
            </a:r>
            <a:endParaRPr lang="tr-TR" i="1" dirty="0" smtClean="0">
              <a:solidFill>
                <a:srgbClr val="C00000"/>
              </a:solidFill>
            </a:endParaRPr>
          </a:p>
          <a:p>
            <a:r>
              <a:rPr lang="tr-TR" b="1" dirty="0"/>
              <a:t>S</a:t>
            </a:r>
            <a:r>
              <a:rPr lang="tr-TR" b="1" dirty="0" smtClean="0"/>
              <a:t>üresi</a:t>
            </a:r>
            <a:r>
              <a:rPr lang="tr-TR" dirty="0" smtClean="0"/>
              <a:t> 3 </a:t>
            </a:r>
            <a:r>
              <a:rPr lang="tr-TR" dirty="0"/>
              <a:t>yılı geçmemek, </a:t>
            </a:r>
            <a:r>
              <a:rPr lang="tr-TR" b="1" dirty="0" smtClean="0"/>
              <a:t>finansal </a:t>
            </a:r>
            <a:r>
              <a:rPr lang="tr-TR" b="1" dirty="0"/>
              <a:t>kiralama suretiyle </a:t>
            </a:r>
            <a:r>
              <a:rPr lang="tr-TR" dirty="0"/>
              <a:t>temin edileceklerde ise </a:t>
            </a:r>
            <a:r>
              <a:rPr lang="tr-TR" dirty="0" smtClean="0"/>
              <a:t>4 </a:t>
            </a:r>
            <a:r>
              <a:rPr lang="tr-TR" dirty="0"/>
              <a:t>yıl olmak </a:t>
            </a:r>
            <a:r>
              <a:rPr lang="tr-TR" dirty="0" smtClean="0"/>
              <a:t>üzere</a:t>
            </a:r>
          </a:p>
          <a:p>
            <a:r>
              <a:rPr lang="tr-TR" dirty="0" smtClean="0"/>
              <a:t> </a:t>
            </a:r>
            <a:r>
              <a:rPr lang="tr-TR" dirty="0"/>
              <a:t>Ü</a:t>
            </a:r>
            <a:r>
              <a:rPr lang="tr-TR" dirty="0" smtClean="0"/>
              <a:t>st </a:t>
            </a:r>
            <a:r>
              <a:rPr lang="tr-TR" dirty="0"/>
              <a:t>yöneticinin onayıyla </a:t>
            </a:r>
            <a:endParaRPr lang="tr-TR" dirty="0" smtClean="0"/>
          </a:p>
          <a:p>
            <a:pPr marL="0" indent="0">
              <a:buNone/>
            </a:pPr>
            <a:r>
              <a:rPr lang="tr-TR" dirty="0" smtClean="0"/>
              <a:t>gelecek </a:t>
            </a:r>
            <a:r>
              <a:rPr lang="tr-TR" dirty="0"/>
              <a:t>yıllara yaygın yüklenmeye girişilebilir</a:t>
            </a:r>
          </a:p>
          <a:p>
            <a:pPr marL="0" indent="0">
              <a:buNone/>
            </a:pPr>
            <a:endParaRPr lang="tr-TR" dirty="0"/>
          </a:p>
          <a:p>
            <a:endParaRPr lang="tr-TR" dirty="0"/>
          </a:p>
        </p:txBody>
      </p:sp>
      <p:sp>
        <p:nvSpPr>
          <p:cNvPr id="4" name="Veri Yer Tutucusu 3"/>
          <p:cNvSpPr>
            <a:spLocks noGrp="1"/>
          </p:cNvSpPr>
          <p:nvPr>
            <p:ph type="dt" sz="half" idx="10"/>
          </p:nvPr>
        </p:nvSpPr>
        <p:spPr/>
        <p:txBody>
          <a:bodyPr/>
          <a:lstStyle/>
          <a:p>
            <a:fld id="{D03F1F76-0B93-4CFC-92B3-76491A6BC428}"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29</a:t>
            </a:fld>
            <a:endParaRPr lang="tr-TR"/>
          </a:p>
        </p:txBody>
      </p:sp>
      <p:pic>
        <p:nvPicPr>
          <p:cNvPr id="6" name="Resim 5"/>
          <p:cNvPicPr>
            <a:picLocks noChangeAspect="1"/>
          </p:cNvPicPr>
          <p:nvPr/>
        </p:nvPicPr>
        <p:blipFill>
          <a:blip r:embed="rId2" cstate="print"/>
          <a:stretch>
            <a:fillRect/>
          </a:stretch>
        </p:blipFill>
        <p:spPr>
          <a:xfrm>
            <a:off x="512806" y="501404"/>
            <a:ext cx="580800" cy="546000"/>
          </a:xfrm>
          <a:prstGeom prst="rect">
            <a:avLst/>
          </a:prstGeom>
        </p:spPr>
      </p:pic>
    </p:spTree>
    <p:extLst>
      <p:ext uri="{BB962C8B-B14F-4D97-AF65-F5344CB8AC3E}">
        <p14:creationId xmlns:p14="http://schemas.microsoft.com/office/powerpoint/2010/main" val="74000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331" y="496389"/>
            <a:ext cx="10862360" cy="56384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Oval 4"/>
          <p:cNvSpPr/>
          <p:nvPr/>
        </p:nvSpPr>
        <p:spPr>
          <a:xfrm>
            <a:off x="2233747" y="650768"/>
            <a:ext cx="831274" cy="798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9128562" y="638892"/>
            <a:ext cx="814647" cy="9393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783185" y="723207"/>
            <a:ext cx="2477193"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7672647" y="5951913"/>
            <a:ext cx="2518757" cy="18288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Veri Yer Tutucusu 2"/>
          <p:cNvSpPr>
            <a:spLocks noGrp="1"/>
          </p:cNvSpPr>
          <p:nvPr>
            <p:ph type="dt" sz="half" idx="10"/>
          </p:nvPr>
        </p:nvSpPr>
        <p:spPr/>
        <p:txBody>
          <a:bodyPr/>
          <a:lstStyle/>
          <a:p>
            <a:fld id="{CE3F0255-6076-4D87-8D75-437B46F83F58}" type="datetime1">
              <a:rPr lang="tr-TR" smtClean="0"/>
              <a:pPr/>
              <a:t>10.02.2021</a:t>
            </a:fld>
            <a:endParaRPr lang="tr-TR"/>
          </a:p>
        </p:txBody>
      </p:sp>
      <p:sp>
        <p:nvSpPr>
          <p:cNvPr id="9" name="Slayt Numarası Yer Tutucusu 8"/>
          <p:cNvSpPr>
            <a:spLocks noGrp="1"/>
          </p:cNvSpPr>
          <p:nvPr>
            <p:ph type="sldNum" sz="quarter" idx="12"/>
          </p:nvPr>
        </p:nvSpPr>
        <p:spPr/>
        <p:txBody>
          <a:bodyPr/>
          <a:lstStyle/>
          <a:p>
            <a:fld id="{E6572DB1-57D4-494A-9773-252C31A059ED}" type="slidenum">
              <a:rPr lang="tr-TR" smtClean="0"/>
              <a:pPr/>
              <a:t>3</a:t>
            </a:fld>
            <a:endParaRPr lang="tr-TR"/>
          </a:p>
        </p:txBody>
      </p:sp>
    </p:spTree>
    <p:extLst>
      <p:ext uri="{BB962C8B-B14F-4D97-AF65-F5344CB8AC3E}">
        <p14:creationId xmlns:p14="http://schemas.microsoft.com/office/powerpoint/2010/main" val="363218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Giderlerin  Ödenme  Sırası</a:t>
            </a:r>
            <a:r>
              <a:rPr lang="tr-TR" dirty="0" smtClean="0"/>
              <a:t/>
            </a:r>
            <a:br>
              <a:rPr lang="tr-TR" dirty="0" smtClean="0"/>
            </a:br>
            <a:r>
              <a:rPr lang="tr-TR" sz="1800" dirty="0" smtClean="0"/>
              <a:t>5018/</a:t>
            </a:r>
            <a:r>
              <a:rPr lang="tr-TR" sz="1800" dirty="0" err="1" smtClean="0"/>
              <a:t>md.</a:t>
            </a:r>
            <a:r>
              <a:rPr lang="tr-TR" sz="1800" dirty="0" smtClean="0"/>
              <a:t> 34</a:t>
            </a:r>
            <a:r>
              <a:rPr lang="tr-TR" sz="1800" dirty="0"/>
              <a:t/>
            </a:r>
            <a:br>
              <a:rPr lang="tr-TR" sz="1800" dirty="0"/>
            </a:br>
            <a:endParaRPr lang="tr-TR" sz="1800" dirty="0"/>
          </a:p>
        </p:txBody>
      </p:sp>
      <p:sp>
        <p:nvSpPr>
          <p:cNvPr id="3" name="İçerik Yer Tutucusu 2"/>
          <p:cNvSpPr>
            <a:spLocks noGrp="1"/>
          </p:cNvSpPr>
          <p:nvPr>
            <p:ph idx="1"/>
          </p:nvPr>
        </p:nvSpPr>
        <p:spPr>
          <a:xfrm>
            <a:off x="1295401" y="2344189"/>
            <a:ext cx="9601196" cy="3531679"/>
          </a:xfrm>
        </p:spPr>
        <p:txBody>
          <a:bodyPr>
            <a:normAutofit fontScale="92500" lnSpcReduction="20000"/>
          </a:bodyPr>
          <a:lstStyle/>
          <a:p>
            <a:pPr marL="0" indent="0" algn="ctr">
              <a:buNone/>
            </a:pPr>
            <a:r>
              <a:rPr lang="tr-TR" dirty="0" smtClean="0">
                <a:solidFill>
                  <a:srgbClr val="C00000"/>
                </a:solidFill>
              </a:rPr>
              <a:t>Nakit </a:t>
            </a:r>
            <a:r>
              <a:rPr lang="tr-TR" dirty="0">
                <a:solidFill>
                  <a:srgbClr val="C00000"/>
                </a:solidFill>
              </a:rPr>
              <a:t>mevcudunun tüm ödemeleri karşılayamaması halinde giderler; </a:t>
            </a:r>
            <a:r>
              <a:rPr lang="tr-TR" b="1" u="sng" dirty="0">
                <a:solidFill>
                  <a:srgbClr val="C00000"/>
                </a:solidFill>
              </a:rPr>
              <a:t>muhasebe kayıtlarına alınma sırasına</a:t>
            </a:r>
            <a:r>
              <a:rPr lang="tr-TR" dirty="0">
                <a:solidFill>
                  <a:srgbClr val="C00000"/>
                </a:solidFill>
              </a:rPr>
              <a:t> göre ödenir.</a:t>
            </a:r>
          </a:p>
          <a:p>
            <a:pPr marL="0" indent="0">
              <a:buNone/>
            </a:pPr>
            <a:r>
              <a:rPr lang="tr-TR" dirty="0"/>
              <a:t>Ancak;</a:t>
            </a:r>
          </a:p>
          <a:p>
            <a:r>
              <a:rPr lang="tr-TR" dirty="0"/>
              <a:t>Kanunları gereğince diğer kamu idarelerine ödenmesi gereken vergi, resim, harç, prim, fon kesintisi, pay vb. tutarlara,</a:t>
            </a:r>
          </a:p>
          <a:p>
            <a:r>
              <a:rPr lang="tr-TR" dirty="0"/>
              <a:t>Tarifeye bağlı ödemelere,</a:t>
            </a:r>
          </a:p>
          <a:p>
            <a:r>
              <a:rPr lang="tr-TR" dirty="0"/>
              <a:t>İlama bağlı borçlara,</a:t>
            </a:r>
          </a:p>
          <a:p>
            <a:r>
              <a:rPr lang="tr-TR" dirty="0"/>
              <a:t>Ödenmemesi halinde gecikme cezası, faiz gibi ek yük getirecek borçlara,</a:t>
            </a:r>
          </a:p>
          <a:p>
            <a:r>
              <a:rPr lang="tr-TR" dirty="0"/>
              <a:t>Emanet hesaplarındaki tutarlara öncelik verilir.</a:t>
            </a:r>
          </a:p>
          <a:p>
            <a:endParaRPr lang="tr-TR" dirty="0"/>
          </a:p>
        </p:txBody>
      </p:sp>
      <p:sp>
        <p:nvSpPr>
          <p:cNvPr id="4" name="Veri Yer Tutucusu 3"/>
          <p:cNvSpPr>
            <a:spLocks noGrp="1"/>
          </p:cNvSpPr>
          <p:nvPr>
            <p:ph type="dt" sz="half" idx="10"/>
          </p:nvPr>
        </p:nvSpPr>
        <p:spPr/>
        <p:txBody>
          <a:bodyPr/>
          <a:lstStyle/>
          <a:p>
            <a:fld id="{25AEBBEF-C3F8-41E2-9619-04FEE345FA74}"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30</a:t>
            </a:fld>
            <a:endParaRPr lang="tr-TR"/>
          </a:p>
        </p:txBody>
      </p:sp>
      <p:pic>
        <p:nvPicPr>
          <p:cNvPr id="6" name="Resim 5"/>
          <p:cNvPicPr>
            <a:picLocks noChangeAspect="1"/>
          </p:cNvPicPr>
          <p:nvPr/>
        </p:nvPicPr>
        <p:blipFill>
          <a:blip r:embed="rId2"/>
          <a:stretch>
            <a:fillRect/>
          </a:stretch>
        </p:blipFill>
        <p:spPr>
          <a:xfrm>
            <a:off x="512806" y="484779"/>
            <a:ext cx="782595" cy="735704"/>
          </a:xfrm>
          <a:prstGeom prst="rect">
            <a:avLst/>
          </a:prstGeom>
        </p:spPr>
      </p:pic>
    </p:spTree>
    <p:extLst>
      <p:ext uri="{BB962C8B-B14F-4D97-AF65-F5344CB8AC3E}">
        <p14:creationId xmlns:p14="http://schemas.microsoft.com/office/powerpoint/2010/main" val="189138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ÖN ÖDEME</a:t>
            </a:r>
            <a:r>
              <a:rPr lang="tr-TR" dirty="0" smtClean="0"/>
              <a:t/>
            </a:r>
            <a:br>
              <a:rPr lang="tr-TR" dirty="0" smtClean="0"/>
            </a:br>
            <a:r>
              <a:rPr lang="tr-TR" sz="2000" dirty="0" smtClean="0"/>
              <a:t>(</a:t>
            </a:r>
            <a:r>
              <a:rPr lang="tr-TR" sz="2200" dirty="0" smtClean="0"/>
              <a:t>5018/md. 35) (</a:t>
            </a:r>
            <a:r>
              <a:rPr lang="tr-TR" sz="2000" i="1" dirty="0" smtClean="0"/>
              <a:t>Ön Ödeme Usul ve Esasları Hakkında Yönetmelik) </a:t>
            </a:r>
            <a:endParaRPr lang="tr-TR" sz="22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44960554"/>
              </p:ext>
            </p:extLst>
          </p:nvPr>
        </p:nvGraphicFramePr>
        <p:xfrm>
          <a:off x="1704108" y="2044931"/>
          <a:ext cx="9451571" cy="4048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p:cNvSpPr>
            <a:spLocks noGrp="1"/>
          </p:cNvSpPr>
          <p:nvPr>
            <p:ph type="dt" sz="half" idx="10"/>
          </p:nvPr>
        </p:nvSpPr>
        <p:spPr/>
        <p:txBody>
          <a:bodyPr/>
          <a:lstStyle/>
          <a:p>
            <a:fld id="{B1A64897-B21D-4663-9B56-6E4663C126CD}"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31</a:t>
            </a:fld>
            <a:endParaRPr lang="tr-TR"/>
          </a:p>
        </p:txBody>
      </p:sp>
      <p:pic>
        <p:nvPicPr>
          <p:cNvPr id="6" name="Resim 5"/>
          <p:cNvPicPr>
            <a:picLocks noChangeAspect="1"/>
          </p:cNvPicPr>
          <p:nvPr/>
        </p:nvPicPr>
        <p:blipFill>
          <a:blip r:embed="rId7"/>
          <a:stretch>
            <a:fillRect/>
          </a:stretch>
        </p:blipFill>
        <p:spPr>
          <a:xfrm>
            <a:off x="512807" y="573523"/>
            <a:ext cx="782595" cy="735704"/>
          </a:xfrm>
          <a:prstGeom prst="rect">
            <a:avLst/>
          </a:prstGeom>
        </p:spPr>
      </p:pic>
    </p:spTree>
    <p:extLst>
      <p:ext uri="{BB962C8B-B14F-4D97-AF65-F5344CB8AC3E}">
        <p14:creationId xmlns:p14="http://schemas.microsoft.com/office/powerpoint/2010/main" val="68081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3703" y="932256"/>
            <a:ext cx="8344591" cy="1303867"/>
          </a:xfrm>
        </p:spPr>
        <p:txBody>
          <a:bodyPr>
            <a:normAutofit/>
          </a:bodyPr>
          <a:lstStyle/>
          <a:p>
            <a:r>
              <a:rPr lang="tr-TR"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ÖN ÖDEME </a:t>
            </a:r>
            <a:r>
              <a:rPr lang="tr-TR" sz="1400" dirty="0" smtClean="0"/>
              <a:t/>
            </a:r>
            <a:br>
              <a:rPr lang="tr-TR" sz="1400" dirty="0" smtClean="0"/>
            </a:br>
            <a:r>
              <a:rPr lang="tr-TR" sz="1400" dirty="0" smtClean="0"/>
              <a:t>(Döner Sermaye İşletmesi Yönetmeliği </a:t>
            </a:r>
            <a:r>
              <a:rPr lang="tr-TR" sz="1400" dirty="0" err="1" smtClean="0"/>
              <a:t>md.</a:t>
            </a:r>
            <a:r>
              <a:rPr lang="tr-TR" sz="1400" dirty="0" smtClean="0"/>
              <a:t> 40)</a:t>
            </a:r>
            <a:endParaRPr lang="tr-TR" sz="1400" dirty="0"/>
          </a:p>
        </p:txBody>
      </p:sp>
      <p:sp>
        <p:nvSpPr>
          <p:cNvPr id="3" name="İçerik Yer Tutucusu 2"/>
          <p:cNvSpPr>
            <a:spLocks noGrp="1"/>
          </p:cNvSpPr>
          <p:nvPr>
            <p:ph idx="1"/>
          </p:nvPr>
        </p:nvSpPr>
        <p:spPr>
          <a:xfrm>
            <a:off x="1295401" y="2403567"/>
            <a:ext cx="9601196" cy="3472302"/>
          </a:xfrm>
        </p:spPr>
        <p:txBody>
          <a:bodyPr>
            <a:normAutofit/>
          </a:bodyPr>
          <a:lstStyle/>
          <a:p>
            <a:r>
              <a:rPr lang="tr-TR" sz="3200" dirty="0" smtClean="0"/>
              <a:t>Ancak</a:t>
            </a:r>
            <a:r>
              <a:rPr lang="tr-TR" sz="3200" dirty="0"/>
              <a:t>, yılları </a:t>
            </a:r>
            <a:r>
              <a:rPr lang="tr-TR" sz="3200" b="1" dirty="0" smtClean="0"/>
              <a:t>Merkezi Yönetim Bütçe Kanununda </a:t>
            </a:r>
            <a:r>
              <a:rPr lang="tr-TR" sz="3200" dirty="0" smtClean="0"/>
              <a:t>gider </a:t>
            </a:r>
            <a:r>
              <a:rPr lang="tr-TR" sz="3200" dirty="0"/>
              <a:t>türleri itibarıyla belirlenen </a:t>
            </a:r>
            <a:r>
              <a:rPr lang="tr-TR" sz="3200" dirty="0">
                <a:solidFill>
                  <a:srgbClr val="C00000"/>
                </a:solidFill>
              </a:rPr>
              <a:t>avans üst sınırları</a:t>
            </a:r>
            <a:r>
              <a:rPr lang="tr-TR" sz="3200" dirty="0"/>
              <a:t>, </a:t>
            </a:r>
            <a:r>
              <a:rPr lang="tr-TR" sz="3200" b="1" dirty="0"/>
              <a:t>işletme için </a:t>
            </a:r>
            <a:r>
              <a:rPr lang="tr-TR" sz="3200" b="1" dirty="0" smtClean="0"/>
              <a:t>5 </a:t>
            </a:r>
            <a:r>
              <a:rPr lang="tr-TR" sz="3200" b="1" dirty="0"/>
              <a:t>katı </a:t>
            </a:r>
            <a:r>
              <a:rPr lang="tr-TR" sz="3200" dirty="0"/>
              <a:t>olarak uygulanır</a:t>
            </a:r>
            <a:r>
              <a:rPr lang="tr-TR" sz="3200" dirty="0" smtClean="0"/>
              <a:t>.</a:t>
            </a:r>
          </a:p>
          <a:p>
            <a:r>
              <a:rPr lang="tr-TR" sz="3200" dirty="0" smtClean="0"/>
              <a:t>İşletmece </a:t>
            </a:r>
            <a:r>
              <a:rPr lang="tr-TR" sz="3200" dirty="0"/>
              <a:t>yürütülecek proje niteliğindeki işlerle ilgili olarak avans limiti, </a:t>
            </a:r>
            <a:r>
              <a:rPr lang="tr-TR" sz="3200" u="sng" dirty="0"/>
              <a:t>harcama yetkilisinin onayıyla </a:t>
            </a:r>
            <a:r>
              <a:rPr lang="tr-TR" sz="3200" b="1" dirty="0" smtClean="0"/>
              <a:t>10 </a:t>
            </a:r>
            <a:r>
              <a:rPr lang="tr-TR" sz="3200" b="1" dirty="0"/>
              <a:t>katına </a:t>
            </a:r>
            <a:r>
              <a:rPr lang="tr-TR" sz="3200" dirty="0"/>
              <a:t>kadar artırılabilir</a:t>
            </a:r>
          </a:p>
        </p:txBody>
      </p:sp>
      <p:sp>
        <p:nvSpPr>
          <p:cNvPr id="4" name="Veri Yer Tutucusu 3"/>
          <p:cNvSpPr>
            <a:spLocks noGrp="1"/>
          </p:cNvSpPr>
          <p:nvPr>
            <p:ph type="dt" sz="half" idx="10"/>
          </p:nvPr>
        </p:nvSpPr>
        <p:spPr/>
        <p:txBody>
          <a:bodyPr/>
          <a:lstStyle/>
          <a:p>
            <a:fld id="{8AEF9E56-8551-4732-9678-C5259F175512}"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32</a:t>
            </a:fld>
            <a:endParaRPr lang="tr-TR"/>
          </a:p>
        </p:txBody>
      </p:sp>
      <p:pic>
        <p:nvPicPr>
          <p:cNvPr id="6" name="Resim 5"/>
          <p:cNvPicPr>
            <a:picLocks noChangeAspect="1"/>
          </p:cNvPicPr>
          <p:nvPr/>
        </p:nvPicPr>
        <p:blipFill>
          <a:blip r:embed="rId2"/>
          <a:stretch>
            <a:fillRect/>
          </a:stretch>
        </p:blipFill>
        <p:spPr>
          <a:xfrm>
            <a:off x="512806" y="484779"/>
            <a:ext cx="991798" cy="932372"/>
          </a:xfrm>
          <a:prstGeom prst="rect">
            <a:avLst/>
          </a:prstGeom>
        </p:spPr>
      </p:pic>
    </p:spTree>
    <p:extLst>
      <p:ext uri="{BB962C8B-B14F-4D97-AF65-F5344CB8AC3E}">
        <p14:creationId xmlns:p14="http://schemas.microsoft.com/office/powerpoint/2010/main" val="194288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2" y="1933303"/>
            <a:ext cx="9601196" cy="4585063"/>
          </a:xfrm>
        </p:spPr>
        <p:txBody>
          <a:bodyPr>
            <a:noAutofit/>
          </a:bodyPr>
          <a:lstStyle/>
          <a:p>
            <a:pPr>
              <a:buFont typeface="Wingdings" panose="05000000000000000000" pitchFamily="2" charset="2"/>
              <a:buChar char="Ø"/>
            </a:pPr>
            <a:r>
              <a:rPr lang="tr-TR" sz="2800" dirty="0" smtClean="0"/>
              <a:t>Ön </a:t>
            </a:r>
            <a:r>
              <a:rPr lang="tr-TR" sz="2800" dirty="0"/>
              <a:t>ödemeler hangi iş için verilmiş ise yalnızca o işte kullanılır</a:t>
            </a:r>
            <a:r>
              <a:rPr lang="tr-TR" sz="2800" dirty="0" smtClean="0"/>
              <a:t>.</a:t>
            </a:r>
          </a:p>
          <a:p>
            <a:pPr>
              <a:buFont typeface="Wingdings" panose="05000000000000000000" pitchFamily="2" charset="2"/>
              <a:buChar char="Ø"/>
            </a:pPr>
            <a:r>
              <a:rPr lang="tr-TR" sz="2800" dirty="0"/>
              <a:t>Mahsup işlemi yapılmadıkça aynı iş için yeni bir ön ödeme yapılamaz.</a:t>
            </a:r>
          </a:p>
          <a:p>
            <a:pPr>
              <a:buNone/>
            </a:pPr>
            <a:endParaRPr lang="tr-TR" dirty="0"/>
          </a:p>
          <a:p>
            <a:pPr marL="0" indent="0" algn="ctr">
              <a:buNone/>
            </a:pPr>
            <a:r>
              <a:rPr lang="tr-TR" dirty="0"/>
              <a:t>Ayrıca, ön ödemenin kesin ödemeye dönüştürülmesinde verilen avansın veya açılan kredinin mahsubunda kullanılacak gerçekleştirme </a:t>
            </a:r>
            <a:r>
              <a:rPr lang="tr-TR" dirty="0" smtClean="0"/>
              <a:t>belgelerinin,</a:t>
            </a:r>
          </a:p>
          <a:p>
            <a:pPr marL="0" indent="0" algn="ctr">
              <a:buNone/>
            </a:pP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MERKEZÎ YÖNETİM HARCAMA BELGELERİ YÖNETMELİĞİNDE  </a:t>
            </a:r>
          </a:p>
          <a:p>
            <a:pPr marL="0" indent="0" algn="ctr">
              <a:buNone/>
            </a:pPr>
            <a:r>
              <a:rPr lang="tr-TR" dirty="0" smtClean="0"/>
              <a:t>öngörülen </a:t>
            </a:r>
            <a:r>
              <a:rPr lang="tr-TR" dirty="0"/>
              <a:t>belgelerden olması esastır.</a:t>
            </a:r>
          </a:p>
          <a:p>
            <a:pPr marL="0" indent="0">
              <a:buNone/>
            </a:pPr>
            <a:r>
              <a:rPr lang="tr-TR" sz="2800" dirty="0"/>
              <a:t> </a:t>
            </a:r>
          </a:p>
        </p:txBody>
      </p:sp>
      <p:sp>
        <p:nvSpPr>
          <p:cNvPr id="4" name="Veri Yer Tutucusu 3"/>
          <p:cNvSpPr>
            <a:spLocks noGrp="1"/>
          </p:cNvSpPr>
          <p:nvPr>
            <p:ph type="dt" sz="half" idx="10"/>
          </p:nvPr>
        </p:nvSpPr>
        <p:spPr/>
        <p:txBody>
          <a:bodyPr/>
          <a:lstStyle/>
          <a:p>
            <a:fld id="{8A87A4DF-A12C-416C-9464-7EAAF338CE86}"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33</a:t>
            </a:fld>
            <a:endParaRPr lang="tr-TR"/>
          </a:p>
        </p:txBody>
      </p:sp>
      <p:pic>
        <p:nvPicPr>
          <p:cNvPr id="6" name="Resim 5"/>
          <p:cNvPicPr>
            <a:picLocks noChangeAspect="1"/>
          </p:cNvPicPr>
          <p:nvPr/>
        </p:nvPicPr>
        <p:blipFill>
          <a:blip r:embed="rId2"/>
          <a:stretch>
            <a:fillRect/>
          </a:stretch>
        </p:blipFill>
        <p:spPr>
          <a:xfrm>
            <a:off x="512807" y="468153"/>
            <a:ext cx="819548" cy="770443"/>
          </a:xfrm>
          <a:prstGeom prst="rect">
            <a:avLst/>
          </a:prstGeom>
        </p:spPr>
      </p:pic>
      <p:sp>
        <p:nvSpPr>
          <p:cNvPr id="7" name="Unvan 1"/>
          <p:cNvSpPr>
            <a:spLocks noGrp="1"/>
          </p:cNvSpPr>
          <p:nvPr>
            <p:ph type="title"/>
          </p:nvPr>
        </p:nvSpPr>
        <p:spPr>
          <a:xfrm>
            <a:off x="1295402" y="982133"/>
            <a:ext cx="9601196" cy="507034"/>
          </a:xfrm>
        </p:spPr>
        <p:txBody>
          <a:bodyPr>
            <a:normAutofit fontScale="90000"/>
          </a:bodyPr>
          <a:lstStyle/>
          <a:p>
            <a:r>
              <a:rPr lang="tr-TR" b="1" dirty="0" smtClean="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ÖN ÖDEME </a:t>
            </a:r>
            <a:r>
              <a:rPr lang="tr-TR" sz="1400" dirty="0" smtClean="0"/>
              <a:t/>
            </a:r>
            <a:br>
              <a:rPr lang="tr-TR" sz="1400" dirty="0" smtClean="0"/>
            </a:br>
            <a:endParaRPr lang="tr-TR" sz="1400" dirty="0"/>
          </a:p>
        </p:txBody>
      </p:sp>
    </p:spTree>
    <p:extLst>
      <p:ext uri="{BB962C8B-B14F-4D97-AF65-F5344CB8AC3E}">
        <p14:creationId xmlns:p14="http://schemas.microsoft.com/office/powerpoint/2010/main" val="371115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480908"/>
          </a:xfrm>
        </p:spPr>
        <p:txBody>
          <a:bodyPr>
            <a:normAutofit fontScale="90000"/>
          </a:bodyPr>
          <a:lstStyle/>
          <a:p>
            <a:r>
              <a:rPr lang="tr-TR" sz="32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AVANS</a:t>
            </a:r>
          </a:p>
        </p:txBody>
      </p:sp>
      <p:sp>
        <p:nvSpPr>
          <p:cNvPr id="3" name="İçerik Yer Tutucusu 2"/>
          <p:cNvSpPr>
            <a:spLocks noGrp="1"/>
          </p:cNvSpPr>
          <p:nvPr>
            <p:ph idx="1"/>
          </p:nvPr>
        </p:nvSpPr>
        <p:spPr>
          <a:xfrm>
            <a:off x="1295401" y="1687484"/>
            <a:ext cx="9601196" cy="4739442"/>
          </a:xfrm>
        </p:spPr>
        <p:txBody>
          <a:bodyPr>
            <a:normAutofit fontScale="25000" lnSpcReduction="20000"/>
          </a:bodyPr>
          <a:lstStyle/>
          <a:p>
            <a:r>
              <a:rPr lang="tr-TR" sz="8000" dirty="0"/>
              <a:t>Avans, işi yapacak, mal veya hizmeti sağlayacak olan kişi veya kuruluşa </a:t>
            </a:r>
            <a:r>
              <a:rPr lang="tr-TR" sz="8000" dirty="0" smtClean="0"/>
              <a:t>ödenmek </a:t>
            </a:r>
            <a:r>
              <a:rPr lang="tr-TR" sz="8000" dirty="0"/>
              <a:t>üzere, doğrudan mutemede verilir. </a:t>
            </a:r>
            <a:endParaRPr lang="tr-TR" sz="8000" dirty="0" smtClean="0"/>
          </a:p>
          <a:p>
            <a:r>
              <a:rPr lang="tr-TR" sz="8000" dirty="0" smtClean="0"/>
              <a:t>Avansın verildiği tarihten önceki bir tarihi taşıyan harcama belgeleri avansın mahsubunda kabul edilemez.</a:t>
            </a:r>
          </a:p>
          <a:p>
            <a:r>
              <a:rPr lang="tr-TR" sz="8000" dirty="0" smtClean="0"/>
              <a:t>Mutemetler </a:t>
            </a:r>
            <a:r>
              <a:rPr lang="tr-TR" sz="8000" dirty="0"/>
              <a:t>avans almadan harcama </a:t>
            </a:r>
            <a:r>
              <a:rPr lang="tr-TR" sz="8000" dirty="0" smtClean="0"/>
              <a:t>yapamaz, muhasebe </a:t>
            </a:r>
            <a:r>
              <a:rPr lang="tr-TR" sz="8000" dirty="0"/>
              <a:t>biriminin veznesi veya banka hesabından başka hiçbir yerden, hiçbir nam ile para alamazlar</a:t>
            </a:r>
            <a:r>
              <a:rPr lang="tr-TR" sz="8000" dirty="0" smtClean="0"/>
              <a:t>.</a:t>
            </a:r>
          </a:p>
          <a:p>
            <a:r>
              <a:rPr lang="tr-TR" sz="8000" dirty="0" smtClean="0"/>
              <a:t>İlgili </a:t>
            </a:r>
            <a:r>
              <a:rPr lang="tr-TR" sz="8000" dirty="0"/>
              <a:t>kanunlarında hüküm bulunması halinde, görevlilere yolluk ve diğer giderleri karşılığı avans verilebilir. Bu avansların tutarı ve mahsup süreleri özel kanunlarındaki hükümlere tabidir.</a:t>
            </a:r>
          </a:p>
          <a:p>
            <a:r>
              <a:rPr lang="tr-TR" sz="8000" dirty="0" smtClean="0"/>
              <a:t>Ödeme </a:t>
            </a:r>
            <a:r>
              <a:rPr lang="tr-TR" sz="8000" dirty="0"/>
              <a:t>gününden önce ödenmesine karar verilen maaş ve ücretler avans olarak verilebilir</a:t>
            </a:r>
            <a:r>
              <a:rPr lang="tr-TR" sz="8000" dirty="0" smtClean="0"/>
              <a:t>.</a:t>
            </a:r>
          </a:p>
          <a:p>
            <a:r>
              <a:rPr lang="tr-TR" sz="8000" dirty="0"/>
              <a:t> </a:t>
            </a:r>
            <a:r>
              <a:rPr lang="tr-TR" sz="8000" i="1" dirty="0"/>
              <a:t>Yılları merkezi yönetim bütçe kanununda belirlenen tutara kadar olan yapım işleri, mal ve hizmet alımları, yabancı konuk ve heyetlerin ağırlanmasına ilişkin </a:t>
            </a:r>
            <a:r>
              <a:rPr lang="tr-TR" sz="8000" i="1" dirty="0" smtClean="0"/>
              <a:t>temsil, ağırlama giderleri </a:t>
            </a:r>
            <a:r>
              <a:rPr lang="tr-TR" sz="8000" i="1" dirty="0"/>
              <a:t>ile benzeri </a:t>
            </a:r>
            <a:r>
              <a:rPr lang="tr-TR" sz="8000" i="1" dirty="0" smtClean="0"/>
              <a:t>giderler,</a:t>
            </a:r>
            <a:endParaRPr lang="tr-TR" dirty="0"/>
          </a:p>
        </p:txBody>
      </p:sp>
      <p:sp>
        <p:nvSpPr>
          <p:cNvPr id="4" name="Veri Yer Tutucusu 3"/>
          <p:cNvSpPr>
            <a:spLocks noGrp="1"/>
          </p:cNvSpPr>
          <p:nvPr>
            <p:ph type="dt" sz="half" idx="10"/>
          </p:nvPr>
        </p:nvSpPr>
        <p:spPr/>
        <p:txBody>
          <a:bodyPr/>
          <a:lstStyle/>
          <a:p>
            <a:fld id="{692D666D-2946-4464-ACE7-5E3E71AD0D13}"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34</a:t>
            </a:fld>
            <a:endParaRPr lang="tr-TR"/>
          </a:p>
        </p:txBody>
      </p:sp>
      <p:pic>
        <p:nvPicPr>
          <p:cNvPr id="6" name="Resim 5"/>
          <p:cNvPicPr>
            <a:picLocks noChangeAspect="1"/>
          </p:cNvPicPr>
          <p:nvPr/>
        </p:nvPicPr>
        <p:blipFill>
          <a:blip r:embed="rId2"/>
          <a:stretch>
            <a:fillRect/>
          </a:stretch>
        </p:blipFill>
        <p:spPr>
          <a:xfrm>
            <a:off x="494796" y="501404"/>
            <a:ext cx="800605" cy="752635"/>
          </a:xfrm>
          <a:prstGeom prst="rect">
            <a:avLst/>
          </a:prstGeom>
        </p:spPr>
      </p:pic>
    </p:spTree>
    <p:extLst>
      <p:ext uri="{BB962C8B-B14F-4D97-AF65-F5344CB8AC3E}">
        <p14:creationId xmlns:p14="http://schemas.microsoft.com/office/powerpoint/2010/main" val="2727932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BÜTÇE DIŞI AVANS</a:t>
            </a:r>
          </a:p>
        </p:txBody>
      </p:sp>
      <p:sp>
        <p:nvSpPr>
          <p:cNvPr id="3" name="İçerik Yer Tutucusu 2"/>
          <p:cNvSpPr>
            <a:spLocks noGrp="1"/>
          </p:cNvSpPr>
          <p:nvPr>
            <p:ph idx="1"/>
          </p:nvPr>
        </p:nvSpPr>
        <p:spPr/>
        <p:txBody>
          <a:bodyPr>
            <a:normAutofit fontScale="85000" lnSpcReduction="10000"/>
          </a:bodyPr>
          <a:lstStyle/>
          <a:p>
            <a:r>
              <a:rPr lang="tr-TR" dirty="0" smtClean="0"/>
              <a:t>Sözleşmelerinde </a:t>
            </a:r>
            <a:r>
              <a:rPr lang="tr-TR" dirty="0"/>
              <a:t>belirtilmek ve karşılığında aynı tutarda teminat alınmak koşuluyla yüklenicilere;</a:t>
            </a:r>
          </a:p>
          <a:p>
            <a:r>
              <a:rPr lang="tr-TR" b="1" u="sng" dirty="0" smtClean="0"/>
              <a:t>Mal </a:t>
            </a:r>
            <a:r>
              <a:rPr lang="tr-TR" b="1" u="sng" dirty="0"/>
              <a:t>ve hizmet alımlarında yüklenme tutarının </a:t>
            </a:r>
            <a:r>
              <a:rPr lang="tr-TR" dirty="0">
                <a:solidFill>
                  <a:srgbClr val="C00000"/>
                </a:solidFill>
              </a:rPr>
              <a:t>yüzde 10’una</a:t>
            </a:r>
            <a:r>
              <a:rPr lang="tr-TR" dirty="0"/>
              <a:t>, </a:t>
            </a:r>
            <a:endParaRPr lang="tr-TR" dirty="0" smtClean="0"/>
          </a:p>
          <a:p>
            <a:r>
              <a:rPr lang="tr-TR" b="1" u="sng" dirty="0"/>
              <a:t>Y</a:t>
            </a:r>
            <a:r>
              <a:rPr lang="tr-TR" b="1" u="sng" dirty="0" smtClean="0"/>
              <a:t>apım </a:t>
            </a:r>
            <a:r>
              <a:rPr lang="tr-TR" b="1" u="sng" dirty="0"/>
              <a:t>işlerinde ise yüklenme tutarının</a:t>
            </a:r>
            <a:r>
              <a:rPr lang="tr-TR" dirty="0"/>
              <a:t> </a:t>
            </a:r>
            <a:r>
              <a:rPr lang="tr-TR" dirty="0">
                <a:solidFill>
                  <a:srgbClr val="C00000"/>
                </a:solidFill>
              </a:rPr>
              <a:t>yüzde 15’ine </a:t>
            </a:r>
            <a:r>
              <a:rPr lang="tr-TR" dirty="0"/>
              <a:t>kadar bütçe dışı avans </a:t>
            </a:r>
            <a:r>
              <a:rPr lang="tr-TR" dirty="0" smtClean="0"/>
              <a:t>verilebilir. </a:t>
            </a:r>
          </a:p>
          <a:p>
            <a:r>
              <a:rPr lang="tr-TR" dirty="0" smtClean="0"/>
              <a:t>Yukarıda </a:t>
            </a:r>
            <a:r>
              <a:rPr lang="tr-TR" dirty="0"/>
              <a:t>belirtilen oranların üzerinde avans verilmesini zorunlu kılan durumlarda; </a:t>
            </a:r>
            <a:r>
              <a:rPr lang="tr-TR" dirty="0" smtClean="0"/>
              <a:t>Hazine ve Maliye Bakanlığının </a:t>
            </a:r>
            <a:r>
              <a:rPr lang="tr-TR" dirty="0"/>
              <a:t>uygun görüşü, </a:t>
            </a:r>
            <a:r>
              <a:rPr lang="tr-TR" dirty="0" smtClean="0">
                <a:solidFill>
                  <a:srgbClr val="C00000"/>
                </a:solidFill>
              </a:rPr>
              <a:t>yüklenme </a:t>
            </a:r>
            <a:r>
              <a:rPr lang="tr-TR" dirty="0">
                <a:solidFill>
                  <a:srgbClr val="C00000"/>
                </a:solidFill>
              </a:rPr>
              <a:t>tutarının yüzde 30’unu aşmamak üzere </a:t>
            </a:r>
            <a:r>
              <a:rPr lang="tr-TR" dirty="0"/>
              <a:t>belirlenecek oranda bütçe dışı avans verilebilir.</a:t>
            </a:r>
          </a:p>
          <a:p>
            <a:r>
              <a:rPr lang="tr-TR" dirty="0" smtClean="0"/>
              <a:t>Verilen </a:t>
            </a:r>
            <a:r>
              <a:rPr lang="tr-TR" dirty="0"/>
              <a:t>avanslar karşılığında alınan teminatlar, yüklenicinin talebi halinde mahsup edilen tutarda serbest bırakılır veya iade edilir.</a:t>
            </a:r>
          </a:p>
        </p:txBody>
      </p:sp>
      <p:sp>
        <p:nvSpPr>
          <p:cNvPr id="4" name="Veri Yer Tutucusu 3"/>
          <p:cNvSpPr>
            <a:spLocks noGrp="1"/>
          </p:cNvSpPr>
          <p:nvPr>
            <p:ph type="dt" sz="half" idx="10"/>
          </p:nvPr>
        </p:nvSpPr>
        <p:spPr/>
        <p:txBody>
          <a:bodyPr/>
          <a:lstStyle/>
          <a:p>
            <a:fld id="{6E9110C0-C422-4420-AD48-7EE226482F62}"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35</a:t>
            </a:fld>
            <a:endParaRPr lang="tr-TR"/>
          </a:p>
        </p:txBody>
      </p:sp>
      <p:pic>
        <p:nvPicPr>
          <p:cNvPr id="6" name="Resim 5"/>
          <p:cNvPicPr>
            <a:picLocks noChangeAspect="1"/>
          </p:cNvPicPr>
          <p:nvPr/>
        </p:nvPicPr>
        <p:blipFill>
          <a:blip r:embed="rId2"/>
          <a:stretch>
            <a:fillRect/>
          </a:stretch>
        </p:blipFill>
        <p:spPr>
          <a:xfrm>
            <a:off x="512806" y="509717"/>
            <a:ext cx="782595" cy="735704"/>
          </a:xfrm>
          <a:prstGeom prst="rect">
            <a:avLst/>
          </a:prstGeom>
        </p:spPr>
      </p:pic>
    </p:spTree>
    <p:extLst>
      <p:ext uri="{BB962C8B-B14F-4D97-AF65-F5344CB8AC3E}">
        <p14:creationId xmlns:p14="http://schemas.microsoft.com/office/powerpoint/2010/main" val="43987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822960"/>
            <a:ext cx="9601196" cy="1463039"/>
          </a:xfrm>
        </p:spPr>
        <p:txBody>
          <a:bodyPr>
            <a:normAutofit/>
          </a:bodyPr>
          <a:lstStyle/>
          <a:p>
            <a:r>
              <a:rPr lang="tr-TR" sz="32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KREDİ</a:t>
            </a:r>
          </a:p>
        </p:txBody>
      </p:sp>
      <p:sp>
        <p:nvSpPr>
          <p:cNvPr id="3" name="İçerik Yer Tutucusu 2"/>
          <p:cNvSpPr>
            <a:spLocks noGrp="1"/>
          </p:cNvSpPr>
          <p:nvPr>
            <p:ph idx="1"/>
          </p:nvPr>
        </p:nvSpPr>
        <p:spPr>
          <a:xfrm>
            <a:off x="1295401" y="1998617"/>
            <a:ext cx="9601196" cy="3877251"/>
          </a:xfrm>
        </p:spPr>
        <p:txBody>
          <a:bodyPr>
            <a:normAutofit/>
          </a:bodyPr>
          <a:lstStyle/>
          <a:p>
            <a:r>
              <a:rPr lang="tr-TR" dirty="0"/>
              <a:t> </a:t>
            </a:r>
            <a:r>
              <a:rPr lang="tr-TR" sz="2800" dirty="0"/>
              <a:t>Kredi, mutemetler adına banka veya aynı idareye hizmet veren muhasebe birimi nezdinde açtırılabilir. </a:t>
            </a:r>
            <a:endParaRPr lang="tr-TR" sz="2800" dirty="0" smtClean="0"/>
          </a:p>
          <a:p>
            <a:pPr marL="0" indent="0">
              <a:buNone/>
            </a:pPr>
            <a:endParaRPr lang="tr-TR" sz="2800" dirty="0" smtClean="0"/>
          </a:p>
          <a:p>
            <a:pPr marL="0" indent="0">
              <a:buNone/>
            </a:pPr>
            <a:r>
              <a:rPr lang="tr-TR" sz="2800" dirty="0" smtClean="0"/>
              <a:t>İhale </a:t>
            </a:r>
            <a:r>
              <a:rPr lang="tr-TR" sz="2800" dirty="0"/>
              <a:t>mevzuatı </a:t>
            </a:r>
            <a:r>
              <a:rPr lang="tr-TR" sz="2800" dirty="0" smtClean="0"/>
              <a:t>çerçevesinde </a:t>
            </a:r>
            <a:r>
              <a:rPr lang="tr-TR" sz="2800" dirty="0"/>
              <a:t>mal ve hizmet alımı </a:t>
            </a:r>
            <a:r>
              <a:rPr lang="tr-TR" sz="2800" dirty="0" smtClean="0"/>
              <a:t>gerçekleştirilecek </a:t>
            </a:r>
            <a:r>
              <a:rPr lang="tr-TR" sz="2800" dirty="0"/>
              <a:t>kamu idarelerinden </a:t>
            </a:r>
            <a:r>
              <a:rPr lang="tr-TR" sz="2800" dirty="0" smtClean="0"/>
              <a:t>Hazine ve Maliye Bakanlığınca </a:t>
            </a:r>
            <a:r>
              <a:rPr lang="tr-TR" sz="2800" dirty="0"/>
              <a:t>belirlenenlere </a:t>
            </a:r>
            <a:r>
              <a:rPr lang="tr-TR" sz="2800" dirty="0" smtClean="0"/>
              <a:t>doğrudan </a:t>
            </a:r>
            <a:r>
              <a:rPr lang="tr-TR" sz="2800" dirty="0"/>
              <a:t>banka hesabına aktarılabilir. </a:t>
            </a:r>
            <a:endParaRPr lang="tr-TR" sz="2800" dirty="0" smtClean="0"/>
          </a:p>
          <a:p>
            <a:pPr marL="0" indent="0">
              <a:buNone/>
            </a:pPr>
            <a:r>
              <a:rPr lang="tr-TR" sz="2800" i="1" dirty="0" smtClean="0"/>
              <a:t>DMO </a:t>
            </a:r>
            <a:r>
              <a:rPr lang="tr-TR" sz="2800" i="1" dirty="0"/>
              <a:t>,</a:t>
            </a:r>
            <a:r>
              <a:rPr lang="tr-TR" sz="2800" i="1" dirty="0" smtClean="0"/>
              <a:t>KİK</a:t>
            </a:r>
            <a:endParaRPr lang="tr-TR" sz="2800" i="1" dirty="0"/>
          </a:p>
          <a:p>
            <a:endParaRPr lang="tr-TR" dirty="0"/>
          </a:p>
        </p:txBody>
      </p:sp>
      <p:sp>
        <p:nvSpPr>
          <p:cNvPr id="4" name="Veri Yer Tutucusu 3"/>
          <p:cNvSpPr>
            <a:spLocks noGrp="1"/>
          </p:cNvSpPr>
          <p:nvPr>
            <p:ph type="dt" sz="half" idx="10"/>
          </p:nvPr>
        </p:nvSpPr>
        <p:spPr/>
        <p:txBody>
          <a:bodyPr/>
          <a:lstStyle/>
          <a:p>
            <a:fld id="{CB6948A9-E31F-4BD4-A0F1-E29DC9CB21FB}"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36</a:t>
            </a:fld>
            <a:endParaRPr lang="tr-TR"/>
          </a:p>
        </p:txBody>
      </p:sp>
      <p:pic>
        <p:nvPicPr>
          <p:cNvPr id="6" name="Resim 5"/>
          <p:cNvPicPr>
            <a:picLocks noChangeAspect="1"/>
          </p:cNvPicPr>
          <p:nvPr/>
        </p:nvPicPr>
        <p:blipFill>
          <a:blip r:embed="rId2"/>
          <a:stretch>
            <a:fillRect/>
          </a:stretch>
        </p:blipFill>
        <p:spPr>
          <a:xfrm>
            <a:off x="512806" y="468152"/>
            <a:ext cx="784179" cy="737193"/>
          </a:xfrm>
          <a:prstGeom prst="rect">
            <a:avLst/>
          </a:prstGeom>
        </p:spPr>
      </p:pic>
    </p:spTree>
    <p:extLst>
      <p:ext uri="{BB962C8B-B14F-4D97-AF65-F5344CB8AC3E}">
        <p14:creationId xmlns:p14="http://schemas.microsoft.com/office/powerpoint/2010/main" val="2616920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805104"/>
          </a:xfrm>
        </p:spPr>
        <p:txBody>
          <a:bodyPr>
            <a:normAutofit/>
          </a:bodyPr>
          <a:lstStyle/>
          <a:p>
            <a:r>
              <a:rPr lang="tr-TR"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Avans ve Kredi İşlemleri </a:t>
            </a:r>
          </a:p>
        </p:txBody>
      </p:sp>
      <p:sp>
        <p:nvSpPr>
          <p:cNvPr id="3" name="İçerik Yer Tutucusu 2"/>
          <p:cNvSpPr>
            <a:spLocks noGrp="1"/>
          </p:cNvSpPr>
          <p:nvPr>
            <p:ph idx="1"/>
          </p:nvPr>
        </p:nvSpPr>
        <p:spPr>
          <a:xfrm>
            <a:off x="1295401" y="2094807"/>
            <a:ext cx="9601196" cy="3781061"/>
          </a:xfrm>
        </p:spPr>
        <p:txBody>
          <a:bodyPr>
            <a:normAutofit fontScale="92500" lnSpcReduction="10000"/>
          </a:bodyPr>
          <a:lstStyle/>
          <a:p>
            <a:r>
              <a:rPr lang="tr-TR" dirty="0"/>
              <a:t>Her mutemet ön ödemelerden harcadığı tutara ilişkin kanıtlayıcı belgeleri, ilgili kanunlarında belirtilmemiş olması </a:t>
            </a:r>
            <a:r>
              <a:rPr lang="tr-TR" dirty="0" smtClean="0"/>
              <a:t>halinde;</a:t>
            </a:r>
            <a:endParaRPr lang="tr-TR" dirty="0"/>
          </a:p>
          <a:p>
            <a:pPr>
              <a:buFont typeface="Wingdings" panose="05000000000000000000" pitchFamily="2" charset="2"/>
              <a:buChar char="ü"/>
            </a:pPr>
            <a:r>
              <a:rPr lang="tr-TR" dirty="0"/>
              <a:t>    </a:t>
            </a:r>
            <a:r>
              <a:rPr lang="tr-TR"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AVANSLARDA</a:t>
            </a:r>
            <a:r>
              <a:rPr lang="tr-TR" dirty="0" smtClean="0"/>
              <a:t>                   </a:t>
            </a:r>
            <a:r>
              <a:rPr lang="tr-TR"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 ay</a:t>
            </a:r>
            <a:endParaRPr lang="tr-TR"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buFont typeface="Wingdings" panose="05000000000000000000" pitchFamily="2" charset="2"/>
              <a:buChar char="ü"/>
            </a:pPr>
            <a:r>
              <a:rPr lang="tr-TR" dirty="0"/>
              <a:t>    </a:t>
            </a:r>
            <a:r>
              <a:rPr lang="tr-TR"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KREDİLERDE</a:t>
            </a:r>
            <a:r>
              <a:rPr lang="tr-TR" dirty="0" smtClean="0"/>
              <a:t>                   </a:t>
            </a:r>
            <a:r>
              <a:rPr lang="tr-TR"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3 </a:t>
            </a:r>
            <a:r>
              <a:rPr lang="tr-TR"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ay içinde </a:t>
            </a:r>
            <a:endParaRPr lang="tr-TR" dirty="0"/>
          </a:p>
          <a:p>
            <a:pPr marL="0" indent="0">
              <a:buNone/>
            </a:pPr>
            <a:r>
              <a:rPr lang="tr-TR" dirty="0"/>
              <a:t>muhasebe yetkilisine vermek ve artan tutarı iade etmekle yükümlüdür. </a:t>
            </a:r>
          </a:p>
          <a:p>
            <a:endParaRPr lang="tr-TR" dirty="0" smtClean="0"/>
          </a:p>
          <a:p>
            <a:r>
              <a:rPr lang="tr-TR" dirty="0" smtClean="0"/>
              <a:t>Süresi </a:t>
            </a:r>
            <a:r>
              <a:rPr lang="tr-TR" dirty="0"/>
              <a:t>içerisinde mahsup edilmeyen avanslar hakkında 6183 sayılı </a:t>
            </a:r>
            <a:r>
              <a:rPr lang="tr-TR" dirty="0" smtClean="0"/>
              <a:t>Amme Alacaklarının Tahsil </a:t>
            </a:r>
            <a:r>
              <a:rPr lang="tr-TR" dirty="0" err="1" smtClean="0"/>
              <a:t>Usülü</a:t>
            </a:r>
            <a:r>
              <a:rPr lang="tr-TR" dirty="0" smtClean="0"/>
              <a:t> Hakkında Kanun </a:t>
            </a:r>
            <a:r>
              <a:rPr lang="tr-TR" dirty="0"/>
              <a:t>hükümleri uygulanır. </a:t>
            </a:r>
            <a:endParaRPr lang="tr-TR" dirty="0" smtClean="0"/>
          </a:p>
          <a:p>
            <a:pPr marL="0" indent="0">
              <a:buNone/>
            </a:pPr>
            <a:r>
              <a:rPr lang="tr-TR" dirty="0" smtClean="0"/>
              <a:t> </a:t>
            </a:r>
            <a:endParaRPr lang="tr-TR" dirty="0"/>
          </a:p>
        </p:txBody>
      </p:sp>
      <p:sp>
        <p:nvSpPr>
          <p:cNvPr id="4" name="Çentikli Sağ Ok 3"/>
          <p:cNvSpPr/>
          <p:nvPr/>
        </p:nvSpPr>
        <p:spPr>
          <a:xfrm>
            <a:off x="3975592" y="2809665"/>
            <a:ext cx="1064029" cy="349133"/>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3995664" y="3251930"/>
            <a:ext cx="1091279" cy="384081"/>
          </a:xfrm>
          <a:prstGeom prst="rect">
            <a:avLst/>
          </a:prstGeom>
        </p:spPr>
      </p:pic>
      <p:sp>
        <p:nvSpPr>
          <p:cNvPr id="6" name="Veri Yer Tutucusu 5"/>
          <p:cNvSpPr>
            <a:spLocks noGrp="1"/>
          </p:cNvSpPr>
          <p:nvPr>
            <p:ph type="dt" sz="half" idx="10"/>
          </p:nvPr>
        </p:nvSpPr>
        <p:spPr/>
        <p:txBody>
          <a:bodyPr/>
          <a:lstStyle/>
          <a:p>
            <a:fld id="{2B8BDE27-7E7A-44EC-A148-A9AF7CEBEE73}" type="datetime1">
              <a:rPr lang="tr-TR" smtClean="0"/>
              <a:pPr/>
              <a:t>10.02.2021</a:t>
            </a:fld>
            <a:endParaRPr lang="tr-TR"/>
          </a:p>
        </p:txBody>
      </p:sp>
      <p:sp>
        <p:nvSpPr>
          <p:cNvPr id="7" name="Slayt Numarası Yer Tutucusu 6"/>
          <p:cNvSpPr>
            <a:spLocks noGrp="1"/>
          </p:cNvSpPr>
          <p:nvPr>
            <p:ph type="sldNum" sz="quarter" idx="12"/>
          </p:nvPr>
        </p:nvSpPr>
        <p:spPr/>
        <p:txBody>
          <a:bodyPr/>
          <a:lstStyle/>
          <a:p>
            <a:fld id="{E6572DB1-57D4-494A-9773-252C31A059ED}" type="slidenum">
              <a:rPr lang="tr-TR" smtClean="0"/>
              <a:pPr/>
              <a:t>37</a:t>
            </a:fld>
            <a:endParaRPr lang="tr-TR"/>
          </a:p>
        </p:txBody>
      </p:sp>
      <p:pic>
        <p:nvPicPr>
          <p:cNvPr id="8" name="Resim 7"/>
          <p:cNvPicPr>
            <a:picLocks noChangeAspect="1"/>
          </p:cNvPicPr>
          <p:nvPr/>
        </p:nvPicPr>
        <p:blipFill>
          <a:blip r:embed="rId3"/>
          <a:stretch>
            <a:fillRect/>
          </a:stretch>
        </p:blipFill>
        <p:spPr>
          <a:xfrm>
            <a:off x="512806" y="469614"/>
            <a:ext cx="764939" cy="719106"/>
          </a:xfrm>
          <a:prstGeom prst="rect">
            <a:avLst/>
          </a:prstGeom>
        </p:spPr>
      </p:pic>
    </p:spTree>
    <p:extLst>
      <p:ext uri="{BB962C8B-B14F-4D97-AF65-F5344CB8AC3E}">
        <p14:creationId xmlns:p14="http://schemas.microsoft.com/office/powerpoint/2010/main" val="1417498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821729"/>
          </a:xfrm>
        </p:spPr>
        <p:txBody>
          <a:bodyPr>
            <a:noAutofit/>
          </a:bodyPr>
          <a:lstStyle/>
          <a:p>
            <a:r>
              <a:rPr lang="tr-TR" sz="3200"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AVANS -KREDİ ARASINDAKİ FARKLAR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94911626"/>
              </p:ext>
            </p:extLst>
          </p:nvPr>
        </p:nvGraphicFramePr>
        <p:xfrm>
          <a:off x="987827" y="1945178"/>
          <a:ext cx="9818718" cy="418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p:cNvSpPr>
            <a:spLocks noGrp="1"/>
          </p:cNvSpPr>
          <p:nvPr>
            <p:ph type="dt" sz="half" idx="10"/>
          </p:nvPr>
        </p:nvSpPr>
        <p:spPr/>
        <p:txBody>
          <a:bodyPr/>
          <a:lstStyle/>
          <a:p>
            <a:fld id="{F20D1438-494C-4AA4-8169-4A168DEF5C5D}"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38</a:t>
            </a:fld>
            <a:endParaRPr lang="tr-TR"/>
          </a:p>
        </p:txBody>
      </p:sp>
      <p:pic>
        <p:nvPicPr>
          <p:cNvPr id="6" name="Resim 5"/>
          <p:cNvPicPr>
            <a:picLocks noChangeAspect="1"/>
          </p:cNvPicPr>
          <p:nvPr/>
        </p:nvPicPr>
        <p:blipFill>
          <a:blip r:embed="rId7" cstate="print"/>
          <a:stretch>
            <a:fillRect/>
          </a:stretch>
        </p:blipFill>
        <p:spPr>
          <a:xfrm>
            <a:off x="521120" y="552741"/>
            <a:ext cx="675913" cy="635414"/>
          </a:xfrm>
          <a:prstGeom prst="rect">
            <a:avLst/>
          </a:prstGeom>
        </p:spPr>
      </p:pic>
    </p:spTree>
    <p:extLst>
      <p:ext uri="{BB962C8B-B14F-4D97-AF65-F5344CB8AC3E}">
        <p14:creationId xmlns:p14="http://schemas.microsoft.com/office/powerpoint/2010/main" val="1654581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AKREDİTİF</a:t>
            </a:r>
            <a:endParaRPr lang="tr-TR" dirty="0">
              <a:solidFill>
                <a:srgbClr val="C00000"/>
              </a:solidFill>
            </a:endParaRPr>
          </a:p>
        </p:txBody>
      </p:sp>
      <p:sp>
        <p:nvSpPr>
          <p:cNvPr id="3" name="İçerik Yer Tutucusu 2"/>
          <p:cNvSpPr>
            <a:spLocks noGrp="1"/>
          </p:cNvSpPr>
          <p:nvPr>
            <p:ph idx="1"/>
          </p:nvPr>
        </p:nvSpPr>
        <p:spPr>
          <a:xfrm>
            <a:off x="1295401" y="2481943"/>
            <a:ext cx="9601196" cy="3393925"/>
          </a:xfrm>
        </p:spPr>
        <p:txBody>
          <a:bodyPr>
            <a:normAutofit/>
          </a:bodyPr>
          <a:lstStyle/>
          <a:p>
            <a:pPr algn="ctr">
              <a:buNone/>
            </a:pPr>
            <a:r>
              <a:rPr lang="tr-TR" sz="3600" dirty="0" smtClean="0"/>
              <a:t>Açılmış </a:t>
            </a:r>
            <a:r>
              <a:rPr lang="tr-TR" sz="3600" dirty="0"/>
              <a:t>akreditiflere ilişkin kredi artıkları ertesi yıla devreder, ödenekleri iptal olunur</a:t>
            </a:r>
            <a:r>
              <a:rPr lang="tr-TR" sz="3600" dirty="0" smtClean="0"/>
              <a:t>; ancak </a:t>
            </a:r>
            <a:r>
              <a:rPr lang="tr-TR" sz="3600" dirty="0"/>
              <a:t>müteakip yıl bütçesinin ilgili tertibine bu tutar kadar ödenek üst yönetici onayı ile ödenek </a:t>
            </a:r>
            <a:r>
              <a:rPr lang="tr-TR" sz="3600" dirty="0" err="1"/>
              <a:t>kaydolunur</a:t>
            </a:r>
            <a:r>
              <a:rPr lang="tr-TR" sz="3600" dirty="0"/>
              <a:t>.  </a:t>
            </a:r>
            <a:endParaRPr lang="tr-TR" sz="3600" dirty="0" smtClean="0"/>
          </a:p>
          <a:p>
            <a:pPr>
              <a:buNone/>
            </a:pPr>
            <a:endParaRPr lang="tr-TR" sz="3600" dirty="0"/>
          </a:p>
        </p:txBody>
      </p:sp>
      <p:sp>
        <p:nvSpPr>
          <p:cNvPr id="4" name="Veri Yer Tutucusu 3"/>
          <p:cNvSpPr>
            <a:spLocks noGrp="1"/>
          </p:cNvSpPr>
          <p:nvPr>
            <p:ph type="dt" sz="half" idx="10"/>
          </p:nvPr>
        </p:nvSpPr>
        <p:spPr/>
        <p:txBody>
          <a:bodyPr/>
          <a:lstStyle/>
          <a:p>
            <a:fld id="{9A101D50-54C7-4BDC-8F09-129E230E8DC6}"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39</a:t>
            </a:fld>
            <a:endParaRPr lang="tr-TR"/>
          </a:p>
        </p:txBody>
      </p:sp>
      <p:pic>
        <p:nvPicPr>
          <p:cNvPr id="6" name="Resim 5"/>
          <p:cNvPicPr>
            <a:picLocks noChangeAspect="1"/>
          </p:cNvPicPr>
          <p:nvPr/>
        </p:nvPicPr>
        <p:blipFill>
          <a:blip r:embed="rId2" cstate="print"/>
          <a:stretch>
            <a:fillRect/>
          </a:stretch>
        </p:blipFill>
        <p:spPr>
          <a:xfrm>
            <a:off x="595445" y="559593"/>
            <a:ext cx="699956" cy="658017"/>
          </a:xfrm>
          <a:prstGeom prst="rect">
            <a:avLst/>
          </a:prstGeom>
        </p:spPr>
      </p:pic>
    </p:spTree>
    <p:extLst>
      <p:ext uri="{BB962C8B-B14F-4D97-AF65-F5344CB8AC3E}">
        <p14:creationId xmlns:p14="http://schemas.microsoft.com/office/powerpoint/2010/main" val="171202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8465" y="982132"/>
            <a:ext cx="9601196" cy="1303867"/>
          </a:xfrm>
        </p:spPr>
        <p:txBody>
          <a:bodyPr/>
          <a:lstStyle/>
          <a:p>
            <a:r>
              <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YETKİLİSİ </a:t>
            </a:r>
            <a:r>
              <a:rPr lang="tr-TR" sz="4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 </a:t>
            </a:r>
            <a:r>
              <a:rPr lang="tr-TR" sz="4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t/>
            </a:r>
            <a:br>
              <a:rPr lang="tr-TR" sz="4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br>
            <a:r>
              <a:rPr lang="tr-TR" sz="2000" dirty="0" smtClean="0"/>
              <a:t>(5018/md.31</a:t>
            </a:r>
            <a:r>
              <a:rPr lang="tr-TR" sz="2000" dirty="0"/>
              <a:t>)</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03859299"/>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p:cNvSpPr>
            <a:spLocks noGrp="1"/>
          </p:cNvSpPr>
          <p:nvPr>
            <p:ph type="dt" sz="half" idx="10"/>
          </p:nvPr>
        </p:nvSpPr>
        <p:spPr/>
        <p:txBody>
          <a:bodyPr/>
          <a:lstStyle/>
          <a:p>
            <a:fld id="{9AAA979B-BCFE-4C79-8EDA-EA41263A5518}"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a:t>
            </a:fld>
            <a:endParaRPr lang="tr-TR"/>
          </a:p>
        </p:txBody>
      </p:sp>
      <p:pic>
        <p:nvPicPr>
          <p:cNvPr id="6" name="Resim 5"/>
          <p:cNvPicPr>
            <a:picLocks noChangeAspect="1"/>
          </p:cNvPicPr>
          <p:nvPr/>
        </p:nvPicPr>
        <p:blipFill>
          <a:blip r:embed="rId7" cstate="print"/>
          <a:stretch>
            <a:fillRect/>
          </a:stretch>
        </p:blipFill>
        <p:spPr>
          <a:xfrm>
            <a:off x="511997" y="541372"/>
            <a:ext cx="859603" cy="806087"/>
          </a:xfrm>
          <a:prstGeom prst="rect">
            <a:avLst/>
          </a:prstGeom>
        </p:spPr>
      </p:pic>
    </p:spTree>
    <p:extLst>
      <p:ext uri="{BB962C8B-B14F-4D97-AF65-F5344CB8AC3E}">
        <p14:creationId xmlns:p14="http://schemas.microsoft.com/office/powerpoint/2010/main" val="48838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720735"/>
            <a:ext cx="9601196" cy="280940"/>
          </a:xfrm>
        </p:spPr>
        <p:txBody>
          <a:bodyPr>
            <a:normAutofit fontScale="90000"/>
          </a:bodyPr>
          <a:lstStyle/>
          <a:p>
            <a:r>
              <a:rPr lang="tr-TR" dirty="0"/>
              <a:t> </a:t>
            </a:r>
            <a:r>
              <a:rPr lang="tr-TR" sz="43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ÖN ÖDEMELERİN YIL SONUNDA MAHSUBU</a:t>
            </a:r>
            <a:r>
              <a:rPr lang="tr-TR" dirty="0"/>
              <a:t/>
            </a:r>
            <a:br>
              <a:rPr lang="tr-TR" dirty="0"/>
            </a:br>
            <a:endParaRPr lang="tr-TR" dirty="0"/>
          </a:p>
        </p:txBody>
      </p:sp>
      <p:sp>
        <p:nvSpPr>
          <p:cNvPr id="3" name="İçerik Yer Tutucusu 2"/>
          <p:cNvSpPr>
            <a:spLocks noGrp="1"/>
          </p:cNvSpPr>
          <p:nvPr>
            <p:ph idx="1"/>
          </p:nvPr>
        </p:nvSpPr>
        <p:spPr>
          <a:xfrm>
            <a:off x="1295401" y="2094807"/>
            <a:ext cx="9601196" cy="3979422"/>
          </a:xfrm>
        </p:spPr>
        <p:txBody>
          <a:bodyPr>
            <a:normAutofit fontScale="92500"/>
          </a:bodyPr>
          <a:lstStyle/>
          <a:p>
            <a:endParaRPr lang="tr-TR" dirty="0"/>
          </a:p>
          <a:p>
            <a:r>
              <a:rPr lang="tr-TR" sz="2600" dirty="0" smtClean="0"/>
              <a:t>Mutemetler</a:t>
            </a:r>
            <a:r>
              <a:rPr lang="tr-TR" sz="2600" dirty="0"/>
              <a:t>, mali yılın sonunda </a:t>
            </a:r>
            <a:r>
              <a:rPr lang="tr-TR" sz="2600" dirty="0" smtClean="0"/>
              <a:t>mahsup süresinin </a:t>
            </a:r>
            <a:r>
              <a:rPr lang="tr-TR" sz="2600" dirty="0"/>
              <a:t>dolmasını beklemeksizin, mahsubunu yapmadıkları harcamalara ait belgeleri muhasebe yetkilisine verip, artan tutarı iade ederek hesabını kapatmakla yükümlüdürler.</a:t>
            </a:r>
          </a:p>
          <a:p>
            <a:endParaRPr lang="tr-TR" sz="2600" dirty="0"/>
          </a:p>
          <a:p>
            <a:r>
              <a:rPr lang="tr-TR" sz="2600" dirty="0" smtClean="0"/>
              <a:t> Mali </a:t>
            </a:r>
            <a:r>
              <a:rPr lang="tr-TR" sz="2600" dirty="0"/>
              <a:t>yıl sonuna kadar kapatılmayan veya mahsup döneminde mahsup edileceği idaresince bildirilmeyen ön ödeme tutarı, </a:t>
            </a:r>
            <a:r>
              <a:rPr lang="tr-TR" sz="2600" b="1" dirty="0"/>
              <a:t>yıl sonunda mutemet adına ilgili hesaba borç kaydedilerek ön ödeme hesabı kapatılır</a:t>
            </a:r>
            <a:r>
              <a:rPr lang="tr-TR" sz="2600" dirty="0"/>
              <a:t>. </a:t>
            </a:r>
            <a:endParaRPr lang="tr-TR" sz="2600" dirty="0" smtClean="0"/>
          </a:p>
          <a:p>
            <a:r>
              <a:rPr lang="tr-TR" sz="1900" i="1" dirty="0" smtClean="0"/>
              <a:t>Mutemet </a:t>
            </a:r>
            <a:r>
              <a:rPr lang="tr-TR" sz="1900" i="1" dirty="0"/>
              <a:t>adına borç kaydedilen tutarlar hakkında  muhasebe yönetmeliğinde belirtildiği şekilde işlem yapılır.</a:t>
            </a:r>
          </a:p>
        </p:txBody>
      </p:sp>
      <p:sp>
        <p:nvSpPr>
          <p:cNvPr id="4" name="Veri Yer Tutucusu 3"/>
          <p:cNvSpPr>
            <a:spLocks noGrp="1"/>
          </p:cNvSpPr>
          <p:nvPr>
            <p:ph type="dt" sz="half" idx="10"/>
          </p:nvPr>
        </p:nvSpPr>
        <p:spPr/>
        <p:txBody>
          <a:bodyPr/>
          <a:lstStyle/>
          <a:p>
            <a:fld id="{6C0A716A-BC66-4200-96F4-47246B8ACC3F}"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40</a:t>
            </a:fld>
            <a:endParaRPr lang="tr-TR"/>
          </a:p>
        </p:txBody>
      </p:sp>
      <p:pic>
        <p:nvPicPr>
          <p:cNvPr id="6" name="Resim 5"/>
          <p:cNvPicPr>
            <a:picLocks noChangeAspect="1"/>
          </p:cNvPicPr>
          <p:nvPr/>
        </p:nvPicPr>
        <p:blipFill>
          <a:blip r:embed="rId2"/>
          <a:stretch>
            <a:fillRect/>
          </a:stretch>
        </p:blipFill>
        <p:spPr>
          <a:xfrm>
            <a:off x="512806" y="530267"/>
            <a:ext cx="782595" cy="735704"/>
          </a:xfrm>
          <a:prstGeom prst="rect">
            <a:avLst/>
          </a:prstGeom>
        </p:spPr>
      </p:pic>
    </p:spTree>
    <p:extLst>
      <p:ext uri="{BB962C8B-B14F-4D97-AF65-F5344CB8AC3E}">
        <p14:creationId xmlns:p14="http://schemas.microsoft.com/office/powerpoint/2010/main" val="130616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3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ÖDENEKLERİN KULLANILMASI </a:t>
            </a:r>
            <a:r>
              <a:rPr lang="tr-TR" dirty="0" smtClean="0"/>
              <a:t/>
            </a:r>
            <a:br>
              <a:rPr lang="tr-TR" dirty="0" smtClean="0"/>
            </a:br>
            <a:r>
              <a:rPr lang="tr-TR" sz="2700" dirty="0" smtClean="0"/>
              <a:t>5018/md 20</a:t>
            </a:r>
            <a:r>
              <a:rPr lang="tr-TR" dirty="0" smtClean="0"/>
              <a:t/>
            </a:r>
            <a:br>
              <a:rPr lang="tr-TR" dirty="0" smtClean="0"/>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811160"/>
              </p:ext>
            </p:extLst>
          </p:nvPr>
        </p:nvGraphicFramePr>
        <p:xfrm>
          <a:off x="1105593" y="2360815"/>
          <a:ext cx="9791004" cy="380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42DF8EAD-45D3-44E4-84B3-6EC629C2D40A}"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41</a:t>
            </a:fld>
            <a:endParaRPr lang="tr-TR"/>
          </a:p>
        </p:txBody>
      </p:sp>
      <p:pic>
        <p:nvPicPr>
          <p:cNvPr id="7" name="Resim 6"/>
          <p:cNvPicPr>
            <a:picLocks noChangeAspect="1"/>
          </p:cNvPicPr>
          <p:nvPr/>
        </p:nvPicPr>
        <p:blipFill>
          <a:blip r:embed="rId7"/>
          <a:stretch>
            <a:fillRect/>
          </a:stretch>
        </p:blipFill>
        <p:spPr>
          <a:xfrm>
            <a:off x="512807" y="501405"/>
            <a:ext cx="854918" cy="803694"/>
          </a:xfrm>
          <a:prstGeom prst="rect">
            <a:avLst/>
          </a:prstGeom>
        </p:spPr>
      </p:pic>
    </p:spTree>
    <p:extLst>
      <p:ext uri="{BB962C8B-B14F-4D97-AF65-F5344CB8AC3E}">
        <p14:creationId xmlns:p14="http://schemas.microsoft.com/office/powerpoint/2010/main" val="122983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9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ÖDENEK ÜSTÜ </a:t>
            </a:r>
            <a:r>
              <a:rPr lang="tr-TR" sz="39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a:t>
            </a:r>
            <a:br>
              <a:rPr lang="tr-TR" sz="39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1800" dirty="0" smtClean="0"/>
              <a:t>(5018/md.70</a:t>
            </a:r>
            <a:r>
              <a:rPr lang="tr-TR" sz="1800" dirty="0"/>
              <a:t>)</a:t>
            </a:r>
          </a:p>
        </p:txBody>
      </p:sp>
      <p:sp>
        <p:nvSpPr>
          <p:cNvPr id="3" name="İçerik Yer Tutucusu 2"/>
          <p:cNvSpPr>
            <a:spLocks noGrp="1"/>
          </p:cNvSpPr>
          <p:nvPr>
            <p:ph idx="1"/>
          </p:nvPr>
        </p:nvSpPr>
        <p:spPr>
          <a:xfrm>
            <a:off x="1295401" y="2442754"/>
            <a:ext cx="9601196" cy="4232366"/>
          </a:xfrm>
        </p:spPr>
        <p:txBody>
          <a:bodyPr>
            <a:noAutofit/>
          </a:bodyPr>
          <a:lstStyle/>
          <a:p>
            <a:r>
              <a:rPr lang="tr-TR" dirty="0"/>
              <a:t>Kamu zararı oluşturmamakla </a:t>
            </a:r>
            <a:r>
              <a:rPr lang="tr-TR" dirty="0" smtClean="0"/>
              <a:t>birlikte;</a:t>
            </a:r>
            <a:endParaRPr lang="tr-TR" dirty="0"/>
          </a:p>
          <a:p>
            <a:r>
              <a:rPr lang="tr-TR" dirty="0" smtClean="0"/>
              <a:t>Bütçelere, AHP ye, </a:t>
            </a:r>
            <a:endParaRPr lang="tr-TR" dirty="0"/>
          </a:p>
          <a:p>
            <a:r>
              <a:rPr lang="tr-TR" dirty="0"/>
              <a:t>Serbest bırakma oranlarına aykırı olarak veya </a:t>
            </a:r>
          </a:p>
          <a:p>
            <a:r>
              <a:rPr lang="tr-TR" dirty="0"/>
              <a:t>Ödenek gönderme belgelerindeki ödenek miktarını aşan harcamalar için,</a:t>
            </a:r>
          </a:p>
          <a:p>
            <a:r>
              <a:rPr lang="tr-TR" dirty="0"/>
              <a:t>Harcama talimatı veren harcama yetkililerine, </a:t>
            </a:r>
          </a:p>
          <a:p>
            <a:r>
              <a:rPr lang="tr-TR" dirty="0"/>
              <a:t>Her türlü aylık, ödenek, zam ve tazminat dahil yapılan </a:t>
            </a:r>
            <a:r>
              <a:rPr lang="tr-TR" b="1" u="sng" dirty="0"/>
              <a:t>bir aylık net ödemeler toplamının iki katı tutarına kadar </a:t>
            </a:r>
            <a:r>
              <a:rPr lang="tr-TR" dirty="0"/>
              <a:t>para cezası verilir. </a:t>
            </a:r>
          </a:p>
          <a:p>
            <a:endParaRPr lang="tr-TR" sz="2800" dirty="0"/>
          </a:p>
        </p:txBody>
      </p:sp>
      <p:sp>
        <p:nvSpPr>
          <p:cNvPr id="4" name="Veri Yer Tutucusu 3"/>
          <p:cNvSpPr>
            <a:spLocks noGrp="1"/>
          </p:cNvSpPr>
          <p:nvPr>
            <p:ph type="dt" sz="half" idx="10"/>
          </p:nvPr>
        </p:nvSpPr>
        <p:spPr/>
        <p:txBody>
          <a:bodyPr/>
          <a:lstStyle/>
          <a:p>
            <a:fld id="{7CB3EF04-8DA5-4526-AC55-1135E891B0C0}"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42</a:t>
            </a:fld>
            <a:endParaRPr lang="tr-TR"/>
          </a:p>
        </p:txBody>
      </p:sp>
      <p:pic>
        <p:nvPicPr>
          <p:cNvPr id="6" name="Resim 5"/>
          <p:cNvPicPr>
            <a:picLocks noChangeAspect="1"/>
          </p:cNvPicPr>
          <p:nvPr/>
        </p:nvPicPr>
        <p:blipFill>
          <a:blip r:embed="rId2"/>
          <a:stretch>
            <a:fillRect/>
          </a:stretch>
        </p:blipFill>
        <p:spPr>
          <a:xfrm>
            <a:off x="512806" y="551280"/>
            <a:ext cx="782595" cy="735704"/>
          </a:xfrm>
          <a:prstGeom prst="rect">
            <a:avLst/>
          </a:prstGeom>
        </p:spPr>
      </p:pic>
    </p:spTree>
    <p:extLst>
      <p:ext uri="{BB962C8B-B14F-4D97-AF65-F5344CB8AC3E}">
        <p14:creationId xmlns:p14="http://schemas.microsoft.com/office/powerpoint/2010/main" val="2361760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21483"/>
          </a:xfrm>
        </p:spPr>
        <p:txBody>
          <a:bodyPr>
            <a:normAutofit fontScale="90000"/>
          </a:bodyPr>
          <a:lstStyle/>
          <a:p>
            <a:r>
              <a:rPr lang="tr-TR" sz="39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KAMU </a:t>
            </a:r>
            <a:r>
              <a:rPr lang="tr-TR" sz="39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ZARARI</a:t>
            </a:r>
            <a:br>
              <a:rPr lang="tr-TR" sz="39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2000" dirty="0" smtClean="0">
                <a:solidFill>
                  <a:prstClr val="black">
                    <a:lumMod val="85000"/>
                    <a:lumOff val="15000"/>
                  </a:prstClr>
                </a:solidFill>
              </a:rPr>
              <a:t>(5018/md.70</a:t>
            </a:r>
            <a:r>
              <a:rPr lang="tr-TR" sz="2000" dirty="0">
                <a:solidFill>
                  <a:prstClr val="black">
                    <a:lumMod val="85000"/>
                    <a:lumOff val="15000"/>
                  </a:prstClr>
                </a:solidFill>
              </a:rPr>
              <a:t>)</a:t>
            </a:r>
            <a:endParaRPr lang="tr-TR" sz="20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696382592"/>
              </p:ext>
            </p:extLst>
          </p:nvPr>
        </p:nvGraphicFramePr>
        <p:xfrm>
          <a:off x="1295401" y="1903615"/>
          <a:ext cx="9601196" cy="4272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106F259E-E28A-4A4C-B878-F8D57E111A6D}"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43</a:t>
            </a:fld>
            <a:endParaRPr lang="tr-TR"/>
          </a:p>
        </p:txBody>
      </p:sp>
      <p:pic>
        <p:nvPicPr>
          <p:cNvPr id="6" name="Resim 5"/>
          <p:cNvPicPr>
            <a:picLocks noChangeAspect="1"/>
          </p:cNvPicPr>
          <p:nvPr/>
        </p:nvPicPr>
        <p:blipFill>
          <a:blip r:embed="rId7"/>
          <a:stretch>
            <a:fillRect/>
          </a:stretch>
        </p:blipFill>
        <p:spPr>
          <a:xfrm>
            <a:off x="512806" y="534654"/>
            <a:ext cx="842169" cy="791708"/>
          </a:xfrm>
          <a:prstGeom prst="rect">
            <a:avLst/>
          </a:prstGeom>
        </p:spPr>
      </p:pic>
    </p:spTree>
    <p:extLst>
      <p:ext uri="{BB962C8B-B14F-4D97-AF65-F5344CB8AC3E}">
        <p14:creationId xmlns:p14="http://schemas.microsoft.com/office/powerpoint/2010/main" val="3567816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Kamu zararının </a:t>
            </a:r>
            <a:r>
              <a:rPr lang="tr-TR" dirty="0" smtClean="0">
                <a:solidFill>
                  <a:srgbClr val="C00000"/>
                </a:solidFill>
              </a:rPr>
              <a:t>belirlenmesinde;</a:t>
            </a:r>
            <a:endParaRPr lang="tr-TR" dirty="0">
              <a:solidFill>
                <a:srgbClr val="C00000"/>
              </a:solidFill>
            </a:endParaRPr>
          </a:p>
        </p:txBody>
      </p:sp>
      <p:sp>
        <p:nvSpPr>
          <p:cNvPr id="3" name="İçerik Yer Tutucusu 2"/>
          <p:cNvSpPr>
            <a:spLocks noGrp="1"/>
          </p:cNvSpPr>
          <p:nvPr>
            <p:ph idx="1"/>
          </p:nvPr>
        </p:nvSpPr>
        <p:spPr>
          <a:xfrm>
            <a:off x="1295401" y="2128058"/>
            <a:ext cx="9601196" cy="3747810"/>
          </a:xfrm>
        </p:spPr>
        <p:txBody>
          <a:bodyPr>
            <a:normAutofit fontScale="92500"/>
          </a:bodyPr>
          <a:lstStyle/>
          <a:p>
            <a:pPr marL="0" lvl="0" indent="0" defTabSz="914400" eaLnBrk="0" fontAlgn="base" hangingPunct="0">
              <a:spcAft>
                <a:spcPct val="0"/>
              </a:spcAft>
              <a:buClr>
                <a:srgbClr val="7FD13B"/>
              </a:buClr>
              <a:buSzPct val="90000"/>
              <a:buNone/>
            </a:pPr>
            <a:endParaRPr kumimoji="1" lang="tr-TR" altLang="tr-TR" sz="2000" kern="0" dirty="0">
              <a:solidFill>
                <a:prstClr val="black"/>
              </a:solidFill>
              <a:latin typeface="Times New Roman"/>
            </a:endParaRPr>
          </a:p>
          <a:p>
            <a:pPr marL="514350" indent="-514350" defTabSz="914400" eaLnBrk="0" fontAlgn="base" hangingPunct="0">
              <a:spcAft>
                <a:spcPct val="0"/>
              </a:spcAft>
              <a:buClr>
                <a:srgbClr val="7FD13B"/>
              </a:buClr>
              <a:buSzPct val="90000"/>
            </a:pPr>
            <a:r>
              <a:rPr kumimoji="1" lang="tr-TR" altLang="tr-TR" sz="2800" kern="0" dirty="0" smtClean="0">
                <a:solidFill>
                  <a:prstClr val="black"/>
                </a:solidFill>
                <a:latin typeface="Times New Roman"/>
              </a:rPr>
              <a:t>İş</a:t>
            </a:r>
            <a:r>
              <a:rPr kumimoji="1" lang="tr-TR" altLang="tr-TR" sz="2800" kern="0" dirty="0">
                <a:solidFill>
                  <a:prstClr val="black"/>
                </a:solidFill>
                <a:latin typeface="Times New Roman"/>
              </a:rPr>
              <a:t>, mal veya hizmet karşılığı olarak belirlenen tutardan fazla ödeme yapılması</a:t>
            </a:r>
            <a:r>
              <a:rPr kumimoji="1" lang="tr-TR" altLang="tr-TR" sz="2800" kern="0" dirty="0" smtClean="0">
                <a:solidFill>
                  <a:prstClr val="black"/>
                </a:solidFill>
                <a:latin typeface="Times New Roman"/>
              </a:rPr>
              <a:t>,</a:t>
            </a:r>
          </a:p>
          <a:p>
            <a:pPr marL="514350" indent="-514350" defTabSz="914400" eaLnBrk="0" fontAlgn="base" hangingPunct="0">
              <a:spcAft>
                <a:spcPct val="0"/>
              </a:spcAft>
              <a:buClr>
                <a:srgbClr val="7FD13B"/>
              </a:buClr>
              <a:buSzPct val="90000"/>
            </a:pPr>
            <a:endParaRPr kumimoji="1" lang="tr-TR" altLang="tr-TR" sz="2800" kern="0" dirty="0">
              <a:solidFill>
                <a:prstClr val="black"/>
              </a:solidFill>
              <a:latin typeface="Times New Roman"/>
            </a:endParaRPr>
          </a:p>
          <a:p>
            <a:pPr marL="0" indent="0" defTabSz="914400" eaLnBrk="0" fontAlgn="base" hangingPunct="0">
              <a:spcAft>
                <a:spcPct val="0"/>
              </a:spcAft>
              <a:buClr>
                <a:srgbClr val="7FD13B"/>
              </a:buClr>
              <a:buSzPct val="90000"/>
            </a:pPr>
            <a:r>
              <a:rPr kumimoji="1" lang="tr-TR" altLang="tr-TR" sz="2800" kern="0" dirty="0" smtClean="0">
                <a:solidFill>
                  <a:prstClr val="black"/>
                </a:solidFill>
                <a:latin typeface="Times New Roman"/>
              </a:rPr>
              <a:t>    Mal </a:t>
            </a:r>
            <a:r>
              <a:rPr kumimoji="1" lang="tr-TR" altLang="tr-TR" sz="2800" kern="0" dirty="0">
                <a:solidFill>
                  <a:prstClr val="black"/>
                </a:solidFill>
                <a:latin typeface="Times New Roman"/>
              </a:rPr>
              <a:t>alınmadan, iş veya hizmet yaptırılmadan ödeme yapılması</a:t>
            </a:r>
            <a:r>
              <a:rPr kumimoji="1" lang="tr-TR" altLang="tr-TR" sz="2800" kern="0" dirty="0" smtClean="0">
                <a:solidFill>
                  <a:prstClr val="black"/>
                </a:solidFill>
                <a:latin typeface="Times New Roman"/>
              </a:rPr>
              <a:t>,</a:t>
            </a:r>
          </a:p>
          <a:p>
            <a:pPr marL="0" indent="0" defTabSz="914400" eaLnBrk="0" fontAlgn="base" hangingPunct="0">
              <a:spcAft>
                <a:spcPct val="0"/>
              </a:spcAft>
              <a:buClr>
                <a:srgbClr val="7FD13B"/>
              </a:buClr>
              <a:buSzPct val="90000"/>
            </a:pPr>
            <a:endParaRPr kumimoji="1" lang="tr-TR" altLang="tr-TR" sz="2800" kern="0" dirty="0">
              <a:solidFill>
                <a:prstClr val="black"/>
              </a:solidFill>
              <a:latin typeface="Times New Roman"/>
            </a:endParaRPr>
          </a:p>
          <a:p>
            <a:pPr marL="0" indent="0" defTabSz="914400" eaLnBrk="0" fontAlgn="base" hangingPunct="0">
              <a:spcAft>
                <a:spcPct val="0"/>
              </a:spcAft>
              <a:buClr>
                <a:srgbClr val="7FD13B"/>
              </a:buClr>
              <a:buSzPct val="90000"/>
            </a:pPr>
            <a:r>
              <a:rPr kumimoji="1" lang="tr-TR" altLang="tr-TR" sz="2800" kern="0" dirty="0" smtClean="0">
                <a:solidFill>
                  <a:prstClr val="black"/>
                </a:solidFill>
                <a:latin typeface="Times New Roman"/>
              </a:rPr>
              <a:t>     Mevzuatında </a:t>
            </a:r>
            <a:r>
              <a:rPr kumimoji="1" lang="tr-TR" altLang="tr-TR" sz="2800" kern="0" dirty="0">
                <a:solidFill>
                  <a:prstClr val="black"/>
                </a:solidFill>
                <a:latin typeface="Times New Roman"/>
              </a:rPr>
              <a:t>öngörülmediği halde ödeme yapılması,</a:t>
            </a:r>
          </a:p>
          <a:p>
            <a:pPr marL="0" lvl="0" indent="0" defTabSz="914400" eaLnBrk="0" fontAlgn="base" hangingPunct="0">
              <a:spcAft>
                <a:spcPct val="0"/>
              </a:spcAft>
              <a:buClr>
                <a:srgbClr val="7FD13B"/>
              </a:buClr>
              <a:buSzPct val="90000"/>
              <a:buNone/>
            </a:pPr>
            <a:r>
              <a:rPr kumimoji="1" lang="tr-TR" altLang="tr-TR" sz="2800" kern="0" dirty="0">
                <a:solidFill>
                  <a:prstClr val="black"/>
                </a:solidFill>
                <a:latin typeface="Times New Roman"/>
              </a:rPr>
              <a:t>Esas alınır.</a:t>
            </a:r>
          </a:p>
          <a:p>
            <a:endParaRPr lang="tr-TR" dirty="0"/>
          </a:p>
        </p:txBody>
      </p:sp>
      <p:sp>
        <p:nvSpPr>
          <p:cNvPr id="4" name="Veri Yer Tutucusu 3"/>
          <p:cNvSpPr>
            <a:spLocks noGrp="1"/>
          </p:cNvSpPr>
          <p:nvPr>
            <p:ph type="dt" sz="half" idx="10"/>
          </p:nvPr>
        </p:nvSpPr>
        <p:spPr/>
        <p:txBody>
          <a:bodyPr/>
          <a:lstStyle/>
          <a:p>
            <a:fld id="{28CD8275-5CFF-47DA-9CFA-B1E2E46920AF}"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44</a:t>
            </a:fld>
            <a:endParaRPr lang="tr-TR"/>
          </a:p>
        </p:txBody>
      </p:sp>
      <p:pic>
        <p:nvPicPr>
          <p:cNvPr id="6" name="Resim 5"/>
          <p:cNvPicPr>
            <a:picLocks noChangeAspect="1"/>
          </p:cNvPicPr>
          <p:nvPr/>
        </p:nvPicPr>
        <p:blipFill>
          <a:blip r:embed="rId2"/>
          <a:stretch>
            <a:fillRect/>
          </a:stretch>
        </p:blipFill>
        <p:spPr>
          <a:xfrm>
            <a:off x="512807" y="563518"/>
            <a:ext cx="782594" cy="735703"/>
          </a:xfrm>
          <a:prstGeom prst="rect">
            <a:avLst/>
          </a:prstGeom>
        </p:spPr>
      </p:pic>
    </p:spTree>
    <p:extLst>
      <p:ext uri="{BB962C8B-B14F-4D97-AF65-F5344CB8AC3E}">
        <p14:creationId xmlns:p14="http://schemas.microsoft.com/office/powerpoint/2010/main" val="4283482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5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Kamu Zararının Tespiti Ve Bildirilmesi </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576612017"/>
              </p:ext>
            </p:extLst>
          </p:nvPr>
        </p:nvGraphicFramePr>
        <p:xfrm>
          <a:off x="1295401" y="2285999"/>
          <a:ext cx="9601196" cy="3589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A6992016-32D2-470A-83AA-77C5ADC1D7E3}"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45</a:t>
            </a:fld>
            <a:endParaRPr lang="tr-TR"/>
          </a:p>
        </p:txBody>
      </p:sp>
      <p:pic>
        <p:nvPicPr>
          <p:cNvPr id="6" name="Resim 5"/>
          <p:cNvPicPr>
            <a:picLocks noChangeAspect="1"/>
          </p:cNvPicPr>
          <p:nvPr/>
        </p:nvPicPr>
        <p:blipFill>
          <a:blip r:embed="rId7"/>
          <a:stretch>
            <a:fillRect/>
          </a:stretch>
        </p:blipFill>
        <p:spPr>
          <a:xfrm>
            <a:off x="512806" y="493090"/>
            <a:ext cx="872605" cy="820321"/>
          </a:xfrm>
          <a:prstGeom prst="rect">
            <a:avLst/>
          </a:prstGeom>
        </p:spPr>
      </p:pic>
    </p:spTree>
    <p:extLst>
      <p:ext uri="{BB962C8B-B14F-4D97-AF65-F5344CB8AC3E}">
        <p14:creationId xmlns:p14="http://schemas.microsoft.com/office/powerpoint/2010/main" val="416645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C00000"/>
                </a:solidFill>
              </a:rPr>
              <a:t>Kamu Zararlarının Tahsiline İlişkin Usul Ve Esaslar Hakkında Yönetmelik</a:t>
            </a:r>
            <a:r>
              <a:rPr lang="tr-TR" dirty="0"/>
              <a:t/>
            </a:r>
            <a:br>
              <a:rPr lang="tr-TR" dirty="0"/>
            </a:br>
            <a:endParaRPr lang="tr-TR" dirty="0"/>
          </a:p>
        </p:txBody>
      </p:sp>
      <p:sp>
        <p:nvSpPr>
          <p:cNvPr id="3" name="İçerik Yer Tutucusu 2"/>
          <p:cNvSpPr>
            <a:spLocks noGrp="1"/>
          </p:cNvSpPr>
          <p:nvPr>
            <p:ph idx="1"/>
          </p:nvPr>
        </p:nvSpPr>
        <p:spPr>
          <a:xfrm>
            <a:off x="1295401" y="2419004"/>
            <a:ext cx="9601196" cy="3456864"/>
          </a:xfrm>
        </p:spPr>
        <p:txBody>
          <a:bodyPr/>
          <a:lstStyle/>
          <a:p>
            <a:r>
              <a:rPr lang="tr-TR" dirty="0"/>
              <a:t>Kontrol, denetim, inceleme, kesin hükme bağlama veya yargılama sonucunda tespit edilen kamu zararı, zararın oluştuğu tarihten itibaren ilgili mevzuatına göre hesaplanacak faiziyle birlikte ilgililerden tahsil edilir.</a:t>
            </a:r>
          </a:p>
          <a:p>
            <a:endParaRPr lang="tr-TR" dirty="0"/>
          </a:p>
        </p:txBody>
      </p:sp>
      <p:sp>
        <p:nvSpPr>
          <p:cNvPr id="4" name="Veri Yer Tutucusu 3"/>
          <p:cNvSpPr>
            <a:spLocks noGrp="1"/>
          </p:cNvSpPr>
          <p:nvPr>
            <p:ph type="dt" sz="half" idx="10"/>
          </p:nvPr>
        </p:nvSpPr>
        <p:spPr/>
        <p:txBody>
          <a:bodyPr/>
          <a:lstStyle/>
          <a:p>
            <a:fld id="{922EC0A7-17D6-408E-B7A5-646D4FC11AB2}"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46</a:t>
            </a:fld>
            <a:endParaRPr lang="tr-TR"/>
          </a:p>
        </p:txBody>
      </p:sp>
      <p:pic>
        <p:nvPicPr>
          <p:cNvPr id="6" name="Resim 5"/>
          <p:cNvPicPr>
            <a:picLocks noChangeAspect="1"/>
          </p:cNvPicPr>
          <p:nvPr/>
        </p:nvPicPr>
        <p:blipFill>
          <a:blip r:embed="rId2"/>
          <a:stretch>
            <a:fillRect/>
          </a:stretch>
        </p:blipFill>
        <p:spPr>
          <a:xfrm>
            <a:off x="512806" y="484778"/>
            <a:ext cx="890290" cy="836946"/>
          </a:xfrm>
          <a:prstGeom prst="rect">
            <a:avLst/>
          </a:prstGeom>
        </p:spPr>
      </p:pic>
    </p:spTree>
    <p:extLst>
      <p:ext uri="{BB962C8B-B14F-4D97-AF65-F5344CB8AC3E}">
        <p14:creationId xmlns:p14="http://schemas.microsoft.com/office/powerpoint/2010/main" val="3345329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911982"/>
          </a:xfrm>
        </p:spPr>
        <p:txBody>
          <a:bodyPr>
            <a:normAutofit fontScale="90000"/>
          </a:bodyPr>
          <a:lstStyle/>
          <a:p>
            <a:r>
              <a:rPr lang="tr-TR" sz="35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YETKİSİZ TAHSİL VE ÖDEME</a:t>
            </a:r>
            <a:br>
              <a:rPr lang="tr-TR" sz="35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2000" dirty="0" smtClean="0"/>
              <a:t>(5018/md </a:t>
            </a:r>
            <a:r>
              <a:rPr lang="tr-TR" sz="2000" dirty="0"/>
              <a:t>72)</a:t>
            </a:r>
          </a:p>
        </p:txBody>
      </p:sp>
      <p:sp>
        <p:nvSpPr>
          <p:cNvPr id="3" name="İçerik Yer Tutucusu 2"/>
          <p:cNvSpPr>
            <a:spLocks noGrp="1"/>
          </p:cNvSpPr>
          <p:nvPr>
            <p:ph idx="1"/>
          </p:nvPr>
        </p:nvSpPr>
        <p:spPr>
          <a:xfrm>
            <a:off x="1295401" y="2327563"/>
            <a:ext cx="9601196" cy="3877294"/>
          </a:xfrm>
        </p:spPr>
        <p:txBody>
          <a:bodyPr>
            <a:normAutofit lnSpcReduction="10000"/>
          </a:bodyPr>
          <a:lstStyle/>
          <a:p>
            <a:r>
              <a:rPr lang="tr-TR" dirty="0"/>
              <a:t>Kanunların öngördüğü şekilde yetkili kılınmamış hiçbir gerçek veya tüzel kişi, kamu </a:t>
            </a:r>
            <a:r>
              <a:rPr lang="tr-TR" sz="2600" dirty="0"/>
              <a:t>adına tahsilat veya ödeme yapamaz.</a:t>
            </a:r>
          </a:p>
          <a:p>
            <a:r>
              <a:rPr lang="tr-TR" sz="2600" dirty="0"/>
              <a:t>Yetkisiz tahsilat veya ödeme yapılması, kamu hizmeti karşılığında </a:t>
            </a:r>
            <a:r>
              <a:rPr lang="tr-TR" sz="2600" dirty="0" smtClean="0"/>
              <a:t>bağış veya </a:t>
            </a:r>
            <a:r>
              <a:rPr lang="tr-TR" sz="2600" dirty="0"/>
              <a:t>yardım toplanması </a:t>
            </a:r>
            <a:r>
              <a:rPr lang="tr-TR" sz="2600" dirty="0" smtClean="0"/>
              <a:t>hallerinde</a:t>
            </a:r>
            <a:r>
              <a:rPr lang="tr-TR" sz="2600" dirty="0"/>
              <a:t>; </a:t>
            </a:r>
            <a:endParaRPr lang="tr-TR" sz="2600" dirty="0" smtClean="0"/>
          </a:p>
          <a:p>
            <a:r>
              <a:rPr lang="tr-TR" sz="2600" dirty="0" smtClean="0"/>
              <a:t>Söz </a:t>
            </a:r>
            <a:r>
              <a:rPr lang="tr-TR" sz="2600" dirty="0"/>
              <a:t>konusu tutarlar, yetkisiz </a:t>
            </a:r>
            <a:r>
              <a:rPr lang="tr-TR" sz="2600" dirty="0" smtClean="0"/>
              <a:t>tahsilat veya </a:t>
            </a:r>
            <a:r>
              <a:rPr lang="tr-TR" sz="2600" dirty="0"/>
              <a:t>ödeme yapılanlardan alınarak, ilgisine göre bütçeye gelir kaydedilir veya ilgililerine iade edilmek üzere </a:t>
            </a:r>
            <a:r>
              <a:rPr lang="tr-TR" sz="2600" dirty="0" smtClean="0"/>
              <a:t>emanet hesaplarına </a:t>
            </a:r>
            <a:r>
              <a:rPr lang="tr-TR" sz="2600" dirty="0"/>
              <a:t>kaydedilir. </a:t>
            </a:r>
            <a:endParaRPr lang="tr-TR" sz="2600" dirty="0" smtClean="0"/>
          </a:p>
          <a:p>
            <a:r>
              <a:rPr lang="tr-TR" sz="2600" dirty="0" smtClean="0"/>
              <a:t>Ayrıca</a:t>
            </a:r>
            <a:r>
              <a:rPr lang="tr-TR" sz="2600" dirty="0"/>
              <a:t>, bunlar hakkında ilgili kanunları uyarınca adli ve idari yönden gerekli işlemler yapılır.</a:t>
            </a:r>
          </a:p>
          <a:p>
            <a:endParaRPr lang="tr-TR" dirty="0"/>
          </a:p>
        </p:txBody>
      </p:sp>
      <p:sp>
        <p:nvSpPr>
          <p:cNvPr id="4" name="Veri Yer Tutucusu 3"/>
          <p:cNvSpPr>
            <a:spLocks noGrp="1"/>
          </p:cNvSpPr>
          <p:nvPr>
            <p:ph type="dt" sz="half" idx="10"/>
          </p:nvPr>
        </p:nvSpPr>
        <p:spPr/>
        <p:txBody>
          <a:bodyPr/>
          <a:lstStyle/>
          <a:p>
            <a:fld id="{58856D0A-E1F2-47B8-AF5F-7317EAE58D42}"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47</a:t>
            </a:fld>
            <a:endParaRPr lang="tr-TR"/>
          </a:p>
        </p:txBody>
      </p:sp>
      <p:pic>
        <p:nvPicPr>
          <p:cNvPr id="6" name="Resim 5"/>
          <p:cNvPicPr>
            <a:picLocks noChangeAspect="1"/>
          </p:cNvPicPr>
          <p:nvPr/>
        </p:nvPicPr>
        <p:blipFill>
          <a:blip r:embed="rId2"/>
          <a:stretch>
            <a:fillRect/>
          </a:stretch>
        </p:blipFill>
        <p:spPr>
          <a:xfrm>
            <a:off x="512806" y="518029"/>
            <a:ext cx="925296" cy="869855"/>
          </a:xfrm>
          <a:prstGeom prst="rect">
            <a:avLst/>
          </a:prstGeom>
        </p:spPr>
      </p:pic>
    </p:spTree>
    <p:extLst>
      <p:ext uri="{BB962C8B-B14F-4D97-AF65-F5344CB8AC3E}">
        <p14:creationId xmlns:p14="http://schemas.microsoft.com/office/powerpoint/2010/main" val="2285927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5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ZAMANAŞIMI</a:t>
            </a:r>
            <a:r>
              <a:rPr lang="tr-TR" dirty="0" smtClean="0"/>
              <a:t> </a:t>
            </a:r>
            <a:br>
              <a:rPr lang="tr-TR" dirty="0" smtClean="0"/>
            </a:br>
            <a:r>
              <a:rPr lang="tr-TR" sz="2200" dirty="0" smtClean="0"/>
              <a:t>(5018/md </a:t>
            </a:r>
            <a:r>
              <a:rPr lang="tr-TR" sz="2200" dirty="0"/>
              <a:t>74)</a:t>
            </a:r>
          </a:p>
        </p:txBody>
      </p:sp>
      <p:sp>
        <p:nvSpPr>
          <p:cNvPr id="3" name="İçerik Yer Tutucusu 2"/>
          <p:cNvSpPr>
            <a:spLocks noGrp="1"/>
          </p:cNvSpPr>
          <p:nvPr>
            <p:ph idx="1"/>
          </p:nvPr>
        </p:nvSpPr>
        <p:spPr/>
        <p:txBody>
          <a:bodyPr/>
          <a:lstStyle/>
          <a:p>
            <a:r>
              <a:rPr lang="tr-TR" dirty="0"/>
              <a:t>Kamu zararının meydana geldiği ve bu Kanunda belirtilen para cezalarının verilmesini gerektiren fiilin işlendiği yılı izleyen malî yılın başından başlamak üzere zamanaşımını kesen ve durduran genel hükümler saklı kalmak kaydıyla </a:t>
            </a:r>
            <a:r>
              <a:rPr lang="tr-TR" b="1" u="sng" dirty="0"/>
              <a:t>onuncu yılın sonuna kadar </a:t>
            </a:r>
            <a:r>
              <a:rPr lang="tr-TR" dirty="0"/>
              <a:t>tespit ve tahsil edilemeyen kamu zararları ile para cezaları zamanaşımına uğrar.</a:t>
            </a:r>
          </a:p>
          <a:p>
            <a:endParaRPr lang="tr-TR" dirty="0"/>
          </a:p>
        </p:txBody>
      </p:sp>
      <p:sp>
        <p:nvSpPr>
          <p:cNvPr id="4" name="Veri Yer Tutucusu 3"/>
          <p:cNvSpPr>
            <a:spLocks noGrp="1"/>
          </p:cNvSpPr>
          <p:nvPr>
            <p:ph type="dt" sz="half" idx="10"/>
          </p:nvPr>
        </p:nvSpPr>
        <p:spPr/>
        <p:txBody>
          <a:bodyPr/>
          <a:lstStyle/>
          <a:p>
            <a:fld id="{C7A08D70-89EC-4DB9-BEB2-79C9EE0CBC2E}"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48</a:t>
            </a:fld>
            <a:endParaRPr lang="tr-TR"/>
          </a:p>
        </p:txBody>
      </p:sp>
      <p:pic>
        <p:nvPicPr>
          <p:cNvPr id="6" name="Resim 5"/>
          <p:cNvPicPr>
            <a:picLocks noChangeAspect="1"/>
          </p:cNvPicPr>
          <p:nvPr/>
        </p:nvPicPr>
        <p:blipFill>
          <a:blip r:embed="rId2"/>
          <a:stretch>
            <a:fillRect/>
          </a:stretch>
        </p:blipFill>
        <p:spPr>
          <a:xfrm>
            <a:off x="512806" y="509717"/>
            <a:ext cx="950234" cy="893299"/>
          </a:xfrm>
          <a:prstGeom prst="rect">
            <a:avLst/>
          </a:prstGeom>
        </p:spPr>
      </p:pic>
    </p:spTree>
    <p:extLst>
      <p:ext uri="{BB962C8B-B14F-4D97-AF65-F5344CB8AC3E}">
        <p14:creationId xmlns:p14="http://schemas.microsoft.com/office/powerpoint/2010/main" val="63867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b="1" dirty="0" smtClean="0"/>
              <a:t>STRATEJİ GELİŞTİRME BAŞKANLIĞI </a:t>
            </a:r>
          </a:p>
          <a:p>
            <a:pPr marL="0" indent="0" algn="ctr">
              <a:buNone/>
            </a:pPr>
            <a:r>
              <a:rPr lang="tr-TR" sz="1600" b="1" dirty="0" smtClean="0"/>
              <a:t>İÇ KONTROL DAİRE BAŞKANLIĞI</a:t>
            </a:r>
          </a:p>
          <a:p>
            <a:pPr marL="0" indent="0" algn="ctr">
              <a:buNone/>
            </a:pPr>
            <a:r>
              <a:rPr lang="tr-TR" sz="1600" b="1" dirty="0" smtClean="0"/>
              <a:t>2021</a:t>
            </a:r>
            <a:endParaRPr lang="tr-TR" sz="1600" b="1" dirty="0"/>
          </a:p>
        </p:txBody>
      </p:sp>
      <p:sp>
        <p:nvSpPr>
          <p:cNvPr id="4" name="Veri Yer Tutucusu 3"/>
          <p:cNvSpPr>
            <a:spLocks noGrp="1"/>
          </p:cNvSpPr>
          <p:nvPr>
            <p:ph type="dt" sz="half" idx="10"/>
          </p:nvPr>
        </p:nvSpPr>
        <p:spPr/>
        <p:txBody>
          <a:bodyPr/>
          <a:lstStyle/>
          <a:p>
            <a:fld id="{2B41F132-94F1-4FE7-9C8B-16C6A73A56BB}"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49</a:t>
            </a:fld>
            <a:endParaRPr lang="tr-TR"/>
          </a:p>
        </p:txBody>
      </p:sp>
      <p:pic>
        <p:nvPicPr>
          <p:cNvPr id="6" name="Resim 5"/>
          <p:cNvPicPr>
            <a:picLocks noChangeAspect="1"/>
          </p:cNvPicPr>
          <p:nvPr/>
        </p:nvPicPr>
        <p:blipFill>
          <a:blip r:embed="rId2"/>
          <a:stretch>
            <a:fillRect/>
          </a:stretch>
        </p:blipFill>
        <p:spPr>
          <a:xfrm>
            <a:off x="661293" y="644407"/>
            <a:ext cx="951058" cy="890093"/>
          </a:xfrm>
          <a:prstGeom prst="rect">
            <a:avLst/>
          </a:prstGeom>
        </p:spPr>
      </p:pic>
    </p:spTree>
    <p:extLst>
      <p:ext uri="{BB962C8B-B14F-4D97-AF65-F5344CB8AC3E}">
        <p14:creationId xmlns:p14="http://schemas.microsoft.com/office/powerpoint/2010/main" val="47287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0115" y="483326"/>
            <a:ext cx="9601196" cy="1136468"/>
          </a:xfrm>
        </p:spPr>
        <p:txBody>
          <a:bodyPr>
            <a:noAutofit/>
          </a:bodyPr>
          <a:lstStyle/>
          <a:p>
            <a:r>
              <a:rPr lang="tr-TR" sz="2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Genel Bütçe Kapsamındaki Kamu </a:t>
            </a:r>
            <a:r>
              <a:rPr lang="tr-TR" sz="28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İdarelerinde Harcama </a:t>
            </a:r>
            <a:r>
              <a:rPr lang="tr-TR" sz="28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Birimleri ve Harcama Yetkilileri</a:t>
            </a:r>
          </a:p>
        </p:txBody>
      </p:sp>
      <p:pic>
        <p:nvPicPr>
          <p:cNvPr id="4" name="İçerik Yer Tutucusu 3"/>
          <p:cNvPicPr>
            <a:picLocks noGrp="1" noChangeAspect="1"/>
          </p:cNvPicPr>
          <p:nvPr>
            <p:ph idx="1"/>
          </p:nvPr>
        </p:nvPicPr>
        <p:blipFill>
          <a:blip r:embed="rId2"/>
          <a:stretch>
            <a:fillRect/>
          </a:stretch>
        </p:blipFill>
        <p:spPr>
          <a:xfrm>
            <a:off x="1021492" y="1628267"/>
            <a:ext cx="10099589" cy="4423718"/>
          </a:xfrm>
          <a:prstGeom prst="rect">
            <a:avLst/>
          </a:prstGeom>
        </p:spPr>
      </p:pic>
      <p:sp>
        <p:nvSpPr>
          <p:cNvPr id="5" name="4 Dikdörtgen"/>
          <p:cNvSpPr/>
          <p:nvPr/>
        </p:nvSpPr>
        <p:spPr>
          <a:xfrm>
            <a:off x="3696789" y="2037806"/>
            <a:ext cx="1528354" cy="613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BAKAN YARD.</a:t>
            </a:r>
            <a:endParaRPr lang="tr-TR" dirty="0">
              <a:solidFill>
                <a:schemeClr val="tx1"/>
              </a:solidFill>
            </a:endParaRPr>
          </a:p>
        </p:txBody>
      </p:sp>
      <p:sp>
        <p:nvSpPr>
          <p:cNvPr id="7" name="6 Dikdörtgen"/>
          <p:cNvSpPr/>
          <p:nvPr/>
        </p:nvSpPr>
        <p:spPr>
          <a:xfrm>
            <a:off x="1345474" y="2978331"/>
            <a:ext cx="3487783" cy="313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Veri Yer Tutucusu 2"/>
          <p:cNvSpPr>
            <a:spLocks noGrp="1"/>
          </p:cNvSpPr>
          <p:nvPr>
            <p:ph type="dt" sz="half" idx="10"/>
          </p:nvPr>
        </p:nvSpPr>
        <p:spPr/>
        <p:txBody>
          <a:bodyPr/>
          <a:lstStyle/>
          <a:p>
            <a:fld id="{D7D9FAD4-98EC-4005-97E4-BE024962F467}" type="datetime1">
              <a:rPr lang="tr-TR" smtClean="0"/>
              <a:pPr/>
              <a:t>10.02.2021</a:t>
            </a:fld>
            <a:endParaRPr lang="tr-TR"/>
          </a:p>
        </p:txBody>
      </p:sp>
      <p:sp>
        <p:nvSpPr>
          <p:cNvPr id="6" name="Slayt Numarası Yer Tutucusu 5"/>
          <p:cNvSpPr>
            <a:spLocks noGrp="1"/>
          </p:cNvSpPr>
          <p:nvPr>
            <p:ph type="sldNum" sz="quarter" idx="12"/>
          </p:nvPr>
        </p:nvSpPr>
        <p:spPr/>
        <p:txBody>
          <a:bodyPr/>
          <a:lstStyle/>
          <a:p>
            <a:fld id="{E6572DB1-57D4-494A-9773-252C31A059ED}" type="slidenum">
              <a:rPr lang="tr-TR" smtClean="0"/>
              <a:pPr/>
              <a:t>5</a:t>
            </a:fld>
            <a:endParaRPr lang="tr-TR"/>
          </a:p>
        </p:txBody>
      </p:sp>
      <p:sp>
        <p:nvSpPr>
          <p:cNvPr id="8" name="Dikdörtgen 7"/>
          <p:cNvSpPr/>
          <p:nvPr/>
        </p:nvSpPr>
        <p:spPr>
          <a:xfrm>
            <a:off x="1320115" y="2037806"/>
            <a:ext cx="1240205" cy="173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8895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966651"/>
            <a:ext cx="9821090" cy="4909217"/>
          </a:xfrm>
        </p:spPr>
        <p:txBody>
          <a:bodyPr>
            <a:normAutofit/>
          </a:bodyPr>
          <a:lstStyle/>
          <a:p>
            <a:pPr marL="0" indent="0" algn="ctr">
              <a:buNone/>
            </a:pPr>
            <a:endParaRPr lang="tr-TR" b="1" i="1" dirty="0" smtClean="0"/>
          </a:p>
          <a:p>
            <a:pPr marL="0" indent="0" algn="ctr">
              <a:buNone/>
            </a:pPr>
            <a:endParaRPr lang="tr-TR" sz="4000" b="1" dirty="0" smtClean="0"/>
          </a:p>
          <a:p>
            <a:pPr marL="0" indent="0" algn="ctr">
              <a:buNone/>
            </a:pPr>
            <a:r>
              <a:rPr lang="tr-TR" sz="4000" b="1" dirty="0" smtClean="0"/>
              <a:t>HARCAMA YETKİLİLERİ aynı zamanda İHALE YETKİLİSİDİR</a:t>
            </a:r>
          </a:p>
          <a:p>
            <a:endParaRPr lang="tr-TR" sz="4000" b="1" dirty="0" smtClean="0"/>
          </a:p>
          <a:p>
            <a:r>
              <a:rPr lang="tr-TR" b="1" i="1" dirty="0" smtClean="0">
                <a:solidFill>
                  <a:srgbClr val="C00000"/>
                </a:solidFill>
              </a:rPr>
              <a:t>(2 Seri </a:t>
            </a:r>
            <a:r>
              <a:rPr lang="tr-TR" b="1" i="1" dirty="0" err="1" smtClean="0">
                <a:solidFill>
                  <a:srgbClr val="C00000"/>
                </a:solidFill>
              </a:rPr>
              <a:t>No’lu</a:t>
            </a:r>
            <a:r>
              <a:rPr lang="tr-TR" b="1" i="1" dirty="0" smtClean="0">
                <a:solidFill>
                  <a:srgbClr val="C00000"/>
                </a:solidFill>
              </a:rPr>
              <a:t> Harcama Yetkilileri Genel Tebliği)</a:t>
            </a:r>
          </a:p>
          <a:p>
            <a:r>
              <a:rPr lang="tr-TR" b="1" i="1" dirty="0" smtClean="0">
                <a:solidFill>
                  <a:srgbClr val="C00000"/>
                </a:solidFill>
              </a:rPr>
              <a:t> (</a:t>
            </a:r>
            <a:r>
              <a:rPr lang="tr-TR" b="1" dirty="0" smtClean="0">
                <a:solidFill>
                  <a:srgbClr val="C00000"/>
                </a:solidFill>
              </a:rPr>
              <a:t>5018/md.31)</a:t>
            </a:r>
            <a:endParaRPr lang="tr-TR" dirty="0"/>
          </a:p>
        </p:txBody>
      </p:sp>
      <p:sp>
        <p:nvSpPr>
          <p:cNvPr id="2" name="Veri Yer Tutucusu 1"/>
          <p:cNvSpPr>
            <a:spLocks noGrp="1"/>
          </p:cNvSpPr>
          <p:nvPr>
            <p:ph type="dt" sz="half" idx="10"/>
          </p:nvPr>
        </p:nvSpPr>
        <p:spPr/>
        <p:txBody>
          <a:bodyPr/>
          <a:lstStyle/>
          <a:p>
            <a:fld id="{30AC46D1-3382-44AF-AC44-51F2B0363481}" type="datetime1">
              <a:rPr lang="tr-TR" smtClean="0"/>
              <a:pPr/>
              <a:t>10.02.2021</a:t>
            </a:fld>
            <a:endParaRPr lang="tr-TR"/>
          </a:p>
        </p:txBody>
      </p:sp>
      <p:sp>
        <p:nvSpPr>
          <p:cNvPr id="4" name="Slayt Numarası Yer Tutucusu 3"/>
          <p:cNvSpPr>
            <a:spLocks noGrp="1"/>
          </p:cNvSpPr>
          <p:nvPr>
            <p:ph type="sldNum" sz="quarter" idx="12"/>
          </p:nvPr>
        </p:nvSpPr>
        <p:spPr/>
        <p:txBody>
          <a:bodyPr/>
          <a:lstStyle/>
          <a:p>
            <a:fld id="{E6572DB1-57D4-494A-9773-252C31A059ED}" type="slidenum">
              <a:rPr lang="tr-TR" smtClean="0"/>
              <a:pPr/>
              <a:t>6</a:t>
            </a:fld>
            <a:endParaRPr lang="tr-TR"/>
          </a:p>
        </p:txBody>
      </p:sp>
      <p:pic>
        <p:nvPicPr>
          <p:cNvPr id="5" name="Resim 4"/>
          <p:cNvPicPr>
            <a:picLocks noChangeAspect="1"/>
          </p:cNvPicPr>
          <p:nvPr/>
        </p:nvPicPr>
        <p:blipFill>
          <a:blip r:embed="rId2"/>
          <a:stretch>
            <a:fillRect/>
          </a:stretch>
        </p:blipFill>
        <p:spPr>
          <a:xfrm>
            <a:off x="512806" y="592845"/>
            <a:ext cx="782595" cy="735704"/>
          </a:xfrm>
          <a:prstGeom prst="rect">
            <a:avLst/>
          </a:prstGeom>
        </p:spPr>
      </p:pic>
    </p:spTree>
    <p:extLst>
      <p:ext uri="{BB962C8B-B14F-4D97-AF65-F5344CB8AC3E}">
        <p14:creationId xmlns:p14="http://schemas.microsoft.com/office/powerpoint/2010/main" val="416243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581891"/>
            <a:ext cx="9601196" cy="1842653"/>
          </a:xfrm>
        </p:spPr>
        <p:txBody>
          <a:bodyPr>
            <a:normAutofit/>
          </a:bodyPr>
          <a:lstStyle/>
          <a:p>
            <a:r>
              <a:rPr lang="tr-TR"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YETKİSİNİN BİRLEŞTİRİLMESİ</a:t>
            </a:r>
            <a:r>
              <a:rPr lang="tr-TR" dirty="0"/>
              <a:t/>
            </a:r>
            <a:br>
              <a:rPr lang="tr-TR" dirty="0"/>
            </a:br>
            <a:r>
              <a:rPr lang="tr-TR" sz="1300" b="1" dirty="0" smtClean="0"/>
              <a:t>(HARCAMA </a:t>
            </a:r>
            <a:r>
              <a:rPr lang="tr-TR" sz="1300" b="1" dirty="0"/>
              <a:t>YETKİLİLERİ HAKKINDA GENEL TEBLİĞ </a:t>
            </a:r>
            <a:r>
              <a:rPr lang="tr-TR" sz="1300" b="1" dirty="0" smtClean="0"/>
              <a:t>1) </a:t>
            </a:r>
            <a:endParaRPr lang="tr-TR" sz="1300"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58587654"/>
              </p:ext>
            </p:extLst>
          </p:nvPr>
        </p:nvGraphicFramePr>
        <p:xfrm>
          <a:off x="1295402" y="2424544"/>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p:cNvSpPr>
            <a:spLocks noGrp="1"/>
          </p:cNvSpPr>
          <p:nvPr>
            <p:ph type="dt" sz="half" idx="10"/>
          </p:nvPr>
        </p:nvSpPr>
        <p:spPr/>
        <p:txBody>
          <a:bodyPr/>
          <a:lstStyle/>
          <a:p>
            <a:fld id="{80D38DD2-4BDC-4209-AA34-7A8608670E0B}" type="datetime1">
              <a:rPr lang="tr-TR" smtClean="0"/>
              <a:pPr/>
              <a:t>10.02.2021</a:t>
            </a:fld>
            <a:endParaRPr lang="tr-TR"/>
          </a:p>
        </p:txBody>
      </p:sp>
      <p:sp>
        <p:nvSpPr>
          <p:cNvPr id="4" name="Slayt Numarası Yer Tutucusu 3"/>
          <p:cNvSpPr>
            <a:spLocks noGrp="1"/>
          </p:cNvSpPr>
          <p:nvPr>
            <p:ph type="sldNum" sz="quarter" idx="12"/>
          </p:nvPr>
        </p:nvSpPr>
        <p:spPr/>
        <p:txBody>
          <a:bodyPr/>
          <a:lstStyle/>
          <a:p>
            <a:fld id="{E6572DB1-57D4-494A-9773-252C31A059ED}" type="slidenum">
              <a:rPr lang="tr-TR" smtClean="0"/>
              <a:pPr/>
              <a:t>7</a:t>
            </a:fld>
            <a:endParaRPr lang="tr-TR"/>
          </a:p>
        </p:txBody>
      </p:sp>
      <p:pic>
        <p:nvPicPr>
          <p:cNvPr id="7" name="Resim 6"/>
          <p:cNvPicPr>
            <a:picLocks noChangeAspect="1"/>
          </p:cNvPicPr>
          <p:nvPr/>
        </p:nvPicPr>
        <p:blipFill>
          <a:blip r:embed="rId7"/>
          <a:stretch>
            <a:fillRect/>
          </a:stretch>
        </p:blipFill>
        <p:spPr>
          <a:xfrm>
            <a:off x="512808" y="581891"/>
            <a:ext cx="941920" cy="885483"/>
          </a:xfrm>
          <a:prstGeom prst="rect">
            <a:avLst/>
          </a:prstGeom>
        </p:spPr>
      </p:pic>
    </p:spTree>
    <p:extLst>
      <p:ext uri="{BB962C8B-B14F-4D97-AF65-F5344CB8AC3E}">
        <p14:creationId xmlns:p14="http://schemas.microsoft.com/office/powerpoint/2010/main" val="288807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1179177"/>
          </a:xfrm>
        </p:spPr>
        <p:txBody>
          <a:bodyPr>
            <a:normAutofit fontScale="90000"/>
          </a:bodyPr>
          <a:lstStyle/>
          <a:p>
            <a:r>
              <a:rPr lang="tr-TR" b="1" dirty="0">
                <a:ln w="17780" cmpd="sng">
                  <a:solidFill>
                    <a:srgbClr val="FFFFFF"/>
                  </a:solidFill>
                  <a:prstDash val="solid"/>
                  <a:miter lim="800000"/>
                </a:ln>
                <a:solidFill>
                  <a:srgbClr val="A23C33">
                    <a:lumMod val="75000"/>
                  </a:srgbClr>
                </a:solidFill>
                <a:effectLst>
                  <a:outerShdw blurRad="50800" algn="tl" rotWithShape="0">
                    <a:srgbClr val="000000"/>
                  </a:outerShdw>
                </a:effectLst>
                <a:latin typeface="Bookman Old Style" pitchFamily="18" charset="0"/>
              </a:rPr>
              <a:t>HARCAMA YETKİSİNİN BİRLEŞTİRİLMESİ</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995068123"/>
              </p:ext>
            </p:extLst>
          </p:nvPr>
        </p:nvGraphicFramePr>
        <p:xfrm>
          <a:off x="1295401" y="2310938"/>
          <a:ext cx="9777152" cy="356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682A6D32-24E6-4B6A-B548-5BDC7FB40E1E}"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8</a:t>
            </a:fld>
            <a:endParaRPr lang="tr-TR"/>
          </a:p>
        </p:txBody>
      </p:sp>
      <p:pic>
        <p:nvPicPr>
          <p:cNvPr id="6" name="Resim 5"/>
          <p:cNvPicPr>
            <a:picLocks noChangeAspect="1"/>
          </p:cNvPicPr>
          <p:nvPr/>
        </p:nvPicPr>
        <p:blipFill>
          <a:blip r:embed="rId7"/>
          <a:stretch>
            <a:fillRect/>
          </a:stretch>
        </p:blipFill>
        <p:spPr>
          <a:xfrm>
            <a:off x="562196" y="516360"/>
            <a:ext cx="792780" cy="745279"/>
          </a:xfrm>
          <a:prstGeom prst="rect">
            <a:avLst/>
          </a:prstGeom>
        </p:spPr>
      </p:pic>
    </p:spTree>
    <p:extLst>
      <p:ext uri="{BB962C8B-B14F-4D97-AF65-F5344CB8AC3E}">
        <p14:creationId xmlns:p14="http://schemas.microsoft.com/office/powerpoint/2010/main" val="77195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87983"/>
          </a:xfrm>
        </p:spPr>
        <p:txBody>
          <a:bodyPr>
            <a:normAutofit fontScale="90000"/>
          </a:bodyPr>
          <a:lstStyle/>
          <a:p>
            <a:r>
              <a:rPr lang="tr-TR" dirty="0"/>
              <a:t/>
            </a:r>
            <a:br>
              <a:rPr lang="tr-TR" dirty="0"/>
            </a:br>
            <a:r>
              <a:rPr lang="tr-TR" sz="40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t>HARCAMA YETKİSİNİN DEVRİ </a:t>
            </a:r>
            <a:br>
              <a:rPr lang="tr-TR" sz="40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latin typeface="Bookman Old Style" pitchFamily="18" charset="0"/>
              </a:rPr>
            </a:br>
            <a:r>
              <a:rPr lang="tr-TR" sz="1600" dirty="0" smtClean="0"/>
              <a:t>(HARCAMA YETKİLİLERİ HAKKINDA GENEL TEBLİĞ 1) </a:t>
            </a:r>
            <a:endParaRPr lang="tr-TR" sz="1600" dirty="0"/>
          </a:p>
        </p:txBody>
      </p:sp>
      <p:sp>
        <p:nvSpPr>
          <p:cNvPr id="3" name="İçerik Yer Tutucusu 2"/>
          <p:cNvSpPr>
            <a:spLocks noGrp="1"/>
          </p:cNvSpPr>
          <p:nvPr>
            <p:ph idx="1"/>
          </p:nvPr>
        </p:nvSpPr>
        <p:spPr>
          <a:xfrm>
            <a:off x="1295401" y="2635134"/>
            <a:ext cx="9601196" cy="3466407"/>
          </a:xfrm>
        </p:spPr>
        <p:txBody>
          <a:bodyPr>
            <a:normAutofit fontScale="92500" lnSpcReduction="20000"/>
          </a:bodyPr>
          <a:lstStyle/>
          <a:p>
            <a:pPr marL="0" indent="0" algn="ctr">
              <a:buNone/>
            </a:pPr>
            <a:r>
              <a:rPr lang="tr-TR" b="1" dirty="0">
                <a:solidFill>
                  <a:srgbClr val="C00000"/>
                </a:solidFill>
              </a:rPr>
              <a:t>Harcama yetkilileri, kamu hizmetlerinin etkili, ekonomik ve verimli bir şekilde sunulmasını sağlamak amacıyla aşağıda belirlenen sınırlar dahilinde harcama yetkisini devredebilirler. </a:t>
            </a:r>
            <a:endParaRPr lang="tr-TR" b="1" dirty="0" smtClean="0">
              <a:solidFill>
                <a:srgbClr val="C00000"/>
              </a:solidFill>
            </a:endParaRPr>
          </a:p>
          <a:p>
            <a:pPr>
              <a:buFont typeface="Wingdings" panose="05000000000000000000" pitchFamily="2" charset="2"/>
              <a:buChar char="Ø"/>
            </a:pPr>
            <a:r>
              <a:rPr lang="tr-TR" sz="2600" i="1" u="sng" dirty="0">
                <a:latin typeface="Baskerville Old Face" panose="02020602080505020303" pitchFamily="18" charset="0"/>
              </a:rPr>
              <a:t>Merkez teşkilatı harcama yetkilileri bu yetkilerini </a:t>
            </a:r>
            <a:r>
              <a:rPr lang="tr-TR" sz="2600" i="1" u="sng" dirty="0">
                <a:solidFill>
                  <a:srgbClr val="FF0000"/>
                </a:solidFill>
                <a:latin typeface="Baskerville Old Face" panose="02020602080505020303" pitchFamily="18" charset="0"/>
              </a:rPr>
              <a:t>yardımcılarına,</a:t>
            </a:r>
            <a:r>
              <a:rPr lang="tr-TR" sz="2600" i="1" u="sng" dirty="0">
                <a:latin typeface="Baskerville Old Face" panose="02020602080505020303" pitchFamily="18" charset="0"/>
              </a:rPr>
              <a:t> yardımcısı olmayanlar ise hiyerarşik olarak </a:t>
            </a:r>
            <a:r>
              <a:rPr lang="tr-TR" sz="2600" i="1" u="sng" dirty="0">
                <a:solidFill>
                  <a:srgbClr val="FF0000"/>
                </a:solidFill>
                <a:latin typeface="Baskerville Old Face" panose="02020602080505020303" pitchFamily="18" charset="0"/>
              </a:rPr>
              <a:t>bir alt kademedeki yöneticilere, </a:t>
            </a:r>
          </a:p>
          <a:p>
            <a:pPr>
              <a:buFont typeface="Wingdings" panose="05000000000000000000" pitchFamily="2" charset="2"/>
              <a:buChar char="Ø"/>
            </a:pPr>
            <a:r>
              <a:rPr lang="tr-TR" sz="2600" i="1" u="sng" dirty="0">
                <a:latin typeface="Baskerville Old Face" panose="02020602080505020303" pitchFamily="18" charset="0"/>
              </a:rPr>
              <a:t>Merkez dışı birimlerinde ise </a:t>
            </a:r>
            <a:r>
              <a:rPr lang="tr-TR" sz="2600" i="1" u="sng" dirty="0" smtClean="0">
                <a:solidFill>
                  <a:srgbClr val="FF0000"/>
                </a:solidFill>
                <a:latin typeface="Baskerville Old Face" panose="02020602080505020303" pitchFamily="18" charset="0"/>
              </a:rPr>
              <a:t>il </a:t>
            </a:r>
            <a:r>
              <a:rPr lang="tr-TR" sz="2600" i="1" u="sng" dirty="0">
                <a:solidFill>
                  <a:srgbClr val="FF0000"/>
                </a:solidFill>
                <a:latin typeface="Baskerville Old Face" panose="02020602080505020303" pitchFamily="18" charset="0"/>
              </a:rPr>
              <a:t>müdürleri </a:t>
            </a:r>
            <a:r>
              <a:rPr lang="tr-TR" sz="2600" i="1" u="sng" dirty="0" smtClean="0">
                <a:latin typeface="Baskerville Old Face" panose="02020602080505020303" pitchFamily="18" charset="0"/>
              </a:rPr>
              <a:t>harcama </a:t>
            </a:r>
            <a:r>
              <a:rPr lang="tr-TR" sz="2600" i="1" u="sng" dirty="0">
                <a:latin typeface="Baskerville Old Face" panose="02020602080505020303" pitchFamily="18" charset="0"/>
              </a:rPr>
              <a:t>yetkilerini </a:t>
            </a:r>
            <a:r>
              <a:rPr lang="tr-TR" sz="2600" i="1" u="sng" dirty="0">
                <a:solidFill>
                  <a:srgbClr val="FF0000"/>
                </a:solidFill>
                <a:latin typeface="Baskerville Old Face" panose="02020602080505020303" pitchFamily="18" charset="0"/>
              </a:rPr>
              <a:t>yardımcılarına, </a:t>
            </a:r>
          </a:p>
          <a:p>
            <a:pPr>
              <a:buFont typeface="Wingdings" panose="05000000000000000000" pitchFamily="2" charset="2"/>
              <a:buChar char="Ø"/>
            </a:pPr>
            <a:endParaRPr lang="tr-TR" i="1" dirty="0" smtClean="0"/>
          </a:p>
          <a:p>
            <a:pPr marL="0" indent="0">
              <a:buNone/>
            </a:pPr>
            <a:r>
              <a:rPr lang="tr-TR" dirty="0" smtClean="0"/>
              <a:t>kısmen </a:t>
            </a:r>
            <a:r>
              <a:rPr lang="tr-TR" dirty="0"/>
              <a:t>veya tamamen devredebilirler.</a:t>
            </a:r>
          </a:p>
          <a:p>
            <a:pPr marL="0" indent="0">
              <a:buNone/>
            </a:pPr>
            <a:endParaRPr lang="tr-TR" dirty="0"/>
          </a:p>
        </p:txBody>
      </p:sp>
      <p:sp>
        <p:nvSpPr>
          <p:cNvPr id="4" name="Veri Yer Tutucusu 3"/>
          <p:cNvSpPr>
            <a:spLocks noGrp="1"/>
          </p:cNvSpPr>
          <p:nvPr>
            <p:ph type="dt" sz="half" idx="10"/>
          </p:nvPr>
        </p:nvSpPr>
        <p:spPr/>
        <p:txBody>
          <a:bodyPr/>
          <a:lstStyle/>
          <a:p>
            <a:fld id="{B8AC11D8-09DE-4574-94E4-E001CEFE4599}" type="datetime1">
              <a:rPr lang="tr-TR" smtClean="0"/>
              <a:pPr/>
              <a:t>10.02.2021</a:t>
            </a:fld>
            <a:endParaRPr lang="tr-TR"/>
          </a:p>
        </p:txBody>
      </p:sp>
      <p:sp>
        <p:nvSpPr>
          <p:cNvPr id="5" name="Slayt Numarası Yer Tutucusu 4"/>
          <p:cNvSpPr>
            <a:spLocks noGrp="1"/>
          </p:cNvSpPr>
          <p:nvPr>
            <p:ph type="sldNum" sz="quarter" idx="12"/>
          </p:nvPr>
        </p:nvSpPr>
        <p:spPr/>
        <p:txBody>
          <a:bodyPr/>
          <a:lstStyle/>
          <a:p>
            <a:fld id="{E6572DB1-57D4-494A-9773-252C31A059ED}" type="slidenum">
              <a:rPr lang="tr-TR" smtClean="0"/>
              <a:pPr/>
              <a:t>9</a:t>
            </a:fld>
            <a:endParaRPr lang="tr-TR"/>
          </a:p>
        </p:txBody>
      </p:sp>
      <p:pic>
        <p:nvPicPr>
          <p:cNvPr id="6" name="Resim 5"/>
          <p:cNvPicPr>
            <a:picLocks noChangeAspect="1"/>
          </p:cNvPicPr>
          <p:nvPr/>
        </p:nvPicPr>
        <p:blipFill>
          <a:blip r:embed="rId2" cstate="print"/>
          <a:stretch>
            <a:fillRect/>
          </a:stretch>
        </p:blipFill>
        <p:spPr>
          <a:xfrm>
            <a:off x="511997" y="491495"/>
            <a:ext cx="859603" cy="806087"/>
          </a:xfrm>
          <a:prstGeom prst="rect">
            <a:avLst/>
          </a:prstGeom>
        </p:spPr>
      </p:pic>
    </p:spTree>
    <p:extLst>
      <p:ext uri="{BB962C8B-B14F-4D97-AF65-F5344CB8AC3E}">
        <p14:creationId xmlns:p14="http://schemas.microsoft.com/office/powerpoint/2010/main" val="5459256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2331</TotalTime>
  <Words>2423</Words>
  <Application>Microsoft Office PowerPoint</Application>
  <PresentationFormat>Geniş ekran</PresentationFormat>
  <Paragraphs>410</Paragraphs>
  <Slides>49</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49</vt:i4>
      </vt:variant>
    </vt:vector>
  </HeadingPairs>
  <TitlesOfParts>
    <vt:vector size="57" baseType="lpstr">
      <vt:lpstr>Arial</vt:lpstr>
      <vt:lpstr>Baskerville Old Face</vt:lpstr>
      <vt:lpstr>Bookman Old Style</vt:lpstr>
      <vt:lpstr>Calibri</vt:lpstr>
      <vt:lpstr>Garamond</vt:lpstr>
      <vt:lpstr>Times New Roman</vt:lpstr>
      <vt:lpstr>Wingdings</vt:lpstr>
      <vt:lpstr>Organik</vt:lpstr>
      <vt:lpstr>Çevre ve Şehircilik Bakanlığı  HARCAMA SÜRECİ</vt:lpstr>
      <vt:lpstr>HARCAMA SÜRECİ</vt:lpstr>
      <vt:lpstr>PowerPoint Sunusu</vt:lpstr>
      <vt:lpstr>HARCAMA YETKİLİSİ   (5018/md.31)</vt:lpstr>
      <vt:lpstr>Genel Bütçe Kapsamındaki Kamu İdarelerinde Harcama Birimleri ve Harcama Yetkilileri</vt:lpstr>
      <vt:lpstr>PowerPoint Sunusu</vt:lpstr>
      <vt:lpstr>HARCAMA YETKİSİNİN BİRLEŞTİRİLMESİ (HARCAMA YETKİLİLERİ HAKKINDA GENEL TEBLİĞ 1) </vt:lpstr>
      <vt:lpstr>HARCAMA YETKİSİNİN BİRLEŞTİRİLMESİ</vt:lpstr>
      <vt:lpstr> HARCAMA YETKİSİNİN DEVRİ  (HARCAMA YETKİLİLERİ HAKKINDA GENEL TEBLİĞ 1) </vt:lpstr>
      <vt:lpstr>YETKİ DEVRİNİN SINIRI</vt:lpstr>
      <vt:lpstr>YETKİ DEVRİNİN ŞARTLARI</vt:lpstr>
      <vt:lpstr>HARCAMA YETKİLİSİNİN SORUMLULUĞU  5018/md.31 </vt:lpstr>
      <vt:lpstr>PowerPoint Sunusu</vt:lpstr>
      <vt:lpstr>HARCAMA  TALİMATI 5018/md.32</vt:lpstr>
      <vt:lpstr>HARCAMA YETKİLİSİ  Döner Sermaye İşletmesi Yönetmeliği (md.15) (2011/28156 )</vt:lpstr>
      <vt:lpstr>HARCAMA YETKİLİSİ MUTEMEDİ</vt:lpstr>
      <vt:lpstr>GİDERİN GERÇEKLEŞTİRİLMESİ 5018/md. 33</vt:lpstr>
      <vt:lpstr>GERÇEKLEŞTİRME GÖREVLİSİ (5018/md. 33) Döner Sermaye İşletmesi Yönetmeliği (md.16) (2011/28156 )</vt:lpstr>
      <vt:lpstr>GERÇEKLEŞTİRME GÖREVLİSİ</vt:lpstr>
      <vt:lpstr>MUHASEBE HİZMETİ VE   5018/md. 61</vt:lpstr>
      <vt:lpstr>MUHASEBE YETKİLİSİ (5018/md. 61) (Döner Sermaye İşletmesi Yönetmeliği (md.18-21) (2011/28156 )</vt:lpstr>
      <vt:lpstr>MUHASEBE YETKİLİSİ</vt:lpstr>
      <vt:lpstr>MUHASEBE YETKİLİSİ SORUMLULUKLARI</vt:lpstr>
      <vt:lpstr>MUHASEBE YETKİLİSİ</vt:lpstr>
      <vt:lpstr>BİRLEŞEMEYECEK GÖREVLER  5018/md.60 </vt:lpstr>
      <vt:lpstr>PowerPoint Sunusu</vt:lpstr>
      <vt:lpstr>YÜKLENMEYE GİRİŞİLMESİ (50018/md.26)</vt:lpstr>
      <vt:lpstr>Ertesi Yıla Geçen Yüklenme (5018/md 27) (Döner Sermaye Yönetmeliği md. 35) </vt:lpstr>
      <vt:lpstr>Gelecek Yıllara Yaygın Yüklenmeler  (5018/md.28)  (Döner Sermaye İşletmesi Yönetmeliği md. 36)</vt:lpstr>
      <vt:lpstr>Giderlerin  Ödenme  Sırası 5018/md. 34 </vt:lpstr>
      <vt:lpstr>ÖN ÖDEME (5018/md. 35) (Ön Ödeme Usul ve Esasları Hakkında Yönetmelik) </vt:lpstr>
      <vt:lpstr>ÖN ÖDEME  (Döner Sermaye İşletmesi Yönetmeliği md. 40)</vt:lpstr>
      <vt:lpstr>ÖN ÖDEME  </vt:lpstr>
      <vt:lpstr>AVANS</vt:lpstr>
      <vt:lpstr>BÜTÇE DIŞI AVANS</vt:lpstr>
      <vt:lpstr>KREDİ</vt:lpstr>
      <vt:lpstr>Avans ve Kredi İşlemleri </vt:lpstr>
      <vt:lpstr>AVANS -KREDİ ARASINDAKİ FARKLAR</vt:lpstr>
      <vt:lpstr>AKREDİTİF</vt:lpstr>
      <vt:lpstr> ÖN ÖDEMELERİN YIL SONUNDA MAHSUBU </vt:lpstr>
      <vt:lpstr>ÖDENEKLERİN KULLANILMASI  5018/md 20 </vt:lpstr>
      <vt:lpstr>ÖDENEK ÜSTÜ HARCAMA (5018/md.70)</vt:lpstr>
      <vt:lpstr>KAMU ZARARI (5018/md.70)</vt:lpstr>
      <vt:lpstr>Kamu zararının belirlenmesinde;</vt:lpstr>
      <vt:lpstr>Kamu Zararının Tespiti Ve Bildirilmesi </vt:lpstr>
      <vt:lpstr>Kamu Zararlarının Tahsiline İlişkin Usul Ve Esaslar Hakkında Yönetmelik </vt:lpstr>
      <vt:lpstr>YETKİSİZ TAHSİL VE ÖDEME (5018/md 72)</vt:lpstr>
      <vt:lpstr>ZAMANAŞIMI  (5018/md 74)</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5018 Sayılı Kamu Mali Yönetim ve Kontrol Kanunu</dc:title>
  <dc:creator>Filiz Yüncü</dc:creator>
  <cp:lastModifiedBy>Filiz Yüncü</cp:lastModifiedBy>
  <cp:revision>250</cp:revision>
  <cp:lastPrinted>2019-03-29T10:44:58Z</cp:lastPrinted>
  <dcterms:created xsi:type="dcterms:W3CDTF">2019-03-12T11:29:10Z</dcterms:created>
  <dcterms:modified xsi:type="dcterms:W3CDTF">2021-02-10T11:37:05Z</dcterms:modified>
</cp:coreProperties>
</file>